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E01"/>
    <a:srgbClr val="FE7F00"/>
    <a:srgbClr val="FFFFCC"/>
    <a:srgbClr val="D20046"/>
    <a:srgbClr val="D20028"/>
    <a:srgbClr val="B6793C"/>
    <a:srgbClr val="A50021"/>
    <a:srgbClr val="CC99FF"/>
    <a:srgbClr val="0066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4F9F2-5442-46C6-A8E4-4B6E99606C0B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46600-23B2-4606-AE53-EADE82135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026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46600-23B2-4606-AE53-EADE82135DF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50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7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3.png"/><Relationship Id="rId7" Type="http://schemas.openxmlformats.org/officeDocument/2006/relationships/slide" Target="slide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5.png"/><Relationship Id="rId4" Type="http://schemas.openxmlformats.org/officeDocument/2006/relationships/image" Target="../media/image34.gif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9.xml"/><Relationship Id="rId18" Type="http://schemas.openxmlformats.org/officeDocument/2006/relationships/slide" Target="slide24.xml"/><Relationship Id="rId26" Type="http://schemas.openxmlformats.org/officeDocument/2006/relationships/slide" Target="slide6.xml"/><Relationship Id="rId3" Type="http://schemas.openxmlformats.org/officeDocument/2006/relationships/slide" Target="slide9.xml"/><Relationship Id="rId21" Type="http://schemas.openxmlformats.org/officeDocument/2006/relationships/slide" Target="slide8.xml"/><Relationship Id="rId7" Type="http://schemas.openxmlformats.org/officeDocument/2006/relationships/slide" Target="slide13.xml"/><Relationship Id="rId12" Type="http://schemas.openxmlformats.org/officeDocument/2006/relationships/slide" Target="slide18.xml"/><Relationship Id="rId17" Type="http://schemas.openxmlformats.org/officeDocument/2006/relationships/slide" Target="slide23.xml"/><Relationship Id="rId25" Type="http://schemas.openxmlformats.org/officeDocument/2006/relationships/slide" Target="slide5.xml"/><Relationship Id="rId2" Type="http://schemas.openxmlformats.org/officeDocument/2006/relationships/image" Target="../media/image5.jpg"/><Relationship Id="rId16" Type="http://schemas.openxmlformats.org/officeDocument/2006/relationships/slide" Target="slide22.xml"/><Relationship Id="rId20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7.xml"/><Relationship Id="rId24" Type="http://schemas.openxmlformats.org/officeDocument/2006/relationships/slide" Target="slide4.xml"/><Relationship Id="rId5" Type="http://schemas.openxmlformats.org/officeDocument/2006/relationships/slide" Target="slide11.xml"/><Relationship Id="rId15" Type="http://schemas.openxmlformats.org/officeDocument/2006/relationships/slide" Target="slide21.xml"/><Relationship Id="rId23" Type="http://schemas.openxmlformats.org/officeDocument/2006/relationships/slide" Target="slide3.xml"/><Relationship Id="rId10" Type="http://schemas.openxmlformats.org/officeDocument/2006/relationships/slide" Target="slide16.xml"/><Relationship Id="rId19" Type="http://schemas.openxmlformats.org/officeDocument/2006/relationships/slide" Target="slide25.xml"/><Relationship Id="rId4" Type="http://schemas.openxmlformats.org/officeDocument/2006/relationships/slide" Target="slide10.xml"/><Relationship Id="rId9" Type="http://schemas.openxmlformats.org/officeDocument/2006/relationships/slide" Target="slide15.xml"/><Relationship Id="rId14" Type="http://schemas.openxmlformats.org/officeDocument/2006/relationships/slide" Target="slide20.xml"/><Relationship Id="rId22" Type="http://schemas.openxmlformats.org/officeDocument/2006/relationships/slide" Target="slide7.xml"/><Relationship Id="rId27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slide" Target="slide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83529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4000" b="1" cap="all" spc="17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Интерактивная </a:t>
            </a:r>
          </a:p>
          <a:p>
            <a:pPr algn="ctr">
              <a:lnSpc>
                <a:spcPct val="120000"/>
              </a:lnSpc>
            </a:pPr>
            <a:r>
              <a:rPr lang="ru-RU" sz="4000" b="1" cap="all" spc="17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ИГРА по обж</a:t>
            </a:r>
          </a:p>
        </p:txBody>
      </p:sp>
      <p:pic>
        <p:nvPicPr>
          <p:cNvPr id="2050" name="Picture 2" descr="http://vestirama.ru/assets/templates/images/photo/b8f591bdfb9fe8ef7e1a90800f07428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44" y="3356992"/>
            <a:ext cx="8800044" cy="326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406008"/>
            <a:ext cx="1008112" cy="29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58910"/>
            <a:ext cx="1656184" cy="3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290101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8"/>
          <p:cNvSpPr>
            <a:spLocks noChangeArrowheads="1"/>
          </p:cNvSpPr>
          <p:nvPr/>
        </p:nvSpPr>
        <p:spPr bwMode="auto">
          <a:xfrm rot="16200000">
            <a:off x="4860494" y="2340569"/>
            <a:ext cx="4592538" cy="2736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6146" name="Picture 2" descr="http://img-fotki.yandex.ru/get/9308/16969765.185/0_7c92d_82201012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143" y="2420888"/>
            <a:ext cx="1978975" cy="325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6012160" y="1484784"/>
            <a:ext cx="23123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ГАЗОВАЯ ПЛИТА</a:t>
            </a:r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5422876" y="1393674"/>
            <a:ext cx="3467773" cy="50976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45" y="2571750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37"/>
          <p:cNvSpPr>
            <a:spLocks noChangeArrowheads="1"/>
          </p:cNvSpPr>
          <p:nvPr/>
        </p:nvSpPr>
        <p:spPr bwMode="auto">
          <a:xfrm>
            <a:off x="530860" y="1472864"/>
            <a:ext cx="5049252" cy="3036256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Четыре синих солнца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У бабушки на кухне,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Четыре синих солнца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Горели и потухли.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Поспели щи, шипят блины.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До завтра солнца не нужны.</a:t>
            </a:r>
          </a:p>
        </p:txBody>
      </p:sp>
      <p:pic>
        <p:nvPicPr>
          <p:cNvPr id="19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 ПРИБОРЫ</a:t>
            </a:r>
          </a:p>
        </p:txBody>
      </p:sp>
    </p:spTree>
    <p:extLst>
      <p:ext uri="{BB962C8B-B14F-4D97-AF65-F5344CB8AC3E}">
        <p14:creationId xmlns:p14="http://schemas.microsoft.com/office/powerpoint/2010/main" val="266703525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8"/>
          <p:cNvSpPr>
            <a:spLocks noChangeArrowheads="1"/>
          </p:cNvSpPr>
          <p:nvPr/>
        </p:nvSpPr>
        <p:spPr bwMode="auto">
          <a:xfrm rot="16200000">
            <a:off x="4543174" y="2049451"/>
            <a:ext cx="4703944" cy="33501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9146" y="2276872"/>
            <a:ext cx="2032000" cy="3657607"/>
          </a:xfrm>
          <a:prstGeom prst="rect">
            <a:avLst/>
          </a:prstGeom>
        </p:spPr>
      </p:pic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5398423" y="1700807"/>
            <a:ext cx="30195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ХОЛОДИЛЬНИК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4791827" y="1350878"/>
            <a:ext cx="4033937" cy="526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45" y="2571750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37"/>
          <p:cNvSpPr>
            <a:spLocks noChangeArrowheads="1"/>
          </p:cNvSpPr>
          <p:nvPr/>
        </p:nvSpPr>
        <p:spPr bwMode="auto">
          <a:xfrm>
            <a:off x="530860" y="1472865"/>
            <a:ext cx="4905236" cy="2203689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Полюбуйся, посмотри –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Полюс северный внутри!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Там сверкает снег и лёд,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Там сама зима живёт.</a:t>
            </a:r>
          </a:p>
        </p:txBody>
      </p:sp>
      <p:pic>
        <p:nvPicPr>
          <p:cNvPr id="19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 ПРИБОРЫ</a:t>
            </a:r>
          </a:p>
        </p:txBody>
      </p:sp>
    </p:spTree>
    <p:extLst>
      <p:ext uri="{BB962C8B-B14F-4D97-AF65-F5344CB8AC3E}">
        <p14:creationId xmlns:p14="http://schemas.microsoft.com/office/powerpoint/2010/main" val="38248041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AutoShape 11"/>
          <p:cNvSpPr>
            <a:spLocks noChangeArrowheads="1"/>
          </p:cNvSpPr>
          <p:nvPr/>
        </p:nvSpPr>
        <p:spPr bwMode="auto">
          <a:xfrm rot="5400000">
            <a:off x="2760555" y="2471845"/>
            <a:ext cx="3622890" cy="42148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3315" name="Picture 14" descr="4324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5" y="3458521"/>
            <a:ext cx="3671887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2836068" y="2905780"/>
            <a:ext cx="3571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ТЕЛЕВИЗОР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1669677" y="2692048"/>
            <a:ext cx="5904656" cy="39236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486" y="3878871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37"/>
          <p:cNvSpPr>
            <a:spLocks noChangeArrowheads="1"/>
          </p:cNvSpPr>
          <p:nvPr/>
        </p:nvSpPr>
        <p:spPr bwMode="auto">
          <a:xfrm>
            <a:off x="530860" y="1472865"/>
            <a:ext cx="4905236" cy="1128796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Живёт в нём вся вселенная,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А вещь обыкновенная.</a:t>
            </a:r>
          </a:p>
        </p:txBody>
      </p:sp>
      <p:pic>
        <p:nvPicPr>
          <p:cNvPr id="18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 ПРИБОРЫ</a:t>
            </a:r>
          </a:p>
        </p:txBody>
      </p:sp>
    </p:spTree>
    <p:extLst>
      <p:ext uri="{BB962C8B-B14F-4D97-AF65-F5344CB8AC3E}">
        <p14:creationId xmlns:p14="http://schemas.microsoft.com/office/powerpoint/2010/main" val="10087029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5000625" y="1428750"/>
            <a:ext cx="3454400" cy="4956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62" y="2276872"/>
            <a:ext cx="3005176" cy="4020301"/>
          </a:xfrm>
          <a:prstGeom prst="rect">
            <a:avLst/>
          </a:prstGeom>
        </p:spPr>
      </p:pic>
      <p:sp>
        <p:nvSpPr>
          <p:cNvPr id="13" name="Text Box 41"/>
          <p:cNvSpPr txBox="1">
            <a:spLocks noChangeArrowheads="1"/>
          </p:cNvSpPr>
          <p:nvPr/>
        </p:nvSpPr>
        <p:spPr bwMode="auto">
          <a:xfrm>
            <a:off x="5357813" y="1628800"/>
            <a:ext cx="2714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ПЫЛЕСОС</a:t>
            </a:r>
          </a:p>
        </p:txBody>
      </p:sp>
      <p:sp useBgFill="1">
        <p:nvSpPr>
          <p:cNvPr id="14" name="Прямоугольник 13"/>
          <p:cNvSpPr/>
          <p:nvPr/>
        </p:nvSpPr>
        <p:spPr>
          <a:xfrm>
            <a:off x="4572000" y="1346603"/>
            <a:ext cx="4248472" cy="512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45" y="2571750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 ПРИБОРЫ</a:t>
            </a:r>
          </a:p>
        </p:txBody>
      </p:sp>
      <p:sp>
        <p:nvSpPr>
          <p:cNvPr id="11" name="AutoShape 37"/>
          <p:cNvSpPr>
            <a:spLocks noChangeArrowheads="1"/>
          </p:cNvSpPr>
          <p:nvPr/>
        </p:nvSpPr>
        <p:spPr bwMode="auto">
          <a:xfrm>
            <a:off x="530860" y="1472865"/>
            <a:ext cx="4905236" cy="1308063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Пыль увижу – заворчу,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Заверчу и проглочу. </a:t>
            </a:r>
          </a:p>
        </p:txBody>
      </p:sp>
    </p:spTree>
    <p:extLst>
      <p:ext uri="{BB962C8B-B14F-4D97-AF65-F5344CB8AC3E}">
        <p14:creationId xmlns:p14="http://schemas.microsoft.com/office/powerpoint/2010/main" val="10408851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4953313" y="1553010"/>
            <a:ext cx="3571875" cy="4464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5364" name="Picture 15" descr="6071ae_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43436"/>
            <a:ext cx="316865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5296516" y="1750255"/>
            <a:ext cx="3071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ШВЕЙНАЯ</a:t>
            </a:r>
            <a:br>
              <a:rPr lang="ru-RU" sz="2400" b="1" dirty="0">
                <a:solidFill>
                  <a:srgbClr val="CC0000"/>
                </a:solidFill>
                <a:latin typeface="Georgia" pitchFamily="18" charset="0"/>
              </a:rPr>
            </a:br>
            <a:r>
              <a:rPr lang="ru-RU" sz="2400" b="1" dirty="0">
                <a:solidFill>
                  <a:srgbClr val="CC0000"/>
                </a:solidFill>
                <a:latin typeface="Georgia" pitchFamily="18" charset="0"/>
              </a:rPr>
              <a:t>МАШИНКА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4773277" y="1364387"/>
            <a:ext cx="4006418" cy="502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45" y="2571750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7"/>
          <p:cNvSpPr>
            <a:spLocks noChangeArrowheads="1"/>
          </p:cNvSpPr>
          <p:nvPr/>
        </p:nvSpPr>
        <p:spPr bwMode="auto">
          <a:xfrm>
            <a:off x="530860" y="1472865"/>
            <a:ext cx="4905236" cy="3108263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Наша тётушка игла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Строчку по полю вела.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Строчка в строчку,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Строчка в строчку,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Будет платье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                     вашей дочке.</a:t>
            </a:r>
          </a:p>
        </p:txBody>
      </p:sp>
      <p:pic>
        <p:nvPicPr>
          <p:cNvPr id="16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 ПРИБОРЫ</a:t>
            </a:r>
          </a:p>
        </p:txBody>
      </p:sp>
    </p:spTree>
    <p:extLst>
      <p:ext uri="{BB962C8B-B14F-4D97-AF65-F5344CB8AC3E}">
        <p14:creationId xmlns:p14="http://schemas.microsoft.com/office/powerpoint/2010/main" val="15176910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1122327" y="2997175"/>
            <a:ext cx="7069311" cy="2447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27" y="3225623"/>
            <a:ext cx="2814367" cy="1990925"/>
          </a:xfrm>
          <a:prstGeom prst="rect">
            <a:avLst/>
          </a:prstGeom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031940" y="3128478"/>
            <a:ext cx="4019377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01 или 101</a:t>
            </a: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Единый телефон службы спасения: </a:t>
            </a:r>
          </a:p>
          <a:p>
            <a:pPr algn="ctr">
              <a:defRPr/>
            </a:pPr>
            <a:r>
              <a:rPr lang="ru-RU" sz="40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112.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762433" y="2648606"/>
            <a:ext cx="8115627" cy="34840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48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52" y="4221088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37"/>
          <p:cNvSpPr>
            <a:spLocks noChangeArrowheads="1"/>
          </p:cNvSpPr>
          <p:nvPr/>
        </p:nvSpPr>
        <p:spPr bwMode="auto">
          <a:xfrm>
            <a:off x="255111" y="1268760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 какому телефону нужно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вызывать пожарную службу?</a:t>
            </a:r>
          </a:p>
        </p:txBody>
      </p:sp>
      <p:pic>
        <p:nvPicPr>
          <p:cNvPr id="11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806742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755650" y="2924944"/>
            <a:ext cx="7344742" cy="273651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00" y="3382985"/>
            <a:ext cx="2274883" cy="2036668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2</a:t>
            </a:r>
          </a:p>
        </p:txBody>
      </p:sp>
      <p:sp>
        <p:nvSpPr>
          <p:cNvPr id="14" name="AutoShape 37"/>
          <p:cNvSpPr>
            <a:spLocks noChangeArrowheads="1"/>
          </p:cNvSpPr>
          <p:nvPr/>
        </p:nvSpPr>
        <p:spPr bwMode="auto">
          <a:xfrm>
            <a:off x="3596371" y="3141179"/>
            <a:ext cx="4392488" cy="2520280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Накрыть горящий предмет плотной тканью и немедленно выйти из помещения.</a:t>
            </a:r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446173" y="2628383"/>
            <a:ext cx="8028345" cy="37623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52" y="4221088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37"/>
          <p:cNvSpPr>
            <a:spLocks noChangeArrowheads="1"/>
          </p:cNvSpPr>
          <p:nvPr/>
        </p:nvSpPr>
        <p:spPr bwMode="auto">
          <a:xfrm>
            <a:off x="255111" y="1268760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В помещении загорелся телевизор.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Как ты будешь действовать?</a:t>
            </a:r>
          </a:p>
        </p:txBody>
      </p:sp>
      <p:pic>
        <p:nvPicPr>
          <p:cNvPr id="17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5088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467047" y="4653136"/>
            <a:ext cx="7777361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CC0000"/>
                </a:solidFill>
                <a:latin typeface="Georgia" pitchFamily="18" charset="0"/>
              </a:rPr>
              <a:t>Осторожно!</a:t>
            </a:r>
            <a:r>
              <a:rPr lang="ru-RU" sz="2800" i="1" dirty="0">
                <a:latin typeface="Georgia" pitchFamily="18" charset="0"/>
              </a:rPr>
              <a:t> Легковоспламеняющиеся вещи.</a:t>
            </a: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1941911" y="4005064"/>
            <a:ext cx="5222377" cy="49969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D7AF">
                  <a:alpha val="64999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400" kern="0" cap="all" dirty="0">
                <a:solidFill>
                  <a:srgbClr val="E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Знаки  предупреждающие </a:t>
            </a:r>
            <a:endParaRPr lang="ru-RU" sz="2400" i="1" cap="all" dirty="0">
              <a:solidFill>
                <a:srgbClr val="E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467047" y="5302424"/>
            <a:ext cx="7777361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CC0000"/>
                </a:solidFill>
                <a:latin typeface="Georgia" pitchFamily="18" charset="0"/>
              </a:rPr>
              <a:t>Осторожно! </a:t>
            </a:r>
            <a:r>
              <a:rPr lang="ru-RU" sz="2800" i="1" dirty="0">
                <a:latin typeface="Georgia" pitchFamily="18" charset="0"/>
              </a:rPr>
              <a:t>Опасность взрыва.</a:t>
            </a: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467047" y="5950124"/>
            <a:ext cx="7777361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CC0000"/>
                </a:solidFill>
                <a:latin typeface="Georgia" pitchFamily="18" charset="0"/>
              </a:rPr>
              <a:t>Осторожно!</a:t>
            </a:r>
            <a:r>
              <a:rPr lang="ru-RU" sz="2800" i="1" dirty="0">
                <a:latin typeface="Georgia" pitchFamily="18" charset="0"/>
              </a:rPr>
              <a:t> Электрическое напряжение.</a:t>
            </a:r>
          </a:p>
        </p:txBody>
      </p:sp>
      <p:sp useBgFill="1">
        <p:nvSpPr>
          <p:cNvPr id="18462" name="Rectangle 30"/>
          <p:cNvSpPr>
            <a:spLocks noChangeArrowheads="1"/>
          </p:cNvSpPr>
          <p:nvPr/>
        </p:nvSpPr>
        <p:spPr bwMode="auto">
          <a:xfrm>
            <a:off x="111095" y="3701220"/>
            <a:ext cx="8709377" cy="2911726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9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52" y="4221088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1" descr="C:\Documents and Settings\Елена\Мои документы\Мои рисунки\знаки\знак-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20" y="2451160"/>
            <a:ext cx="1553473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C:\Documents and Settings\Елена\Мои документы\Мои рисунки\знаки\знак-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361" y="2452322"/>
            <a:ext cx="1535278" cy="13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Группа 15"/>
          <p:cNvGrpSpPr>
            <a:grpSpLocks/>
          </p:cNvGrpSpPr>
          <p:nvPr/>
        </p:nvGrpSpPr>
        <p:grpSpPr bwMode="auto">
          <a:xfrm>
            <a:off x="5944119" y="2420888"/>
            <a:ext cx="1513309" cy="1375200"/>
            <a:chOff x="3929060" y="2428868"/>
            <a:chExt cx="1814802" cy="1595430"/>
          </a:xfrm>
        </p:grpSpPr>
        <p:pic>
          <p:nvPicPr>
            <p:cNvPr id="18452" name="Рисунок 23" descr="знак основа_02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060" y="2428868"/>
              <a:ext cx="1814802" cy="1595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53" name="Группа 22"/>
            <p:cNvGrpSpPr>
              <a:grpSpLocks/>
            </p:cNvGrpSpPr>
            <p:nvPr/>
          </p:nvGrpSpPr>
          <p:grpSpPr bwMode="auto">
            <a:xfrm>
              <a:off x="4643438" y="2928934"/>
              <a:ext cx="357190" cy="857256"/>
              <a:chOff x="5057484" y="2739053"/>
              <a:chExt cx="943276" cy="2738311"/>
            </a:xfrm>
          </p:grpSpPr>
          <p:sp>
            <p:nvSpPr>
              <p:cNvPr id="17" name="Равнобедренный треугольник 16"/>
              <p:cNvSpPr/>
              <p:nvPr/>
            </p:nvSpPr>
            <p:spPr>
              <a:xfrm rot="11438898">
                <a:off x="5236144" y="2737990"/>
                <a:ext cx="421375" cy="1666389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9" name="Диагональная полоса 18"/>
              <p:cNvSpPr/>
              <p:nvPr/>
            </p:nvSpPr>
            <p:spPr>
              <a:xfrm rot="558357">
                <a:off x="5365799" y="3444451"/>
                <a:ext cx="625117" cy="1030036"/>
              </a:xfrm>
              <a:prstGeom prst="diagStripe">
                <a:avLst>
                  <a:gd name="adj" fmla="val 75245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Параллелограмм 21"/>
              <p:cNvSpPr/>
              <p:nvPr/>
            </p:nvSpPr>
            <p:spPr>
              <a:xfrm>
                <a:off x="5287078" y="3498380"/>
                <a:ext cx="713098" cy="1504607"/>
              </a:xfrm>
              <a:prstGeom prst="parallelogram">
                <a:avLst>
                  <a:gd name="adj" fmla="val 85497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1" name="Равнобедренный треугольник 20"/>
              <p:cNvSpPr/>
              <p:nvPr/>
            </p:nvSpPr>
            <p:spPr>
              <a:xfrm rot="11564331">
                <a:off x="5055553" y="4905916"/>
                <a:ext cx="500095" cy="571642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31" name="AutoShape 37"/>
          <p:cNvSpPr>
            <a:spLocks noChangeArrowheads="1"/>
          </p:cNvSpPr>
          <p:nvPr/>
        </p:nvSpPr>
        <p:spPr bwMode="auto">
          <a:xfrm>
            <a:off x="255111" y="1268761"/>
            <a:ext cx="8635378" cy="1080119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Как называются следующие знаки пожарной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 безопасности? Что они обозначают?</a:t>
            </a:r>
          </a:p>
        </p:txBody>
      </p:sp>
      <p:pic>
        <p:nvPicPr>
          <p:cNvPr id="27" name="Picture 3" descr="C:\Users\Home\Pictures\01_ЗНАКИ\дом-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9718794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4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2123728" y="4357688"/>
            <a:ext cx="4608512" cy="6429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D7AF">
                  <a:alpha val="64999"/>
                </a:srgb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400" cap="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Запрещающие  знаки</a:t>
            </a: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1331640" y="5175540"/>
            <a:ext cx="2786062" cy="1357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800" i="1" dirty="0">
                <a:latin typeface="Georgia" pitchFamily="18" charset="0"/>
              </a:rPr>
              <a:t>Огонь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i="1" dirty="0">
                <a:latin typeface="Georgia" pitchFamily="18" charset="0"/>
              </a:rPr>
              <a:t>разжигать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i="1" dirty="0">
                <a:latin typeface="Georgia" pitchFamily="18" charset="0"/>
              </a:rPr>
              <a:t>нельзя.</a:t>
            </a: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4501703" y="5165799"/>
            <a:ext cx="2878609" cy="1357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Костры </a:t>
            </a: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не </a:t>
            </a: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разводить.</a:t>
            </a:r>
          </a:p>
        </p:txBody>
      </p:sp>
      <p:sp useBgFill="1">
        <p:nvSpPr>
          <p:cNvPr id="19470" name="Rectangle 14"/>
          <p:cNvSpPr>
            <a:spLocks noChangeArrowheads="1"/>
          </p:cNvSpPr>
          <p:nvPr/>
        </p:nvSpPr>
        <p:spPr bwMode="auto">
          <a:xfrm>
            <a:off x="948571" y="4221088"/>
            <a:ext cx="7416824" cy="23764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31" name="Picture 7" descr="C:\Users\Home\Desktop\ОБЖ\Безимени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351" y="2407212"/>
            <a:ext cx="1790456" cy="178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Home\Desktop\ОБЖ\Безимени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40" y="2436655"/>
            <a:ext cx="1725623" cy="172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52" y="4221088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37"/>
          <p:cNvSpPr>
            <a:spLocks noChangeArrowheads="1"/>
          </p:cNvSpPr>
          <p:nvPr/>
        </p:nvSpPr>
        <p:spPr bwMode="auto">
          <a:xfrm>
            <a:off x="255111" y="1268761"/>
            <a:ext cx="8635378" cy="1138452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Как называются следующие знаки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пожарной безопасности?  Что они обозначают?</a:t>
            </a:r>
          </a:p>
        </p:txBody>
      </p:sp>
      <p:pic>
        <p:nvPicPr>
          <p:cNvPr id="18" name="Picture 3" descr="C:\Users\Home\Pictures\01_ЗНАКИ\дом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905517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4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323850" y="4365104"/>
            <a:ext cx="2519363" cy="1357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99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28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Место </a:t>
            </a: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для курения</a:t>
            </a:r>
          </a:p>
          <a:p>
            <a:pPr algn="ctr">
              <a:lnSpc>
                <a:spcPct val="120000"/>
              </a:lnSpc>
              <a:defRPr/>
            </a:pPr>
            <a:endParaRPr lang="ru-RU" sz="28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3203575" y="4365104"/>
            <a:ext cx="2520950" cy="1357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800" b="1" i="1" dirty="0"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Огне</a:t>
            </a:r>
            <a:r>
              <a:rPr lang="ru-RU" sz="2800" i="1" dirty="0">
                <a:latin typeface="Arial" pitchFamily="34" charset="0"/>
              </a:rPr>
              <a:t>-</a:t>
            </a: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тушитель</a:t>
            </a:r>
          </a:p>
          <a:p>
            <a:pPr algn="ctr">
              <a:lnSpc>
                <a:spcPct val="120000"/>
              </a:lnSpc>
              <a:defRPr/>
            </a:pPr>
            <a:endParaRPr lang="ru-RU" sz="28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6084888" y="4365104"/>
            <a:ext cx="2786062" cy="13573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8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Пункт </a:t>
            </a: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извещения</a:t>
            </a:r>
          </a:p>
          <a:p>
            <a:pPr algn="ctr">
              <a:defRPr/>
            </a:pPr>
            <a:r>
              <a:rPr lang="ru-RU" sz="2800" i="1" dirty="0">
                <a:latin typeface="Georgia" pitchFamily="18" charset="0"/>
              </a:rPr>
              <a:t>о пожаре</a:t>
            </a:r>
          </a:p>
          <a:p>
            <a:pPr algn="ctr">
              <a:lnSpc>
                <a:spcPct val="120000"/>
              </a:lnSpc>
              <a:defRPr/>
            </a:pPr>
            <a:endParaRPr lang="ru-RU" sz="28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 useBgFill="1">
        <p:nvSpPr>
          <p:cNvPr id="36" name="Rectangle 14"/>
          <p:cNvSpPr>
            <a:spLocks noChangeArrowheads="1"/>
          </p:cNvSpPr>
          <p:nvPr/>
        </p:nvSpPr>
        <p:spPr bwMode="auto">
          <a:xfrm>
            <a:off x="284544" y="3993880"/>
            <a:ext cx="8643843" cy="23764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AutoShape 37"/>
          <p:cNvSpPr>
            <a:spLocks noChangeArrowheads="1"/>
          </p:cNvSpPr>
          <p:nvPr/>
        </p:nvSpPr>
        <p:spPr bwMode="auto">
          <a:xfrm>
            <a:off x="255111" y="1268761"/>
            <a:ext cx="8635378" cy="864095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 что указывают следующие знаки?</a:t>
            </a:r>
          </a:p>
        </p:txBody>
      </p:sp>
      <p:grpSp>
        <p:nvGrpSpPr>
          <p:cNvPr id="20488" name="Группа 20"/>
          <p:cNvGrpSpPr>
            <a:grpSpLocks/>
          </p:cNvGrpSpPr>
          <p:nvPr/>
        </p:nvGrpSpPr>
        <p:grpSpPr bwMode="auto">
          <a:xfrm>
            <a:off x="792515" y="2060848"/>
            <a:ext cx="2019300" cy="2019300"/>
            <a:chOff x="357158" y="2285992"/>
            <a:chExt cx="2019299" cy="2019299"/>
          </a:xfrm>
        </p:grpSpPr>
        <p:grpSp>
          <p:nvGrpSpPr>
            <p:cNvPr id="20500" name="Группа 17"/>
            <p:cNvGrpSpPr>
              <a:grpSpLocks/>
            </p:cNvGrpSpPr>
            <p:nvPr/>
          </p:nvGrpSpPr>
          <p:grpSpPr bwMode="auto">
            <a:xfrm>
              <a:off x="357158" y="2285992"/>
              <a:ext cx="2019299" cy="2019299"/>
              <a:chOff x="6858016" y="2357430"/>
              <a:chExt cx="2019299" cy="2019299"/>
            </a:xfrm>
          </p:grpSpPr>
          <p:pic>
            <p:nvPicPr>
              <p:cNvPr id="20502" name="Picture 1" descr="C:\Documents and Settings\Елена\Мои документы\Мои рисунки\знаки\знак-71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16" y="2357430"/>
                <a:ext cx="2019299" cy="2019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Прямоугольник 19"/>
              <p:cNvSpPr/>
              <p:nvPr/>
            </p:nvSpPr>
            <p:spPr>
              <a:xfrm>
                <a:off x="7286641" y="2786055"/>
                <a:ext cx="1142999" cy="10001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pic>
          <p:nvPicPr>
            <p:cNvPr id="20501" name="Рисунок 22" descr="сигарета_04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786" y="2786058"/>
              <a:ext cx="1143008" cy="1058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6290667" y="2052911"/>
            <a:ext cx="2019300" cy="2019300"/>
            <a:chOff x="6500813" y="2286000"/>
            <a:chExt cx="2019300" cy="2019300"/>
          </a:xfrm>
        </p:grpSpPr>
        <p:grpSp>
          <p:nvGrpSpPr>
            <p:cNvPr id="20486" name="Группа 13"/>
            <p:cNvGrpSpPr>
              <a:grpSpLocks/>
            </p:cNvGrpSpPr>
            <p:nvPr/>
          </p:nvGrpSpPr>
          <p:grpSpPr bwMode="auto">
            <a:xfrm>
              <a:off x="6500813" y="2286000"/>
              <a:ext cx="2019300" cy="2019300"/>
              <a:chOff x="6858016" y="2357430"/>
              <a:chExt cx="2019299" cy="2019299"/>
            </a:xfrm>
          </p:grpSpPr>
          <p:pic>
            <p:nvPicPr>
              <p:cNvPr id="20504" name="Picture 1" descr="C:\Documents and Settings\Елена\Мои документы\Мои рисунки\знаки\знак-71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16" y="2357430"/>
                <a:ext cx="2019299" cy="2019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Прямоугольник 15"/>
              <p:cNvSpPr/>
              <p:nvPr/>
            </p:nvSpPr>
            <p:spPr>
              <a:xfrm>
                <a:off x="7286641" y="2786055"/>
                <a:ext cx="1142999" cy="10001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pic>
          <p:nvPicPr>
            <p:cNvPr id="1026" name="Picture 2" descr="C:\Users\Home\Pictures\01_ОБЖ\32589.g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3" t="17225" r="19391" b="38704"/>
            <a:stretch/>
          </p:blipFill>
          <p:spPr bwMode="auto">
            <a:xfrm>
              <a:off x="6890693" y="2667219"/>
              <a:ext cx="1239539" cy="1218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3521352" y="2071608"/>
            <a:ext cx="2019300" cy="2019300"/>
            <a:chOff x="3357563" y="2286000"/>
            <a:chExt cx="2019300" cy="2019300"/>
          </a:xfrm>
        </p:grpSpPr>
        <p:grpSp>
          <p:nvGrpSpPr>
            <p:cNvPr id="20506" name="Группа 11"/>
            <p:cNvGrpSpPr>
              <a:grpSpLocks/>
            </p:cNvGrpSpPr>
            <p:nvPr/>
          </p:nvGrpSpPr>
          <p:grpSpPr bwMode="auto">
            <a:xfrm>
              <a:off x="3357563" y="2286000"/>
              <a:ext cx="2019300" cy="2019300"/>
              <a:chOff x="6858016" y="2357430"/>
              <a:chExt cx="2019299" cy="2019299"/>
            </a:xfrm>
          </p:grpSpPr>
          <p:pic>
            <p:nvPicPr>
              <p:cNvPr id="20508" name="Picture 1" descr="C:\Documents and Settings\Елена\Мои документы\Мои рисунки\знаки\знак-71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16" y="2357430"/>
                <a:ext cx="2019299" cy="2019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Прямоугольник 10"/>
              <p:cNvSpPr/>
              <p:nvPr/>
            </p:nvSpPr>
            <p:spPr>
              <a:xfrm>
                <a:off x="7286641" y="2786055"/>
                <a:ext cx="1142999" cy="10001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pic>
          <p:nvPicPr>
            <p:cNvPr id="1027" name="Picture 3" descr="C:\Users\Home\Desktop\ОБЖ\04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786188" y="2683650"/>
              <a:ext cx="968769" cy="12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52" y="4221088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Home\Pictures\01_ЗНАКИ\дом-1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626142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539552" y="1289470"/>
            <a:ext cx="2592000" cy="8640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99583">
                <a:schemeClr val="bg1">
                  <a:lumMod val="93000"/>
                </a:schemeClr>
              </a:gs>
              <a:gs pos="0">
                <a:schemeClr val="bg1">
                  <a:lumMod val="85000"/>
                </a:schemeClr>
              </a:gs>
              <a:gs pos="54000">
                <a:schemeClr val="bg1"/>
              </a:gs>
            </a:gsLst>
            <a:lin ang="5400000" scaled="1"/>
            <a:tileRect/>
          </a:gradFill>
          <a:ln w="31750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990033"/>
                </a:solidFill>
                <a:latin typeface="Georgia" pitchFamily="18" charset="0"/>
              </a:rPr>
              <a:t>ДОРОЖНОЕ</a:t>
            </a:r>
            <a:br>
              <a:rPr lang="ru-RU" sz="2000" b="1" i="1" dirty="0">
                <a:solidFill>
                  <a:srgbClr val="990033"/>
                </a:solidFill>
                <a:latin typeface="Georgia" pitchFamily="18" charset="0"/>
              </a:rPr>
            </a:br>
            <a:r>
              <a:rPr lang="ru-RU" sz="2000" b="1" i="1" dirty="0">
                <a:solidFill>
                  <a:srgbClr val="990033"/>
                </a:solidFill>
                <a:latin typeface="Georgia" pitchFamily="18" charset="0"/>
              </a:rPr>
              <a:t>ДВИЖЕНИЕ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539552" y="2281092"/>
            <a:ext cx="259238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31750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>
                <a:solidFill>
                  <a:srgbClr val="990033"/>
                </a:solidFill>
                <a:latin typeface="Georgia" pitchFamily="18" charset="0"/>
              </a:rPr>
              <a:t>БЫТОВЫЕ</a:t>
            </a:r>
            <a:br>
              <a:rPr lang="ru-RU" sz="2000" b="1" i="1">
                <a:solidFill>
                  <a:srgbClr val="990033"/>
                </a:solidFill>
                <a:latin typeface="Georgia" pitchFamily="18" charset="0"/>
              </a:rPr>
            </a:br>
            <a:r>
              <a:rPr lang="ru-RU" sz="2000" b="1" i="1">
                <a:solidFill>
                  <a:srgbClr val="990033"/>
                </a:solidFill>
                <a:latin typeface="Georgia" pitchFamily="18" charset="0"/>
              </a:rPr>
              <a:t>ПРИБОРЫ</a:t>
            </a: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539552" y="3273901"/>
            <a:ext cx="2592388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31750">
            <a:solidFill>
              <a:srgbClr val="B0753A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i="1" dirty="0">
                <a:solidFill>
                  <a:srgbClr val="990033"/>
                </a:solidFill>
                <a:latin typeface="Georgia" pitchFamily="18" charset="0"/>
              </a:rPr>
              <a:t>ПОЖАРНАЯ</a:t>
            </a:r>
          </a:p>
          <a:p>
            <a:pPr algn="ctr"/>
            <a:r>
              <a:rPr lang="ru-RU" sz="2000" b="1" i="1" dirty="0">
                <a:solidFill>
                  <a:srgbClr val="990033"/>
                </a:solidFill>
                <a:latin typeface="Georgia" pitchFamily="18" charset="0"/>
              </a:rPr>
              <a:t>БЕЗОПАСНОСТЬ</a:t>
            </a: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539552" y="4266710"/>
            <a:ext cx="2590800" cy="86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31750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 i="1">
                <a:solidFill>
                  <a:srgbClr val="990033"/>
                </a:solidFill>
                <a:latin typeface="Georgia" pitchFamily="18" charset="0"/>
              </a:rPr>
              <a:t>ПРИРОДНЫЕ</a:t>
            </a:r>
            <a:br>
              <a:rPr lang="ru-RU" sz="2000" b="1" i="1">
                <a:solidFill>
                  <a:srgbClr val="990033"/>
                </a:solidFill>
                <a:latin typeface="Georgia" pitchFamily="18" charset="0"/>
              </a:rPr>
            </a:br>
            <a:r>
              <a:rPr lang="ru-RU" sz="2000" b="1" i="1">
                <a:solidFill>
                  <a:srgbClr val="990033"/>
                </a:solidFill>
                <a:latin typeface="Georgia" pitchFamily="18" charset="0"/>
              </a:rPr>
              <a:t>ЯВЛЕНИЯ</a:t>
            </a:r>
          </a:p>
        </p:txBody>
      </p:sp>
      <p:sp>
        <p:nvSpPr>
          <p:cNvPr id="2054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07984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2055" name="AutoShape 4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552300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2056" name="AutoShape 4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96616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2057" name="AutoShape 4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240932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2058" name="AutoShape 4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085248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2059" name="AutoShape 4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929563" y="234896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8B088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2060" name="AutoShape 4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07984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2061" name="AutoShape 4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52300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2062" name="AutoShape 49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396616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2063" name="AutoShape 50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240932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2064" name="AutoShape 5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085248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2065" name="AutoShape 5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929563" y="3342563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B061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2066" name="AutoShape 53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722195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2067" name="AutoShape 54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563669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2068" name="AutoShape 55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405143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2069" name="AutoShape 56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246617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2070" name="AutoShape 57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88091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2071" name="AutoShape 58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929563" y="4338710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2072" name="AutoShape 59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929563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2073" name="AutoShape 60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85248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2074" name="AutoShape 6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3707984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2075" name="AutoShape 62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4552300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2076" name="AutoShape 63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5396616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2077" name="AutoShape 64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240932" y="1340848"/>
            <a:ext cx="720000" cy="72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3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rgbClr val="9E693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306869" y="260648"/>
            <a:ext cx="46794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ИГРА ПО ОБЖ</a:t>
            </a:r>
          </a:p>
        </p:txBody>
      </p:sp>
      <p:pic>
        <p:nvPicPr>
          <p:cNvPr id="36" name="Picture 60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300" y="6240895"/>
            <a:ext cx="1152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9616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7" dur="indefinite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3" dur="indefinite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9" dur="indefinite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5" dur="indefinite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</p:childTnLst>
        </p:cTn>
      </p:par>
    </p:tnLst>
    <p:bldLst>
      <p:bldP spid="2054" grpId="0" animBg="1"/>
      <p:bldP spid="2055" grpId="0" animBg="1"/>
      <p:bldP spid="2056" grpId="0" animBg="1"/>
      <p:bldP spid="2057" grpId="0" animBg="1"/>
      <p:bldP spid="2058" grpId="0" animBg="1"/>
      <p:bldP spid="2059" grpId="0" animBg="1"/>
      <p:bldP spid="2060" grpId="0" animBg="1"/>
      <p:bldP spid="2061" grpId="0" animBg="1"/>
      <p:bldP spid="2062" grpId="0" animBg="1"/>
      <p:bldP spid="2063" grpId="0" animBg="1"/>
      <p:bldP spid="2064" grpId="0" animBg="1"/>
      <p:bldP spid="2065" grpId="0" animBg="1"/>
      <p:bldP spid="2066" grpId="0" animBg="1"/>
      <p:bldP spid="2067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5" grpId="0" animBg="1"/>
      <p:bldP spid="2076" grpId="0" animBg="1"/>
      <p:bldP spid="20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2699792" y="4222905"/>
            <a:ext cx="3168352" cy="222880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3314" name="Picture 2" descr="Анимашки огонь, анимированные огонь, разные анимашки | Smayli.r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795" y="4348372"/>
            <a:ext cx="1814826" cy="15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810759" y="1340767"/>
            <a:ext cx="7273428" cy="2948881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Рыжий зверь в печи сидит.</a:t>
            </a: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Рыжий зверь на всех сердит.</a:t>
            </a: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Он от злости ест дрова</a:t>
            </a: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Целый час, а может два.</a:t>
            </a: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Ты его рукой не тронь</a:t>
            </a:r>
          </a:p>
          <a:p>
            <a:pPr>
              <a:defRPr/>
            </a:pPr>
            <a:r>
              <a:rPr lang="ru-RU" sz="2800" i="1" dirty="0">
                <a:latin typeface="Georgia" pitchFamily="18" charset="0"/>
              </a:rPr>
              <a:t>Искусает всю ладонь.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635747" y="5949280"/>
            <a:ext cx="14403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CC0000"/>
                </a:solidFill>
                <a:latin typeface="Georgia" pitchFamily="18" charset="0"/>
              </a:rPr>
              <a:t>ОГОНЬ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1965786" y="4149173"/>
            <a:ext cx="5382394" cy="23762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Picture 4" descr="C:\Users\Home\Pictures\01_СОЛНЦЕ И ЛУНА\340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352" y="4221088"/>
            <a:ext cx="2271263" cy="20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65100">
              <a:srgbClr val="D20028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23528" y="404664"/>
            <a:ext cx="7416824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7300"/>
              </a:gs>
              <a:gs pos="50000">
                <a:srgbClr val="FFFFCC"/>
              </a:gs>
              <a:gs pos="100000">
                <a:srgbClr val="E67300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990033"/>
                </a:solidFill>
                <a:effectLst>
                  <a:outerShdw blurRad="63500" dist="63500" dir="2700000" algn="tl">
                    <a:schemeClr val="bg1"/>
                  </a:outerShdw>
                </a:effectLst>
                <a:latin typeface="Georgia" pitchFamily="18" charset="0"/>
              </a:rPr>
              <a:t>ПОЖАРНАЯ БЕЗОПАСНОСТЬ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E67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63500" dist="38100" dir="2700000" algn="tl">
                    <a:schemeClr val="bg1"/>
                  </a:outerShdw>
                </a:effectLst>
                <a:latin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0600058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7" descr="prirpod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171" y="2592276"/>
            <a:ext cx="3313538" cy="248739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6012160" y="5301208"/>
            <a:ext cx="2000250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dirty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ТУМАН</a:t>
            </a:r>
          </a:p>
        </p:txBody>
      </p:sp>
      <p:sp useBgFill="1">
        <p:nvSpPr>
          <p:cNvPr id="13" name="Прямоугольник 12"/>
          <p:cNvSpPr/>
          <p:nvPr/>
        </p:nvSpPr>
        <p:spPr>
          <a:xfrm>
            <a:off x="4900798" y="2244904"/>
            <a:ext cx="3843242" cy="38877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1</a:t>
            </a:r>
          </a:p>
        </p:txBody>
      </p:sp>
      <p:pic>
        <p:nvPicPr>
          <p:cNvPr id="7170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263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Молоко над речкой плыло,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Ничего не видно было.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Растворилось молоко –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Стало видно далеко!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Какую опасность может представлять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природное явление?</a:t>
            </a:r>
          </a:p>
        </p:txBody>
      </p:sp>
      <p:pic>
        <p:nvPicPr>
          <p:cNvPr id="17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62009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6112571" y="4765883"/>
            <a:ext cx="2000250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ветер</a:t>
            </a:r>
          </a:p>
        </p:txBody>
      </p:sp>
      <p:pic>
        <p:nvPicPr>
          <p:cNvPr id="12290" name="Picture 2" descr="ветер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2924944"/>
            <a:ext cx="2887340" cy="1553389"/>
          </a:xfrm>
          <a:prstGeom prst="rect">
            <a:avLst/>
          </a:prstGeom>
          <a:noFill/>
          <a:ln w="317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6" name="Прямоугольник 15"/>
          <p:cNvSpPr/>
          <p:nvPr/>
        </p:nvSpPr>
        <p:spPr>
          <a:xfrm>
            <a:off x="5388666" y="2370113"/>
            <a:ext cx="3355374" cy="37951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263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458713" y="2725464"/>
            <a:ext cx="5390827" cy="2935784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Сам не видит и не слышит,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Ходит, бродит,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                       рыщет, свищет,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Что навстречу попадётся –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Обнимает и дерётся.</a:t>
            </a:r>
          </a:p>
        </p:txBody>
      </p:sp>
      <p:pic>
        <p:nvPicPr>
          <p:cNvPr id="23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2</a:t>
            </a: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Какую опасность может представлять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природное явление?</a:t>
            </a:r>
          </a:p>
        </p:txBody>
      </p:sp>
    </p:spTree>
    <p:extLst>
      <p:ext uri="{BB962C8B-B14F-4D97-AF65-F5344CB8AC3E}">
        <p14:creationId xmlns:p14="http://schemas.microsoft.com/office/powerpoint/2010/main" val="12491652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5655241" y="5405828"/>
            <a:ext cx="2178348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молния</a:t>
            </a:r>
          </a:p>
        </p:txBody>
      </p:sp>
      <p:pic>
        <p:nvPicPr>
          <p:cNvPr id="11267" name="Picture 3" descr="C:\Users\Home\Pictures\01_ПРИРОДНЫЕ ЯВЛЕНИЯ\325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5240" y="2542433"/>
            <a:ext cx="2178349" cy="273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4" name="Прямоугольник 13"/>
          <p:cNvSpPr/>
          <p:nvPr/>
        </p:nvSpPr>
        <p:spPr>
          <a:xfrm>
            <a:off x="5141175" y="2315389"/>
            <a:ext cx="3206478" cy="42203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263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Летит огненная стрела,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Никто её не поймает: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Ни царь, ни царица,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Ни красная девица.</a:t>
            </a:r>
          </a:p>
        </p:txBody>
      </p:sp>
      <p:pic>
        <p:nvPicPr>
          <p:cNvPr id="24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3</a:t>
            </a: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Какую опасность может представлять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природное явление?</a:t>
            </a:r>
          </a:p>
        </p:txBody>
      </p:sp>
    </p:spTree>
    <p:extLst>
      <p:ext uri="{BB962C8B-B14F-4D97-AF65-F5344CB8AC3E}">
        <p14:creationId xmlns:p14="http://schemas.microsoft.com/office/powerpoint/2010/main" val="11798897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5755769" y="5429250"/>
            <a:ext cx="2000250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метель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2837" y="2805954"/>
            <a:ext cx="2826115" cy="2354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0">
            <a:solidFill>
              <a:schemeClr val="bg1"/>
            </a:solidFill>
          </a:ln>
          <a:effectLst/>
        </p:spPr>
      </p:pic>
      <p:sp useBgFill="1">
        <p:nvSpPr>
          <p:cNvPr id="14" name="Прямоугольник 13"/>
          <p:cNvSpPr/>
          <p:nvPr/>
        </p:nvSpPr>
        <p:spPr>
          <a:xfrm>
            <a:off x="4557967" y="2383027"/>
            <a:ext cx="4151692" cy="40279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263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Рассыпала  Лукерья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Серебряные перья,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Гуляет в поле,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Летает на воле.</a:t>
            </a:r>
          </a:p>
        </p:txBody>
      </p:sp>
      <p:pic>
        <p:nvPicPr>
          <p:cNvPr id="24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4</a:t>
            </a: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Какую опасность может представлять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природное явление?</a:t>
            </a:r>
          </a:p>
        </p:txBody>
      </p:sp>
    </p:spTree>
    <p:extLst>
      <p:ext uri="{BB962C8B-B14F-4D97-AF65-F5344CB8AC3E}">
        <p14:creationId xmlns:p14="http://schemas.microsoft.com/office/powerpoint/2010/main" val="14942561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3"/>
          <p:cNvSpPr>
            <a:spLocks noChangeArrowheads="1"/>
          </p:cNvSpPr>
          <p:nvPr/>
        </p:nvSpPr>
        <p:spPr bwMode="auto">
          <a:xfrm>
            <a:off x="5812110" y="5621852"/>
            <a:ext cx="2000250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град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6937">
            <a:off x="5385003" y="2692892"/>
            <a:ext cx="2627383" cy="2620226"/>
          </a:xfrm>
          <a:prstGeom prst="rect">
            <a:avLst/>
          </a:prstGeom>
        </p:spPr>
      </p:pic>
      <p:pic>
        <p:nvPicPr>
          <p:cNvPr id="26631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63" y="2428875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50" y="307181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25" y="3714750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13" y="3857625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00" y="529436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00" y="4214813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38" y="4865737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13" y="443711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38" y="4357688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63" y="3214687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13" y="2571750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75" y="278606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888" y="529436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38" y="529436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25" y="5222925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75" y="5222925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13" y="5222925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88" y="5222925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63" y="529436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13" y="529436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75" y="5365800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22925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3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50" y="5222925"/>
            <a:ext cx="2143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4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169" y="4437112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5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00" y="529436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6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888" y="5151487"/>
            <a:ext cx="2143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7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63" y="5365800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8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00" y="5008612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9" name="Picture 2" descr="C:\Documents and Settings\Елена\Мои документы\Мои рисунки\люди\фэнтези-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38" y="4937175"/>
            <a:ext cx="214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0" name="Прямоугольник 69"/>
          <p:cNvSpPr/>
          <p:nvPr/>
        </p:nvSpPr>
        <p:spPr>
          <a:xfrm>
            <a:off x="5004374" y="2254072"/>
            <a:ext cx="3521464" cy="43204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4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263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Рассыпался горох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 семьдесят дорог.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Падает горошком,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Скачет по дорожкам.</a:t>
            </a:r>
          </a:p>
        </p:txBody>
      </p:sp>
      <p:pic>
        <p:nvPicPr>
          <p:cNvPr id="49" name="Picture 3" descr="C:\Users\Home\Pictures\01_ЗНАКИ\дом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51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5</a:t>
            </a:r>
          </a:p>
        </p:txBody>
      </p:sp>
      <p:sp>
        <p:nvSpPr>
          <p:cNvPr id="52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Какую опасность может представлять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природное явление?</a:t>
            </a:r>
          </a:p>
        </p:txBody>
      </p:sp>
    </p:spTree>
    <p:extLst>
      <p:ext uri="{BB962C8B-B14F-4D97-AF65-F5344CB8AC3E}">
        <p14:creationId xmlns:p14="http://schemas.microsoft.com/office/powerpoint/2010/main" val="197981546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5706962" y="5589240"/>
            <a:ext cx="2356926" cy="5434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b="1" i="1" cap="all" dirty="0">
                <a:solidFill>
                  <a:srgbClr val="D2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сосулька</a:t>
            </a:r>
          </a:p>
        </p:txBody>
      </p:sp>
      <p:pic>
        <p:nvPicPr>
          <p:cNvPr id="3074" name="Picture 2" descr="http://u74.ru/files/images/news/2014/02/21/1837_o214309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962" y="2520659"/>
            <a:ext cx="2295718" cy="2924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0">
            <a:solidFill>
              <a:schemeClr val="bg1"/>
            </a:solidFill>
          </a:ln>
          <a:effectLst/>
        </p:spPr>
      </p:pic>
      <p:sp useBgFill="1">
        <p:nvSpPr>
          <p:cNvPr id="13" name="Прямоугольник 12"/>
          <p:cNvSpPr/>
          <p:nvPr/>
        </p:nvSpPr>
        <p:spPr>
          <a:xfrm>
            <a:off x="5170085" y="2438393"/>
            <a:ext cx="3430680" cy="39523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Picture 2" descr="C:\Users\Home\Pictures\01_СОЛНЦЕ И ЛУНА\340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72633"/>
            <a:ext cx="252730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458713" y="2725464"/>
            <a:ext cx="4905375" cy="2071688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Наш серебряный кинжал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Недолго в доме пролежал – 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Мы поднять его хотели,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А он к порогу убежал.</a:t>
            </a:r>
            <a:endParaRPr lang="ru-RU" sz="2400" i="1" dirty="0">
              <a:latin typeface="Georgia" pitchFamily="18" charset="0"/>
            </a:endParaRPr>
          </a:p>
        </p:txBody>
      </p:sp>
      <p:pic>
        <p:nvPicPr>
          <p:cNvPr id="24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ln>
            <a:noFill/>
          </a:ln>
          <a:effectLst>
            <a:innerShdw blurRad="139700">
              <a:schemeClr val="bg1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323528" y="404664"/>
            <a:ext cx="7488832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BE3FF"/>
              </a:gs>
              <a:gs pos="50000">
                <a:schemeClr val="bg1"/>
              </a:gs>
              <a:gs pos="100000">
                <a:srgbClr val="ABE3FF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75000"/>
                    </a:schemeClr>
                  </a:outerShdw>
                </a:effectLst>
                <a:latin typeface="Georgia" pitchFamily="18" charset="0"/>
              </a:rPr>
              <a:t>ПРИРОДНЫЕ  ЯВЛЕНИЯ</a:t>
            </a: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ABE3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63500" dist="63500" dir="2700000" algn="tl">
                    <a:schemeClr val="bg1">
                      <a:lumMod val="85000"/>
                      <a:alpha val="43000"/>
                    </a:schemeClr>
                  </a:outerShdw>
                </a:effectLst>
                <a:latin typeface="Arial" pitchFamily="34" charset="0"/>
              </a:rPr>
              <a:t>6</a:t>
            </a: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323528" y="1421334"/>
            <a:ext cx="8420512" cy="1071562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square" anchor="ctr"/>
          <a:lstStyle/>
          <a:p>
            <a:pPr algn="ctr"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Какую опасность может представлять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2800" i="1" dirty="0">
                <a:solidFill>
                  <a:srgbClr val="D200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природное явление?</a:t>
            </a:r>
          </a:p>
        </p:txBody>
      </p:sp>
    </p:spTree>
    <p:extLst>
      <p:ext uri="{BB962C8B-B14F-4D97-AF65-F5344CB8AC3E}">
        <p14:creationId xmlns:p14="http://schemas.microsoft.com/office/powerpoint/2010/main" val="169860287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1" name="AutoShape 47"/>
          <p:cNvSpPr>
            <a:spLocks noChangeArrowheads="1"/>
          </p:cNvSpPr>
          <p:nvPr/>
        </p:nvSpPr>
        <p:spPr bwMode="auto">
          <a:xfrm>
            <a:off x="5426862" y="1362711"/>
            <a:ext cx="3317177" cy="43705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tx2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4104" name="Picture 55" descr="клипарт_410_стр5_адрес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b="9897"/>
          <a:stretch/>
        </p:blipFill>
        <p:spPr bwMode="auto">
          <a:xfrm>
            <a:off x="5725311" y="1922189"/>
            <a:ext cx="2720278" cy="366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5436097" y="1556792"/>
            <a:ext cx="3307944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регулировщик</a:t>
            </a:r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439317" y="1988841"/>
            <a:ext cx="4996779" cy="2160240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Посмотри, силач какой: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На ходу одной рукой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Останавливать привык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Пятитонный грузовик</a:t>
            </a:r>
            <a:r>
              <a:rPr lang="ru-RU" sz="3000" i="1" dirty="0">
                <a:latin typeface="Georgia" pitchFamily="18" charset="0"/>
              </a:rPr>
              <a:t>.</a:t>
            </a:r>
          </a:p>
        </p:txBody>
      </p:sp>
      <p:sp useBgFill="1">
        <p:nvSpPr>
          <p:cNvPr id="46" name="Прямоугольник 45"/>
          <p:cNvSpPr/>
          <p:nvPr/>
        </p:nvSpPr>
        <p:spPr>
          <a:xfrm>
            <a:off x="5213343" y="1268413"/>
            <a:ext cx="3607129" cy="51222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7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238" y="2328426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</a:t>
            </a: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</a:p>
        </p:txBody>
      </p:sp>
      <p:pic>
        <p:nvPicPr>
          <p:cNvPr id="5123" name="Picture 3" descr="C:\Users\Home\Pictures\01_ЗНАКИ\дом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4759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90" y="2924944"/>
            <a:ext cx="3729950" cy="2797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rgbClr val="C00000"/>
            </a:solidFill>
          </a:ln>
          <a:effectLst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67744" y="5924581"/>
            <a:ext cx="4617243" cy="57888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ДОРОЖНЫЕ  ЗНАКИ</a:t>
            </a:r>
          </a:p>
        </p:txBody>
      </p:sp>
      <p:sp>
        <p:nvSpPr>
          <p:cNvPr id="43" name="AutoShape 37"/>
          <p:cNvSpPr>
            <a:spLocks noChangeArrowheads="1"/>
          </p:cNvSpPr>
          <p:nvPr/>
        </p:nvSpPr>
        <p:spPr bwMode="auto">
          <a:xfrm>
            <a:off x="255111" y="1412776"/>
            <a:ext cx="8635378" cy="1224136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Табличка со схематическим рисунком,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помогающим регулировать движение. </a:t>
            </a:r>
          </a:p>
        </p:txBody>
      </p:sp>
      <p:sp useBgFill="1">
        <p:nvSpPr>
          <p:cNvPr id="53" name="Прямоугольник 52"/>
          <p:cNvSpPr/>
          <p:nvPr/>
        </p:nvSpPr>
        <p:spPr>
          <a:xfrm>
            <a:off x="697586" y="2635689"/>
            <a:ext cx="7772477" cy="3867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4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3356992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</a:p>
        </p:txBody>
      </p:sp>
      <p:pic>
        <p:nvPicPr>
          <p:cNvPr id="15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99021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1646100" y="5987661"/>
            <a:ext cx="5637206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Пешеходный переход</a:t>
            </a:r>
          </a:p>
        </p:txBody>
      </p:sp>
      <p:pic>
        <p:nvPicPr>
          <p:cNvPr id="20482" name="Picture 2" descr="http://illustrators.ru/uploads/illustration/image/440890/main_440890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100" y="2976425"/>
            <a:ext cx="5637206" cy="283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47625">
            <a:solidFill>
              <a:schemeClr val="bg1"/>
            </a:solidFill>
          </a:ln>
          <a:effectLst/>
        </p:spPr>
      </p:pic>
      <p:sp>
        <p:nvSpPr>
          <p:cNvPr id="50" name="AutoShape 37"/>
          <p:cNvSpPr>
            <a:spLocks noChangeArrowheads="1"/>
          </p:cNvSpPr>
          <p:nvPr/>
        </p:nvSpPr>
        <p:spPr bwMode="auto">
          <a:xfrm>
            <a:off x="255111" y="1268760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Есть подземный и наземный.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И похожий есть на «зебру».</a:t>
            </a:r>
          </a:p>
        </p:txBody>
      </p:sp>
      <p:sp useBgFill="1">
        <p:nvSpPr>
          <p:cNvPr id="63" name="Прямоугольник 62"/>
          <p:cNvSpPr/>
          <p:nvPr/>
        </p:nvSpPr>
        <p:spPr>
          <a:xfrm>
            <a:off x="660513" y="2603344"/>
            <a:ext cx="7772477" cy="3867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3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</a:p>
        </p:txBody>
      </p:sp>
      <p:pic>
        <p:nvPicPr>
          <p:cNvPr id="15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3356992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5671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4"/>
          <p:cNvSpPr txBox="1">
            <a:spLocks noChangeArrowheads="1"/>
          </p:cNvSpPr>
          <p:nvPr/>
        </p:nvSpPr>
        <p:spPr bwMode="auto">
          <a:xfrm>
            <a:off x="4427239" y="5732272"/>
            <a:ext cx="3313113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запрещающие</a:t>
            </a:r>
          </a:p>
        </p:txBody>
      </p:sp>
      <p:pic>
        <p:nvPicPr>
          <p:cNvPr id="7175" name="Рисунок 42" descr="знак-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214688"/>
            <a:ext cx="3071813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AutoShape 37"/>
          <p:cNvSpPr>
            <a:spLocks noChangeArrowheads="1"/>
          </p:cNvSpPr>
          <p:nvPr/>
        </p:nvSpPr>
        <p:spPr bwMode="auto">
          <a:xfrm>
            <a:off x="255111" y="1268761"/>
            <a:ext cx="8635378" cy="864095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Самые строгие дорожные знаки.</a:t>
            </a:r>
          </a:p>
        </p:txBody>
      </p:sp>
      <p:sp useBgFill="1">
        <p:nvSpPr>
          <p:cNvPr id="53" name="Прямоугольник 52"/>
          <p:cNvSpPr/>
          <p:nvPr/>
        </p:nvSpPr>
        <p:spPr>
          <a:xfrm>
            <a:off x="720003" y="2636912"/>
            <a:ext cx="7772477" cy="3867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4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3356992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4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</a:p>
        </p:txBody>
      </p:sp>
      <p:pic>
        <p:nvPicPr>
          <p:cNvPr id="15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37012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5"/>
          <p:cNvSpPr>
            <a:spLocks noChangeArrowheads="1"/>
          </p:cNvSpPr>
          <p:nvPr/>
        </p:nvSpPr>
        <p:spPr bwMode="auto">
          <a:xfrm>
            <a:off x="179513" y="4437063"/>
            <a:ext cx="8786576" cy="6270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Rectangle 37"/>
          <p:cNvSpPr>
            <a:spLocks noChangeArrowheads="1"/>
          </p:cNvSpPr>
          <p:nvPr/>
        </p:nvSpPr>
        <p:spPr bwMode="auto">
          <a:xfrm>
            <a:off x="179513" y="5013325"/>
            <a:ext cx="8786575" cy="164291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100000">
                <a:srgbClr val="29292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198" name="Line 38"/>
          <p:cNvSpPr>
            <a:spLocks noChangeShapeType="1"/>
          </p:cNvSpPr>
          <p:nvPr/>
        </p:nvSpPr>
        <p:spPr bwMode="auto">
          <a:xfrm>
            <a:off x="182037" y="5865378"/>
            <a:ext cx="8784052" cy="23094"/>
          </a:xfrm>
          <a:prstGeom prst="line">
            <a:avLst/>
          </a:prstGeom>
          <a:noFill/>
          <a:ln w="28575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9" name="Rectangle 58"/>
          <p:cNvSpPr>
            <a:spLocks noChangeArrowheads="1"/>
          </p:cNvSpPr>
          <p:nvPr/>
        </p:nvSpPr>
        <p:spPr bwMode="auto">
          <a:xfrm>
            <a:off x="179513" y="5013325"/>
            <a:ext cx="8786573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Rectangle 59"/>
          <p:cNvSpPr>
            <a:spLocks noChangeArrowheads="1"/>
          </p:cNvSpPr>
          <p:nvPr/>
        </p:nvSpPr>
        <p:spPr bwMode="auto">
          <a:xfrm>
            <a:off x="7164288" y="6395887"/>
            <a:ext cx="933939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Rectangle 60"/>
          <p:cNvSpPr>
            <a:spLocks noChangeArrowheads="1"/>
          </p:cNvSpPr>
          <p:nvPr/>
        </p:nvSpPr>
        <p:spPr bwMode="auto">
          <a:xfrm>
            <a:off x="7164288" y="5949230"/>
            <a:ext cx="933939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Rectangle 61"/>
          <p:cNvSpPr>
            <a:spLocks noChangeArrowheads="1"/>
          </p:cNvSpPr>
          <p:nvPr/>
        </p:nvSpPr>
        <p:spPr bwMode="auto">
          <a:xfrm>
            <a:off x="7164287" y="5517232"/>
            <a:ext cx="933939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Rectangle 62"/>
          <p:cNvSpPr>
            <a:spLocks noChangeArrowheads="1"/>
          </p:cNvSpPr>
          <p:nvPr/>
        </p:nvSpPr>
        <p:spPr bwMode="auto">
          <a:xfrm>
            <a:off x="7164288" y="5112866"/>
            <a:ext cx="933939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Rectangle 66"/>
          <p:cNvSpPr>
            <a:spLocks noChangeArrowheads="1"/>
          </p:cNvSpPr>
          <p:nvPr/>
        </p:nvSpPr>
        <p:spPr bwMode="auto">
          <a:xfrm>
            <a:off x="179514" y="4425180"/>
            <a:ext cx="8786574" cy="773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206" name="Picture 65" descr="Рисунок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2"/>
            <a:ext cx="504671" cy="86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4884936" y="4473031"/>
            <a:ext cx="2279352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тротуар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6445" y="5257874"/>
            <a:ext cx="1843616" cy="1382712"/>
          </a:xfrm>
          <a:prstGeom prst="rect">
            <a:avLst/>
          </a:prstGeom>
        </p:spPr>
      </p:pic>
      <p:sp useBgFill="1">
        <p:nvSpPr>
          <p:cNvPr id="63" name="Прямоугольник 62"/>
          <p:cNvSpPr/>
          <p:nvPr/>
        </p:nvSpPr>
        <p:spPr>
          <a:xfrm>
            <a:off x="86154" y="2689884"/>
            <a:ext cx="8941494" cy="4077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AutoShape 37"/>
          <p:cNvSpPr>
            <a:spLocks noChangeArrowheads="1"/>
          </p:cNvSpPr>
          <p:nvPr/>
        </p:nvSpPr>
        <p:spPr bwMode="auto">
          <a:xfrm>
            <a:off x="255111" y="1268760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Какая часть улицы предназначена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для пешеходов?</a:t>
            </a:r>
          </a:p>
        </p:txBody>
      </p:sp>
      <p:pic>
        <p:nvPicPr>
          <p:cNvPr id="64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3356992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5</a:t>
            </a: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</a:p>
        </p:txBody>
      </p:sp>
      <p:pic>
        <p:nvPicPr>
          <p:cNvPr id="26" name="Picture 3" descr="C:\Users\Home\Pictures\01_ЗНАКИ\дом-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25138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5"/>
          <p:cNvSpPr>
            <a:spLocks noChangeArrowheads="1"/>
          </p:cNvSpPr>
          <p:nvPr/>
        </p:nvSpPr>
        <p:spPr bwMode="auto">
          <a:xfrm>
            <a:off x="179513" y="4241822"/>
            <a:ext cx="8784975" cy="2427538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Line 36"/>
          <p:cNvSpPr>
            <a:spLocks noChangeShapeType="1"/>
          </p:cNvSpPr>
          <p:nvPr/>
        </p:nvSpPr>
        <p:spPr bwMode="auto">
          <a:xfrm>
            <a:off x="179513" y="5516563"/>
            <a:ext cx="8784975" cy="0"/>
          </a:xfrm>
          <a:prstGeom prst="line">
            <a:avLst/>
          </a:prstGeom>
          <a:noFill/>
          <a:ln w="28575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2" name="Rectangle 37"/>
          <p:cNvSpPr>
            <a:spLocks noChangeArrowheads="1"/>
          </p:cNvSpPr>
          <p:nvPr/>
        </p:nvSpPr>
        <p:spPr bwMode="auto">
          <a:xfrm>
            <a:off x="179513" y="4180205"/>
            <a:ext cx="8784975" cy="616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3724373" y="3375698"/>
            <a:ext cx="1656557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шоссе</a:t>
            </a:r>
          </a:p>
        </p:txBody>
      </p:sp>
      <p:sp>
        <p:nvSpPr>
          <p:cNvPr id="45" name="AutoShape 37"/>
          <p:cNvSpPr>
            <a:spLocks noChangeArrowheads="1"/>
          </p:cNvSpPr>
          <p:nvPr/>
        </p:nvSpPr>
        <p:spPr bwMode="auto">
          <a:xfrm>
            <a:off x="255111" y="1268760"/>
            <a:ext cx="8635378" cy="1512167"/>
          </a:xfrm>
          <a:prstGeom prst="roundRect">
            <a:avLst>
              <a:gd name="adj" fmla="val 16667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sz="3000" i="1" dirty="0">
                <a:latin typeface="Georgia" pitchFamily="18" charset="0"/>
              </a:rPr>
              <a:t>Проезжая часть дороги с твёрдым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3000" i="1" dirty="0">
                <a:latin typeface="Georgia" pitchFamily="18" charset="0"/>
              </a:rPr>
              <a:t>покрытием.</a:t>
            </a:r>
          </a:p>
        </p:txBody>
      </p:sp>
      <p:pic>
        <p:nvPicPr>
          <p:cNvPr id="55" name="Picture 1" descr="C:\Documents and Settings\Елена\Мои документы\Мои рисунки\анимированные\транспорт анимир\1a97b1d64b4d8449ff231cca97c1d72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5873171"/>
            <a:ext cx="1643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" descr="C:\Documents and Settings\Елена\Мои документы\Мои рисунки\анимированные\транспорт анимир\1a97b1d64b4d8449ff231cca97c1d72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8925" y="4509120"/>
            <a:ext cx="16430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7" name="Прямоугольник 56"/>
          <p:cNvSpPr/>
          <p:nvPr/>
        </p:nvSpPr>
        <p:spPr>
          <a:xfrm>
            <a:off x="144422" y="2617192"/>
            <a:ext cx="8872925" cy="4077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8" name="Picture 2" descr="C:\Users\Home\Pictures\01_ДОРОГА\СВЕТОФОР\243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3356992"/>
            <a:ext cx="1625114" cy="281405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6</a:t>
            </a: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53000">
                <a:schemeClr val="bg1"/>
              </a:gs>
              <a:gs pos="99000">
                <a:schemeClr val="bg1">
                  <a:lumMod val="90000"/>
                </a:schemeClr>
              </a:gs>
            </a:gsLst>
            <a:lin ang="5400000" scaled="1"/>
            <a:tileRect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cap="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Дорожное движение</a:t>
            </a:r>
          </a:p>
        </p:txBody>
      </p:sp>
      <p:pic>
        <p:nvPicPr>
          <p:cNvPr id="19" name="Picture 3" descr="C:\Users\Home\Pictures\01_ЗНАКИ\дом-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chemeClr val="bg1">
                <a:lumMod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55511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8.09249E-7 L 1.28819 0.00485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10" y="2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73988E-6 L -1.24827 -0.00625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413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4" name="AutoShape 38"/>
          <p:cNvSpPr>
            <a:spLocks noChangeArrowheads="1"/>
          </p:cNvSpPr>
          <p:nvPr/>
        </p:nvSpPr>
        <p:spPr bwMode="auto">
          <a:xfrm>
            <a:off x="5076056" y="1398820"/>
            <a:ext cx="3244733" cy="362482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 w="15875">
            <a:solidFill>
              <a:srgbClr val="B0753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r">
              <a:lnSpc>
                <a:spcPct val="120000"/>
              </a:lnSpc>
              <a:defRPr/>
            </a:pPr>
            <a:endParaRPr lang="ru-RU" sz="2800" b="1" i="1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 descr="http://www.econom38.ru/upload/products/50479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950" y="2330151"/>
            <a:ext cx="2952239" cy="219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951654" y="1601342"/>
            <a:ext cx="1493535" cy="5107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3F3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cap="all" dirty="0">
                <a:solidFill>
                  <a:srgbClr val="CC0000"/>
                </a:solidFill>
                <a:latin typeface="Georgia" pitchFamily="18" charset="0"/>
              </a:rPr>
              <a:t>утюг</a:t>
            </a:r>
          </a:p>
        </p:txBody>
      </p:sp>
      <p:sp useBgFill="1">
        <p:nvSpPr>
          <p:cNvPr id="12" name="Прямоугольник 11"/>
          <p:cNvSpPr/>
          <p:nvPr/>
        </p:nvSpPr>
        <p:spPr>
          <a:xfrm>
            <a:off x="4394165" y="1357264"/>
            <a:ext cx="4608512" cy="5033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53" name="AutoShape 37"/>
          <p:cNvSpPr>
            <a:spLocks noChangeArrowheads="1"/>
          </p:cNvSpPr>
          <p:nvPr/>
        </p:nvSpPr>
        <p:spPr bwMode="auto">
          <a:xfrm>
            <a:off x="530860" y="1472865"/>
            <a:ext cx="4905236" cy="2203689"/>
          </a:xfrm>
          <a:prstGeom prst="roundRect">
            <a:avLst>
              <a:gd name="adj" fmla="val 0"/>
            </a:avLst>
          </a:prstGeom>
          <a:noFill/>
          <a:ln w="158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То назад, то вперёд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Ходит-бродит пароход.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Остановишь – горе!</a:t>
            </a:r>
          </a:p>
          <a:p>
            <a:pPr>
              <a:lnSpc>
                <a:spcPct val="120000"/>
              </a:lnSpc>
              <a:defRPr/>
            </a:pPr>
            <a:r>
              <a:rPr lang="ru-RU" sz="2800" i="1" dirty="0">
                <a:latin typeface="Georgia" pitchFamily="18" charset="0"/>
              </a:rPr>
              <a:t>Продырявит море!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8100392" y="404664"/>
            <a:ext cx="720080" cy="720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DFBE9D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CC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323528" y="404664"/>
            <a:ext cx="7416824" cy="72007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FBE9D"/>
              </a:gs>
              <a:gs pos="50000">
                <a:schemeClr val="bg1"/>
              </a:gs>
              <a:gs pos="100000">
                <a:srgbClr val="DFBE9D"/>
              </a:gs>
            </a:gsLst>
            <a:lin ang="5400000" scaled="1"/>
          </a:gradFill>
          <a:ln w="1587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Georgia" pitchFamily="18" charset="0"/>
              </a:rPr>
              <a:t>БЫТОВЫЕ  ПРИБОРЫ</a:t>
            </a:r>
          </a:p>
        </p:txBody>
      </p:sp>
      <p:pic>
        <p:nvPicPr>
          <p:cNvPr id="13" name="Picture 3" descr="C:\Users\Home\Pictures\01_ЗНАКИ\дом-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132692"/>
            <a:ext cx="567216" cy="516009"/>
          </a:xfrm>
          <a:prstGeom prst="rect">
            <a:avLst/>
          </a:prstGeom>
          <a:noFill/>
          <a:effectLst>
            <a:innerShdw blurRad="139700">
              <a:srgbClr val="B6793C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Home\Pictures\01_СМАЙЛЫ\326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486" y="3878871"/>
            <a:ext cx="1802543" cy="228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02726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585</Words>
  <Application>Microsoft Office PowerPoint</Application>
  <PresentationFormat>Экран (4:3)</PresentationFormat>
  <Paragraphs>223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Наталья Крылова</cp:lastModifiedBy>
  <cp:revision>98</cp:revision>
  <dcterms:created xsi:type="dcterms:W3CDTF">2016-12-18T16:06:27Z</dcterms:created>
  <dcterms:modified xsi:type="dcterms:W3CDTF">2023-05-09T13:54:10Z</dcterms:modified>
</cp:coreProperties>
</file>