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</p:sldMasterIdLst>
  <p:notesMasterIdLst>
    <p:notesMasterId r:id="rId16"/>
  </p:notesMasterIdLst>
  <p:sldIdLst>
    <p:sldId id="285" r:id="rId4"/>
    <p:sldId id="265" r:id="rId5"/>
    <p:sldId id="276" r:id="rId6"/>
    <p:sldId id="287" r:id="rId7"/>
    <p:sldId id="268" r:id="rId8"/>
    <p:sldId id="288" r:id="rId9"/>
    <p:sldId id="289" r:id="rId10"/>
    <p:sldId id="286" r:id="rId11"/>
    <p:sldId id="290" r:id="rId12"/>
    <p:sldId id="292" r:id="rId13"/>
    <p:sldId id="291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201" name="PlaceHolder 2"/>
          <p:cNvSpPr>
            <a:spLocks noGrp="1"/>
          </p:cNvSpPr>
          <p:nvPr>
            <p:ph type="hdr"/>
          </p:nvPr>
        </p:nvSpPr>
        <p:spPr>
          <a:xfrm>
            <a:off x="1371600" y="5029200"/>
            <a:ext cx="5486400" cy="4114800"/>
          </a:xfrm>
          <a:prstGeom prst="rect">
            <a:avLst/>
          </a:prstGeom>
        </p:spPr>
        <p:txBody>
          <a:bodyPr lIns="0" tIns="0" rIns="0" bIns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dt"/>
          </p:nvPr>
        </p:nvSpPr>
        <p:spPr>
          <a:xfrm>
            <a:off x="0" y="8686800"/>
            <a:ext cx="2974975" cy="4572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20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2974975" cy="457200"/>
          </a:xfrm>
          <a:prstGeom prst="rect">
            <a:avLst/>
          </a:prstGeom>
        </p:spPr>
        <p:txBody>
          <a:bodyPr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204" name="PlaceHolder 5"/>
          <p:cNvSpPr>
            <a:spLocks noGrp="1"/>
          </p:cNvSpPr>
          <p:nvPr>
            <p:ph type="sldNum"/>
          </p:nvPr>
        </p:nvSpPr>
        <p:spPr>
          <a:xfrm>
            <a:off x="3881438" y="0"/>
            <a:ext cx="2976562" cy="4572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27E11BD7-6349-4DC4-9956-942792ED16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26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8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8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9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8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6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2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76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17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4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96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07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0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64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26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85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4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78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25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0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3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9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57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0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5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6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9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1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3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 hidden="1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2"/>
          <p:cNvSpPr/>
          <p:nvPr/>
        </p:nvSpPr>
        <p:spPr>
          <a:xfrm>
            <a:off x="6046788" y="182403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2619375" y="1697038"/>
            <a:ext cx="5543550" cy="849312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2828925" y="1708150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608638" y="1695450"/>
            <a:ext cx="3308350" cy="650875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11138" y="1679575"/>
            <a:ext cx="8723312" cy="1330325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6054725" y="5499100"/>
            <a:ext cx="2879725" cy="714375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2622550" y="5372100"/>
            <a:ext cx="5551488" cy="849313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2832100" y="5383213"/>
            <a:ext cx="5473700" cy="77470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5616575" y="5370513"/>
            <a:ext cx="3311525" cy="650875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211138" y="5354638"/>
            <a:ext cx="8723312" cy="1330325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PlaceHolder 13"/>
          <p:cNvSpPr>
            <a:spLocks noGrp="1"/>
          </p:cNvSpPr>
          <p:nvPr>
            <p:ph type="title"/>
          </p:nvPr>
        </p:nvSpPr>
        <p:spPr bwMode="auto">
          <a:xfrm>
            <a:off x="685800" y="1600200"/>
            <a:ext cx="77724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PlaceHolder 16"/>
          <p:cNvSpPr>
            <a:spLocks noGrp="1"/>
          </p:cNvSpPr>
          <p:nvPr>
            <p:ph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73E87"/>
                </a:solidFill>
              </a:defRPr>
            </a:lvl1pPr>
          </a:lstStyle>
          <a:p>
            <a:fld id="{B3E90085-7A7E-415E-9670-013AE7318241}" type="slidenum">
              <a:rPr lang="ru-RU" altLang="ru-RU"/>
              <a:pPr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 hidden="1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2"/>
          <p:cNvSpPr/>
          <p:nvPr/>
        </p:nvSpPr>
        <p:spPr>
          <a:xfrm>
            <a:off x="6046788" y="182403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3"/>
          <p:cNvSpPr/>
          <p:nvPr/>
        </p:nvSpPr>
        <p:spPr>
          <a:xfrm>
            <a:off x="2619375" y="1697038"/>
            <a:ext cx="5543550" cy="849312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4"/>
          <p:cNvSpPr/>
          <p:nvPr/>
        </p:nvSpPr>
        <p:spPr>
          <a:xfrm>
            <a:off x="2828925" y="1708150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5608638" y="1695450"/>
            <a:ext cx="3308350" cy="650875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6"/>
          <p:cNvSpPr/>
          <p:nvPr/>
        </p:nvSpPr>
        <p:spPr>
          <a:xfrm>
            <a:off x="211138" y="1679575"/>
            <a:ext cx="8723312" cy="1330325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7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8"/>
          <p:cNvSpPr/>
          <p:nvPr/>
        </p:nvSpPr>
        <p:spPr>
          <a:xfrm>
            <a:off x="6046788" y="85883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9"/>
          <p:cNvSpPr/>
          <p:nvPr/>
        </p:nvSpPr>
        <p:spPr>
          <a:xfrm>
            <a:off x="2619375" y="731838"/>
            <a:ext cx="5543550" cy="849312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10"/>
          <p:cNvSpPr/>
          <p:nvPr/>
        </p:nvSpPr>
        <p:spPr>
          <a:xfrm>
            <a:off x="2828925" y="742950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11"/>
          <p:cNvSpPr/>
          <p:nvPr/>
        </p:nvSpPr>
        <p:spPr>
          <a:xfrm>
            <a:off x="5608638" y="730250"/>
            <a:ext cx="3308350" cy="650875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12"/>
          <p:cNvSpPr/>
          <p:nvPr/>
        </p:nvSpPr>
        <p:spPr>
          <a:xfrm>
            <a:off x="211138" y="714375"/>
            <a:ext cx="8723312" cy="1330325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PlaceHolder 13"/>
          <p:cNvSpPr>
            <a:spLocks noGrp="1"/>
          </p:cNvSpPr>
          <p:nvPr>
            <p:ph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PlaceHolder 14"/>
          <p:cNvSpPr>
            <a:spLocks noGrp="1"/>
          </p:cNvSpPr>
          <p:nvPr>
            <p:ph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PlaceHolder 15"/>
          <p:cNvSpPr>
            <a:spLocks noGrp="1"/>
          </p:cNvSpPr>
          <p:nvPr>
            <p:ph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73E87"/>
                </a:solidFill>
              </a:defRPr>
            </a:lvl1pPr>
          </a:lstStyle>
          <a:p>
            <a:fld id="{A9E0224F-97CF-41B9-ACE0-ABE1987F945B}" type="slidenum">
              <a:rPr lang="ru-RU" altLang="ru-RU"/>
              <a:pPr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65" name="PlaceHolder 16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69" name="PlaceHolder 17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6046788" y="1824038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3"/>
          <p:cNvSpPr/>
          <p:nvPr/>
        </p:nvSpPr>
        <p:spPr>
          <a:xfrm>
            <a:off x="2619375" y="1697038"/>
            <a:ext cx="5543550" cy="849312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2828925" y="1708150"/>
            <a:ext cx="5467350" cy="77470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5608638" y="1695450"/>
            <a:ext cx="3308350" cy="650875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6"/>
          <p:cNvSpPr/>
          <p:nvPr/>
        </p:nvSpPr>
        <p:spPr>
          <a:xfrm>
            <a:off x="211138" y="1679575"/>
            <a:ext cx="8723312" cy="1330325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0" name="PlaceHolder 7"/>
          <p:cNvSpPr>
            <a:spLocks noGrp="1"/>
          </p:cNvSpPr>
          <p:nvPr>
            <p:ph type="body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81" name="PlaceHolder 8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1" name="PlaceHolder 9"/>
          <p:cNvSpPr>
            <a:spLocks noGrp="1"/>
          </p:cNvSpPr>
          <p:nvPr>
            <p:ph type="dt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" name="PlaceHolder 10"/>
          <p:cNvSpPr>
            <a:spLocks noGrp="1"/>
          </p:cNvSpPr>
          <p:nvPr>
            <p:ph type="ftr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2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" name="PlaceHolder 11"/>
          <p:cNvSpPr>
            <a:spLocks noGrp="1"/>
          </p:cNvSpPr>
          <p:nvPr>
            <p:ph type="sldNum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73E87"/>
                </a:solidFill>
              </a:defRPr>
            </a:lvl1pPr>
          </a:lstStyle>
          <a:p>
            <a:fld id="{ACE5E2FB-F526-4035-861A-FB942685911F}" type="slidenum">
              <a:rPr lang="ru-RU" altLang="ru-RU"/>
              <a:pPr/>
              <a:t>‹#›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68@list.r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одзаголовок 2"/>
          <p:cNvSpPr>
            <a:spLocks noGrp="1"/>
          </p:cNvSpPr>
          <p:nvPr>
            <p:ph type="subTitle"/>
          </p:nvPr>
        </p:nvSpPr>
        <p:spPr>
          <a:xfrm>
            <a:off x="500063" y="428625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002060"/>
                </a:solidFill>
                <a:latin typeface="Comic Sans MS" panose="030F0702030302020204" pitchFamily="66" charset="0"/>
              </a:rPr>
              <a:t>Школьная телестудия «ТЕРРИТОРИЯ 68»</a:t>
            </a:r>
          </a:p>
        </p:txBody>
      </p:sp>
      <p:pic>
        <p:nvPicPr>
          <p:cNvPr id="40963" name="Рисунок 3" descr="Big_pere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4276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-1189038" y="981075"/>
            <a:ext cx="8229601" cy="1249363"/>
          </a:xfrm>
        </p:spPr>
        <p:txBody>
          <a:bodyPr/>
          <a:lstStyle/>
          <a:p>
            <a:r>
              <a:rPr lang="ru-RU" altLang="ru-RU" smtClean="0">
                <a:latin typeface="Comic Sans MS" panose="030F0702030302020204" pitchFamily="66" charset="0"/>
              </a:rPr>
              <a:t>День в истории</a:t>
            </a:r>
          </a:p>
        </p:txBody>
      </p:sp>
      <p:pic>
        <p:nvPicPr>
          <p:cNvPr id="5017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03463"/>
            <a:ext cx="261937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32856"/>
            <a:ext cx="2808312" cy="35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750" y="1988840"/>
            <a:ext cx="27790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801" y="4365104"/>
            <a:ext cx="2908974" cy="209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-468313" y="1154113"/>
            <a:ext cx="8229601" cy="1249362"/>
          </a:xfrm>
        </p:spPr>
        <p:txBody>
          <a:bodyPr/>
          <a:lstStyle/>
          <a:p>
            <a:r>
              <a:rPr lang="ru-RU" altLang="ru-RU" smtClean="0">
                <a:latin typeface="Comic Sans MS" panose="030F0702030302020204" pitchFamily="66" charset="0"/>
              </a:rPr>
              <a:t>Примите поздравления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04089"/>
            <a:ext cx="3898379" cy="279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852936"/>
            <a:ext cx="360040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7"/>
          <p:cNvPicPr/>
          <p:nvPr/>
        </p:nvPicPr>
        <p:blipFill>
          <a:blip r:embed="rId2" cstate="print"/>
          <a:stretch/>
        </p:blipFill>
        <p:spPr>
          <a:xfrm>
            <a:off x="4284000" y="2817720"/>
            <a:ext cx="4628160" cy="347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" name="CustomShape 1"/>
          <p:cNvSpPr/>
          <p:nvPr/>
        </p:nvSpPr>
        <p:spPr>
          <a:xfrm>
            <a:off x="481013" y="1412875"/>
            <a:ext cx="8305800" cy="1079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3300"/>
                </a:solidFill>
                <a:latin typeface="Calibri"/>
              </a:rPr>
              <a:t>муниципальное бюджетное общеобразовательное учреждение</a:t>
            </a:r>
            <a:endParaRPr lang="ru-RU" sz="20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3300"/>
                </a:solidFill>
                <a:latin typeface="Calibri"/>
              </a:rPr>
              <a:t>муниципального образования "Город Архангельск"</a:t>
            </a:r>
            <a:endParaRPr lang="ru-RU" sz="20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3300"/>
                </a:solidFill>
                <a:latin typeface="Calibri"/>
              </a:rPr>
              <a:t>"Средняя школа № 68"</a:t>
            </a:r>
            <a:endParaRPr lang="ru-RU" sz="2000" spc="-1" dirty="0"/>
          </a:p>
        </p:txBody>
      </p:sp>
      <p:sp>
        <p:nvSpPr>
          <p:cNvPr id="207" name="CustomShape 2"/>
          <p:cNvSpPr/>
          <p:nvPr/>
        </p:nvSpPr>
        <p:spPr>
          <a:xfrm>
            <a:off x="204788" y="2835275"/>
            <a:ext cx="4429125" cy="37512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Адрес: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163022, г. Архангельск, 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ул. Менделеева, д. 19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ул. Маслова, д. 22</a:t>
            </a:r>
            <a:endParaRPr lang="ru-RU" sz="2000"/>
          </a:p>
          <a:p>
            <a:pPr algn="ctr" eaLnBrk="1" hangingPunct="1">
              <a:defRPr/>
            </a:pP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8(8182) 24-64-39, 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8(8182) 24-63-37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E-mail: </a:t>
            </a:r>
            <a:r>
              <a:rPr lang="ru-RU" sz="2000" u="sng">
                <a:solidFill>
                  <a:srgbClr val="0080FF"/>
                </a:solidFill>
                <a:latin typeface="Calibri" pitchFamily="34" charset="0"/>
                <a:cs typeface="Times New Roman" pitchFamily="18" charset="0"/>
                <a:hlinkClick r:id="rId3"/>
              </a:rPr>
              <a:t>school68@list.ru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2000"/>
          </a:p>
          <a:p>
            <a:pPr algn="ctr" eaLnBrk="1" hangingPunct="1">
              <a:defRPr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Сайт: </a:t>
            </a:r>
            <a:r>
              <a:rPr lang="ru-RU" sz="2000" u="sng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school68.arkh-edu.ru</a:t>
            </a:r>
            <a:endParaRPr lang="ru-RU" sz="2000"/>
          </a:p>
          <a:p>
            <a:pPr algn="ctr" eaLnBrk="1" hangingPunct="1">
              <a:defRPr/>
            </a:pPr>
            <a:endParaRPr lang="ru-RU" sz="20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одзаголовок 2"/>
          <p:cNvSpPr>
            <a:spLocks noGrp="1"/>
          </p:cNvSpPr>
          <p:nvPr>
            <p:ph type="subTitle"/>
          </p:nvPr>
        </p:nvSpPr>
        <p:spPr>
          <a:xfrm>
            <a:off x="500063" y="428625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anose="030F0702030302020204" pitchFamily="66" charset="0"/>
              </a:rPr>
              <a:t>Цель: создание условий для актуализации социально значимых вопросов жизни школы для формирования общественного мнения и объединения коллектива школы,</a:t>
            </a:r>
          </a:p>
          <a:p>
            <a:pPr eaLnBrk="1" hangingPunct="1"/>
            <a:r>
              <a:rPr lang="ru-RU" altLang="ru-RU" sz="2800" smtClean="0">
                <a:latin typeface="Comic Sans MS" panose="030F0702030302020204" pitchFamily="66" charset="0"/>
              </a:rPr>
              <a:t>повышения чувства ответственности за свое образовательное учреждение средствами школьного телевидения</a:t>
            </a:r>
            <a:endParaRPr lang="ru-RU" altLang="ru-RU" sz="280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7" name="Рисунок 3" descr="Big_pere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4276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одзаголовок 2"/>
          <p:cNvSpPr>
            <a:spLocks noGrp="1"/>
          </p:cNvSpPr>
          <p:nvPr>
            <p:ph type="subTitle"/>
          </p:nvPr>
        </p:nvSpPr>
        <p:spPr>
          <a:xfrm>
            <a:off x="500063" y="25003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Comic Sans MS" panose="030F0702030302020204" pitchFamily="66" charset="0"/>
              </a:rPr>
              <a:t>Проблема досуга молодежи весьма актуальна сегодня по всей стране. Многим подросткам, просто некуда пойти. Они испытывают потребность стать значимыми в социуме, понять свою роль и место в обществе, оказать воздействие на происходящие в нем процессы. </a:t>
            </a:r>
            <a:endParaRPr lang="ru-RU" altLang="ru-RU" sz="280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1" name="Рисунок 3" descr="NBEBB6A31C0B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32861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00372"/>
            <a:ext cx="4345298" cy="289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187813ab81e9dc9470508fd044c6f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4143404" cy="276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6" name="Прямоугольник 5"/>
          <p:cNvSpPr>
            <a:spLocks noChangeArrowheads="1"/>
          </p:cNvSpPr>
          <p:nvPr/>
        </p:nvSpPr>
        <p:spPr bwMode="auto">
          <a:xfrm>
            <a:off x="428625" y="4714875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социальная активность подростков</a:t>
            </a:r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4572000" y="2571750"/>
            <a:ext cx="436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разработка и выпуск медиапродуктов</a:t>
            </a:r>
          </a:p>
        </p:txBody>
      </p:sp>
      <p:sp>
        <p:nvSpPr>
          <p:cNvPr id="44038" name="Прямоугольник 7"/>
          <p:cNvSpPr>
            <a:spLocks noChangeArrowheads="1"/>
          </p:cNvSpPr>
          <p:nvPr/>
        </p:nvSpPr>
        <p:spPr bwMode="auto">
          <a:xfrm>
            <a:off x="285750" y="1214438"/>
            <a:ext cx="4214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развитие информационного пространства школы</a:t>
            </a:r>
          </a:p>
        </p:txBody>
      </p:sp>
      <p:sp>
        <p:nvSpPr>
          <p:cNvPr id="44039" name="Прямоугольник 8"/>
          <p:cNvSpPr>
            <a:spLocks noChangeArrowheads="1"/>
          </p:cNvSpPr>
          <p:nvPr/>
        </p:nvSpPr>
        <p:spPr bwMode="auto">
          <a:xfrm>
            <a:off x="4786313" y="6000750"/>
            <a:ext cx="4022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реальная профильная подготовка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3714750" cy="12509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ОБОРУДОВАНИЕ</a:t>
            </a:r>
          </a:p>
        </p:txBody>
      </p:sp>
      <p:pic>
        <p:nvPicPr>
          <p:cNvPr id="450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576103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https://static.vecteezy.com/system/resources/previews/000/519/455/original/vector-news-reporter-and-professional-camera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31734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836613"/>
            <a:ext cx="7740650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Тематика выпусков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школьного телевидения: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Информационные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(новости) .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Тематические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(посвященные знаменательным и памятным датам, праздникам и т.п.).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Общеобразовательные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(телевикторины, интервьюирование).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Просветительские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передачи (знакомство с результатами проектной деятельности учащихся). </a:t>
            </a:r>
          </a:p>
        </p:txBody>
      </p:sp>
      <p:pic>
        <p:nvPicPr>
          <p:cNvPr id="4608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20161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-1116013" y="962025"/>
            <a:ext cx="8228013" cy="1250950"/>
          </a:xfrm>
        </p:spPr>
        <p:txBody>
          <a:bodyPr/>
          <a:lstStyle/>
          <a:p>
            <a:r>
              <a:rPr lang="ru-RU" altLang="ru-RU" smtClean="0">
                <a:latin typeface="Comic Sans MS" panose="030F0702030302020204" pitchFamily="66" charset="0"/>
              </a:rPr>
              <a:t>Школьные новости</a:t>
            </a:r>
          </a:p>
        </p:txBody>
      </p:sp>
      <p:pic>
        <p:nvPicPr>
          <p:cNvPr id="4710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60350"/>
            <a:ext cx="14747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6367">
            <a:off x="747859" y="3174553"/>
            <a:ext cx="3514424" cy="248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0878163">
            <a:off x="78399" y="2415193"/>
            <a:ext cx="371755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dirty="0">
                <a:ln/>
                <a:solidFill>
                  <a:srgbClr val="B12A13"/>
                </a:solidFill>
              </a:rPr>
              <a:t>«Вести с уроков»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229" y="3196491"/>
            <a:ext cx="3481958" cy="244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72986" y="2415194"/>
            <a:ext cx="38698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dirty="0">
                <a:ln/>
                <a:solidFill>
                  <a:srgbClr val="B12A13"/>
                </a:solidFill>
              </a:rPr>
              <a:t>«Новости спорта»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-347663" y="1039813"/>
            <a:ext cx="7715251" cy="1250950"/>
          </a:xfrm>
        </p:spPr>
        <p:txBody>
          <a:bodyPr/>
          <a:lstStyle/>
          <a:p>
            <a:r>
              <a:rPr lang="ru-RU" altLang="ru-RU" smtClean="0">
                <a:latin typeface="Comic Sans MS" panose="030F0702030302020204" pitchFamily="66" charset="0"/>
              </a:rPr>
              <a:t>Освещение праздников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51" y="1986867"/>
            <a:ext cx="3152655" cy="227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2" y="1955656"/>
            <a:ext cx="3348941" cy="230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3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433638"/>
            <a:ext cx="23828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607" y="4257131"/>
            <a:ext cx="3630663" cy="242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-757238" y="908050"/>
            <a:ext cx="8229601" cy="1250950"/>
          </a:xfrm>
        </p:spPr>
        <p:txBody>
          <a:bodyPr/>
          <a:lstStyle/>
          <a:p>
            <a:r>
              <a:rPr lang="ru-RU" altLang="ru-RU" smtClean="0">
                <a:latin typeface="Comic Sans MS" panose="030F0702030302020204" pitchFamily="66" charset="0"/>
              </a:rPr>
              <a:t>Интервьюирование</a:t>
            </a:r>
          </a:p>
        </p:txBody>
      </p:sp>
      <p:pic>
        <p:nvPicPr>
          <p:cNvPr id="4" name="Рисунок 3" descr="uwCqdx-hUl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98324"/>
            <a:ext cx="6013030" cy="399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2" descr="https://ramnhsch.edumsko.ru/uploads/2700/2613/section/169745/radio_15.gif?15385580873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86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3478</TotalTime>
  <Words>205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DejaVu Sans</vt:lpstr>
      <vt:lpstr>Times New Roman</vt:lpstr>
      <vt:lpstr>Comic Sans MS</vt:lpstr>
      <vt:lpstr>Wingdings</vt:lpstr>
      <vt:lpstr>Calibri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</vt:lpstr>
      <vt:lpstr>Презентация PowerPoint</vt:lpstr>
      <vt:lpstr>Школьные новости</vt:lpstr>
      <vt:lpstr>Освещение праздников</vt:lpstr>
      <vt:lpstr>Интервьюирование</vt:lpstr>
      <vt:lpstr>День в истории</vt:lpstr>
      <vt:lpstr>Примите поздравления</vt:lpstr>
      <vt:lpstr>Презентация PowerPoint</vt:lpstr>
    </vt:vector>
  </TitlesOfParts>
  <Company>Drofa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сотрудничества издательства «Дрофа» с учреждениями системы дополнительного профессионального образования в условиях введения федеральных государственных образовательных стандартов основного общего образования</dc:title>
  <dc:creator>kapustina</dc:creator>
  <cp:lastModifiedBy>Екатерина Викторовна Корнеева</cp:lastModifiedBy>
  <cp:revision>260</cp:revision>
  <dcterms:created xsi:type="dcterms:W3CDTF">2013-04-18T04:13:20Z</dcterms:created>
  <dcterms:modified xsi:type="dcterms:W3CDTF">2020-06-10T10:56:41Z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Drofa Ltd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