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8" r:id="rId3"/>
    <p:sldId id="257" r:id="rId4"/>
    <p:sldId id="260" r:id="rId5"/>
    <p:sldId id="267" r:id="rId6"/>
    <p:sldId id="268" r:id="rId7"/>
    <p:sldId id="259" r:id="rId8"/>
    <p:sldId id="269" r:id="rId9"/>
    <p:sldId id="270" r:id="rId10"/>
    <p:sldId id="261" r:id="rId11"/>
    <p:sldId id="262" r:id="rId12"/>
    <p:sldId id="263" r:id="rId13"/>
    <p:sldId id="264" r:id="rId14"/>
    <p:sldId id="271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CBEA59-8D10-40F7-84B3-54898FEC7A45}" v="6" dt="2020-06-02T11:22:53.616"/>
    <p1510:client id="{76B0BAD6-44C3-4336-9688-FF3E50254516}" v="547" dt="2020-06-02T10:31:26.951"/>
    <p1510:client id="{B0EB2AED-C901-4BF1-B11C-5A6749CA434A}" v="590" dt="2020-06-02T17:40:19.883"/>
    <p1510:client id="{E98536B2-4BA8-4C6B-97C4-A351E7E404DC}" v="741" dt="2020-06-02T12:28:46.613"/>
    <p1510:client id="{FC18A6FC-FC73-444A-B282-D67E20A88A3B}" v="1" dt="2020-06-02T07:33:45.2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CA0C-E05B-4191-AFFB-44141AB2011C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5465-ECF8-4848-9BBD-86F34E363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345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CA0C-E05B-4191-AFFB-44141AB2011C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5465-ECF8-4848-9BBD-86F34E363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58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CA0C-E05B-4191-AFFB-44141AB2011C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5465-ECF8-4848-9BBD-86F34E363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144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CA0C-E05B-4191-AFFB-44141AB2011C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5465-ECF8-4848-9BBD-86F34E363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7300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CA0C-E05B-4191-AFFB-44141AB2011C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5465-ECF8-4848-9BBD-86F34E363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180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CA0C-E05B-4191-AFFB-44141AB2011C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5465-ECF8-4848-9BBD-86F34E363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7302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CA0C-E05B-4191-AFFB-44141AB2011C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5465-ECF8-4848-9BBD-86F34E363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963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CA0C-E05B-4191-AFFB-44141AB2011C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5465-ECF8-4848-9BBD-86F34E363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454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CA0C-E05B-4191-AFFB-44141AB2011C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5465-ECF8-4848-9BBD-86F34E363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208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CA0C-E05B-4191-AFFB-44141AB2011C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5465-ECF8-4848-9BBD-86F34E363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59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CA0C-E05B-4191-AFFB-44141AB2011C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5465-ECF8-4848-9BBD-86F34E363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351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CA0C-E05B-4191-AFFB-44141AB2011C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5465-ECF8-4848-9BBD-86F34E363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24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CA0C-E05B-4191-AFFB-44141AB2011C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5465-ECF8-4848-9BBD-86F34E363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379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CA0C-E05B-4191-AFFB-44141AB2011C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5465-ECF8-4848-9BBD-86F34E363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85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CA0C-E05B-4191-AFFB-44141AB2011C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5465-ECF8-4848-9BBD-86F34E363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98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CA0C-E05B-4191-AFFB-44141AB2011C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5465-ECF8-4848-9BBD-86F34E363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84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CA0C-E05B-4191-AFFB-44141AB2011C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5465-ECF8-4848-9BBD-86F34E363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09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85CA0C-E05B-4191-AFFB-44141AB2011C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5465-ECF8-4848-9BBD-86F34E363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498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346AD6-9ECA-47F8-B568-F0C6AD129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087" y="1764254"/>
            <a:ext cx="6209017" cy="2412421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entury Gothic" panose="020B0502020202020204" pitchFamily="34" charset="0"/>
              </a:rPr>
              <a:t>Проект «Большая перемена», </a:t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dirty="0">
                <a:latin typeface="Century Gothic" panose="020B0502020202020204" pitchFamily="34" charset="0"/>
              </a:rPr>
              <a:t>утверждённый </a:t>
            </a:r>
            <a:r>
              <a:rPr lang="ru-RU" sz="2800" dirty="0"/>
              <a:t>постановлением Администрации</a:t>
            </a:r>
            <a:br>
              <a:rPr lang="ru-RU" sz="2800" dirty="0"/>
            </a:br>
            <a:r>
              <a:rPr lang="ru-RU" sz="2800" dirty="0"/>
              <a:t>муниципального образования</a:t>
            </a:r>
            <a:br>
              <a:rPr lang="ru-RU" sz="2800" dirty="0"/>
            </a:br>
            <a:r>
              <a:rPr lang="ru-RU" sz="2800" dirty="0"/>
              <a:t>«Город Архангельск»</a:t>
            </a:r>
            <a:br>
              <a:rPr lang="ru-RU" sz="2800" dirty="0"/>
            </a:br>
            <a:r>
              <a:rPr lang="ru-RU" sz="2800" dirty="0"/>
              <a:t>от 22.05.2018 № 643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C4684B8-9A51-4468-8D33-5E19F8BC3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087" y="4273494"/>
            <a:ext cx="6209017" cy="861420"/>
          </a:xfrm>
        </p:spPr>
        <p:txBody>
          <a:bodyPr>
            <a:normAutofit/>
          </a:bodyPr>
          <a:lstStyle/>
          <a:p>
            <a:r>
              <a:rPr lang="ru-RU" dirty="0">
                <a:latin typeface="Century Gothic"/>
              </a:rPr>
              <a:t>Подготовил</a:t>
            </a:r>
            <a:r>
              <a:rPr lang="ru-RU" sz="2400" dirty="0">
                <a:latin typeface="Century Gothic"/>
              </a:rPr>
              <a:t> </a:t>
            </a:r>
            <a:r>
              <a:rPr lang="ru-RU" dirty="0">
                <a:latin typeface="Century Gothic"/>
              </a:rPr>
              <a:t>ученик </a:t>
            </a:r>
            <a:r>
              <a:rPr lang="ru-RU" sz="2000" dirty="0">
                <a:latin typeface="Century Gothic"/>
              </a:rPr>
              <a:t>МБОУ СШ № 33</a:t>
            </a:r>
            <a:r>
              <a:rPr lang="ru-RU" dirty="0">
                <a:latin typeface="Century Gothic"/>
              </a:rPr>
              <a:t> </a:t>
            </a:r>
            <a:r>
              <a:rPr lang="ru-RU" sz="2000" dirty="0">
                <a:latin typeface="Century Gothic"/>
              </a:rPr>
              <a:t> 8 «А» </a:t>
            </a:r>
            <a:r>
              <a:rPr lang="ru-RU" dirty="0">
                <a:latin typeface="Century Gothic"/>
              </a:rPr>
              <a:t>класса Тропов</a:t>
            </a:r>
            <a:r>
              <a:rPr lang="ru-RU" sz="2000" dirty="0">
                <a:latin typeface="Century Gothic"/>
              </a:rPr>
              <a:t> </a:t>
            </a:r>
            <a:r>
              <a:rPr lang="ru-RU" dirty="0">
                <a:latin typeface="Century Gothic"/>
              </a:rPr>
              <a:t>Егор</a:t>
            </a:r>
            <a:endParaRPr lang="ru-RU" sz="2000" dirty="0">
              <a:latin typeface="Century Gothic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9AB4C60-4938-4BCB-B7F5-CD15E5086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1944" y="1364055"/>
            <a:ext cx="2873222" cy="4129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493CDA4-88CB-4C9C-867E-9791D0A48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99059">
            <a:off x="8687510" y="1767379"/>
            <a:ext cx="2890646" cy="413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345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55885B-CA4C-4DC9-80A9-FE5552BF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43840"/>
            <a:ext cx="9404723" cy="799033"/>
          </a:xfrm>
        </p:spPr>
        <p:txBody>
          <a:bodyPr/>
          <a:lstStyle/>
          <a:p>
            <a:r>
              <a:rPr lang="ru-RU" sz="2800" dirty="0"/>
              <a:t>Как я себе это представляю?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48EF05-8444-46AD-B9A1-99C367312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042848"/>
            <a:ext cx="8946541" cy="50055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/>
              <a:t>В данный момент площадка занимает площадь около 1000 </a:t>
            </a:r>
            <a:r>
              <a:rPr lang="ru-RU" dirty="0" err="1"/>
              <a:t>кв.м</a:t>
            </a:r>
            <a:r>
              <a:rPr lang="ru-RU" dirty="0"/>
              <a:t>. с относительно хаотичным расположением оборудования. Это нужно исправлять, поэтому в реконструкции я предлагаю оформить зонирование площадки.</a:t>
            </a:r>
          </a:p>
          <a:p>
            <a:pPr marL="457200" indent="-457200">
              <a:buAutoNum type="arabicParenR"/>
            </a:pPr>
            <a:r>
              <a:rPr lang="ru-RU" dirty="0"/>
              <a:t>Зона баскетбольной площадки и теннисных столов;</a:t>
            </a:r>
          </a:p>
          <a:p>
            <a:pPr marL="457200" indent="-457200">
              <a:buAutoNum type="arabicParenR"/>
            </a:pPr>
            <a:r>
              <a:rPr lang="ru-RU" dirty="0"/>
              <a:t>Зона с уличными тренажёрами;</a:t>
            </a:r>
          </a:p>
          <a:p>
            <a:pPr marL="457200" indent="-457200">
              <a:buAutoNum type="arabicParenR"/>
            </a:pPr>
            <a:r>
              <a:rPr lang="ru-RU" dirty="0"/>
              <a:t>Зона отдыха.</a:t>
            </a:r>
          </a:p>
        </p:txBody>
      </p:sp>
    </p:spTree>
    <p:extLst>
      <p:ext uri="{BB962C8B-B14F-4D97-AF65-F5344CB8AC3E}">
        <p14:creationId xmlns:p14="http://schemas.microsoft.com/office/powerpoint/2010/main" xmlns="" val="424134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65EBB0-32C5-409A-8EF0-7A9BCF15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36" y="452718"/>
            <a:ext cx="9204698" cy="878932"/>
          </a:xfrm>
        </p:spPr>
        <p:txBody>
          <a:bodyPr/>
          <a:lstStyle/>
          <a:p>
            <a:r>
              <a:rPr lang="ru-RU" sz="2800" dirty="0"/>
              <a:t>Зона с баскетбольной площадкой и теннисными столами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9D5618-ED5D-46F9-A656-301DDB607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80" y="1722268"/>
            <a:ext cx="9206474" cy="45261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В этой зоне рекомендуется проведение различных мероприятий, включая уроки </a:t>
            </a:r>
            <a:r>
              <a:rPr lang="ru-RU" dirty="0" smtClean="0"/>
              <a:t>физкультуры, </a:t>
            </a:r>
            <a:r>
              <a:rPr lang="ru-RU" dirty="0"/>
              <a:t>и просто тренировок на свежем воздухе.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5ADB0BD-28CC-4F73-9E7D-3C551512B1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5899" y="4074110"/>
            <a:ext cx="5795187" cy="1671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5624C9-12A2-4F71-91AA-6686BBED89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124" y="3569788"/>
            <a:ext cx="4578348" cy="1736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98274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F0841F-E1E5-4C32-A4AA-9C2519BAC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1" y="452718"/>
            <a:ext cx="9252323" cy="1400530"/>
          </a:xfrm>
        </p:spPr>
        <p:txBody>
          <a:bodyPr/>
          <a:lstStyle/>
          <a:p>
            <a:r>
              <a:rPr lang="ru-RU" sz="2800" dirty="0"/>
              <a:t>Зона уличных тренажёров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D06C4A-9050-455C-9FED-8B3D6551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13" y="1260630"/>
            <a:ext cx="9738803" cy="49877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Эта зона предназначена для занятий на тренажёрах, разминки различных групп мышц. После занятий здесь можно будет отдохнуть на скамейках.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E702D57-DA77-400B-B0CC-E2DD3BC230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271" y="2405453"/>
            <a:ext cx="6541230" cy="2109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0D55053-ACC7-4607-A4A7-EBFCA5C7F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8951" y="4903268"/>
            <a:ext cx="8106450" cy="1474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29240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947B45-7516-4189-9101-C24E5C59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13" y="434964"/>
            <a:ext cx="9318998" cy="719134"/>
          </a:xfrm>
        </p:spPr>
        <p:txBody>
          <a:bodyPr/>
          <a:lstStyle/>
          <a:p>
            <a:r>
              <a:rPr lang="ru-RU" sz="2800" dirty="0"/>
              <a:t>Зона отдыха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476ED2-2433-4ED8-8A8F-ACECE5D82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46" y="1154098"/>
            <a:ext cx="9233107" cy="5094301"/>
          </a:xfrm>
        </p:spPr>
        <p:txBody>
          <a:bodyPr/>
          <a:lstStyle/>
          <a:p>
            <a:r>
              <a:rPr lang="ru-RU" dirty="0"/>
              <a:t>Эта зона создана для отдыха, разговоров и просто хорошего времяпрепровождения на свежем воздухе на переменах, на каникулах или после школы.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8A4B35-4042-4C3A-8E80-11A3E3E3A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7144" y="2214130"/>
            <a:ext cx="3336843" cy="2429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5C5E7D8-EB84-4C82-8074-2744D33A4B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5549" y="4604308"/>
            <a:ext cx="5066456" cy="1818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5B11975-AF39-494E-BB47-18F1F8053D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611" y="2577280"/>
            <a:ext cx="4999127" cy="1449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48154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196039-0D02-445A-A6BB-183005AA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1" y="452718"/>
            <a:ext cx="8947523" cy="857605"/>
          </a:xfrm>
        </p:spPr>
        <p:txBody>
          <a:bodyPr/>
          <a:lstStyle/>
          <a:p>
            <a:r>
              <a:rPr lang="ru-RU" sz="2800" dirty="0">
                <a:solidFill>
                  <a:srgbClr val="FFFFFF"/>
                </a:solidFill>
                <a:latin typeface="Century Gothic"/>
              </a:rPr>
              <a:t>Срок реализации моего проекта</a:t>
            </a:r>
            <a:endParaRPr lang="ru-RU" sz="2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E45A12-3463-4791-9945-100BA9003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09968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>
                <a:ea typeface="+mj-lt"/>
                <a:cs typeface="+mj-lt"/>
              </a:rPr>
              <a:t>Реализация моего проекта будет проводиться в 2 этапа.</a:t>
            </a:r>
            <a:endParaRPr lang="ru-RU" dirty="0">
              <a:ea typeface="+mj-lt"/>
              <a:cs typeface="+mj-lt"/>
            </a:endParaRPr>
          </a:p>
          <a:p>
            <a:r>
              <a:rPr lang="ru-RU" dirty="0">
                <a:ea typeface="+mj-lt"/>
                <a:cs typeface="+mj-lt"/>
              </a:rPr>
              <a:t>Первый этап (весна-лето)– демонтаж старой площадки, земельные работы, закупка оборудования.</a:t>
            </a:r>
          </a:p>
          <a:p>
            <a:r>
              <a:rPr lang="ru-RU" dirty="0">
                <a:ea typeface="+mj-lt"/>
                <a:cs typeface="+mj-lt"/>
              </a:rPr>
              <a:t>Второй этап (осень) – укладка покрытий спортивного городка, монтаж оборудования.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4519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D43290-6AED-4662-9841-B4B393C6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1" y="452718"/>
            <a:ext cx="9176123" cy="932846"/>
          </a:xfrm>
        </p:spPr>
        <p:txBody>
          <a:bodyPr/>
          <a:lstStyle/>
          <a:p>
            <a:r>
              <a:rPr lang="ru-RU" sz="2800" dirty="0"/>
              <a:t>Мой бюджет.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8A60CC-DCD3-47B0-86B6-EDC6D27A5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90" y="1376040"/>
            <a:ext cx="9170964" cy="48723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Нам известно, что на реализацию проекта выделяется 1 миллион рублей. Наш бюджет и есть примерно 1 000 000. Эту цифру мы получили при просмотре оборудования на сайте </a:t>
            </a:r>
            <a:r>
              <a:rPr lang="en-US" dirty="0"/>
              <a:t>kcil.com и dc-sport.com.</a:t>
            </a:r>
            <a:r>
              <a:rPr lang="ru-RU" dirty="0"/>
              <a:t> Там есть всё то, что было представлено в описании зон площадки по отдельности. Со всем оборудованием вы можете ознакомиться на этих сайтах. </a:t>
            </a:r>
          </a:p>
        </p:txBody>
      </p:sp>
    </p:spTree>
    <p:extLst>
      <p:ext uri="{BB962C8B-B14F-4D97-AF65-F5344CB8AC3E}">
        <p14:creationId xmlns:p14="http://schemas.microsoft.com/office/powerpoint/2010/main" xmlns="" val="3038186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514D3E-EE73-43F2-996D-EDCC49B8C25A}"/>
              </a:ext>
            </a:extLst>
          </p:cNvPr>
          <p:cNvSpPr txBox="1"/>
          <p:nvPr/>
        </p:nvSpPr>
        <p:spPr>
          <a:xfrm>
            <a:off x="402456" y="2101788"/>
            <a:ext cx="10067277" cy="4021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24D0EE6-898F-4A66-A5CD-D3625B2A5899}"/>
              </a:ext>
            </a:extLst>
          </p:cNvPr>
          <p:cNvSpPr/>
          <p:nvPr/>
        </p:nvSpPr>
        <p:spPr>
          <a:xfrm>
            <a:off x="1136341" y="3924345"/>
            <a:ext cx="91351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99794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9BFED5-6DE2-49A1-8092-409BD0CB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167" y="520767"/>
            <a:ext cx="10018713" cy="71489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entury Gothic"/>
              </a:rPr>
              <a:t>Немного о себе: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8390C3-5D10-4363-9CCD-E3CA84BB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43" y="1350242"/>
            <a:ext cx="10018713" cy="4629544"/>
          </a:xfrm>
        </p:spPr>
        <p:txBody>
          <a:bodyPr anchor="t"/>
          <a:lstStyle/>
          <a:p>
            <a:r>
              <a:rPr lang="ru-RU" dirty="0"/>
              <a:t>Я – ученик МБОУ СШ № 33 г. Архангельска и меня заботит как физическое, так и моральное состояние нашей школы. И этот проект может помочь исправить хотя бы одну проблему, связанную с «возрастом» школы, ведь нашей школе уже за 45!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336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9BFED5-6DE2-49A1-8092-409BD0CB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261" y="376325"/>
            <a:ext cx="10418763" cy="71489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entury Gothic"/>
              </a:rPr>
              <a:t>Информация о нашей инициативе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8390C3-5D10-4363-9CCD-E3CA84BB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43" y="1140692"/>
            <a:ext cx="10018713" cy="4629544"/>
          </a:xfrm>
        </p:spPr>
        <p:txBody>
          <a:bodyPr anchor="t"/>
          <a:lstStyle/>
          <a:p>
            <a:r>
              <a:rPr lang="ru-RU" dirty="0"/>
              <a:t>Название инициативы:</a:t>
            </a:r>
          </a:p>
          <a:p>
            <a:pPr marL="0" indent="0">
              <a:buNone/>
            </a:pPr>
            <a:r>
              <a:rPr lang="ru-RU" dirty="0"/>
              <a:t>Реконструкция </a:t>
            </a:r>
            <a:r>
              <a:rPr lang="ru-RU" dirty="0" smtClean="0"/>
              <a:t> </a:t>
            </a:r>
            <a:r>
              <a:rPr lang="ru-RU" dirty="0"/>
              <a:t>школьной </a:t>
            </a:r>
            <a:r>
              <a:rPr lang="ru-RU" dirty="0" smtClean="0"/>
              <a:t> </a:t>
            </a:r>
            <a:r>
              <a:rPr lang="ru-RU" dirty="0"/>
              <a:t>спортивной площадки.</a:t>
            </a:r>
          </a:p>
          <a:p>
            <a:r>
              <a:rPr lang="ru-RU" dirty="0"/>
              <a:t>Описание инициативы:</a:t>
            </a:r>
          </a:p>
          <a:p>
            <a:pPr marL="0" indent="0">
              <a:buNone/>
            </a:pPr>
            <a:r>
              <a:rPr lang="ru-RU" dirty="0"/>
              <a:t>Проведение реконструкции спортивной площадки и создание на её базе полноценного спортивного комплекса, в том числе обеспечивающего выполнение нормативов по физической культуре и комплекса ГТО.</a:t>
            </a:r>
          </a:p>
        </p:txBody>
      </p:sp>
    </p:spTree>
    <p:extLst>
      <p:ext uri="{BB962C8B-B14F-4D97-AF65-F5344CB8AC3E}">
        <p14:creationId xmlns:p14="http://schemas.microsoft.com/office/powerpoint/2010/main" xmlns="" val="327537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9BFED5-6DE2-49A1-8092-409BD0CB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792" y="511242"/>
            <a:ext cx="10352088" cy="71489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entury Gothic"/>
              </a:rPr>
              <a:t>Зачем мне это?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8390C3-5D10-4363-9CCD-E3CA84BB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43" y="1188317"/>
            <a:ext cx="10018713" cy="4629544"/>
          </a:xfrm>
        </p:spPr>
        <p:txBody>
          <a:bodyPr anchor="t"/>
          <a:lstStyle/>
          <a:p>
            <a:pPr marL="0" indent="0">
              <a:buNone/>
            </a:pPr>
            <a:r>
              <a:rPr lang="ru-RU" dirty="0"/>
              <a:t>На территории нашей школы находится спортивная площадка, на которой дети в данный момент не занимаются.  </a:t>
            </a:r>
            <a:r>
              <a:rPr lang="ru-RU" dirty="0" smtClean="0"/>
              <a:t>Может, </a:t>
            </a:r>
            <a:r>
              <a:rPr lang="ru-RU" dirty="0"/>
              <a:t>из-за плохого оборудования, </a:t>
            </a:r>
            <a:r>
              <a:rPr lang="ru-RU" dirty="0" smtClean="0"/>
              <a:t>может, </a:t>
            </a:r>
            <a:r>
              <a:rPr lang="ru-RU" dirty="0"/>
              <a:t>просто из-за внешнего вида. Посудите сами: погнутые брусья, трещины в асфальте, баскетбольные кольца в ржавчине и плесени. Разве на таком оборудовании должны заниматься дети? А я хочу, чтобы наша школа шла в ногу со временем и имела привлекательный вид.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4C2620-3AC7-442B-B014-73FEF44032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562282" y="3614257"/>
            <a:ext cx="2834186" cy="2126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A96D7EF-BE7F-49D7-9961-24657DC548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6919" y="3941683"/>
            <a:ext cx="2870836" cy="2152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4387182-4326-46BB-92EB-D02B3B471B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8364" y="3942215"/>
            <a:ext cx="2870836" cy="2152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2D7F285-70FD-4FBB-8AD0-F74D48ADC7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809" y="3941239"/>
            <a:ext cx="2870836" cy="2153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88030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9A3DE-C5F1-4DC9-880F-B3DC5A4DB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500343"/>
            <a:ext cx="9404723" cy="1400530"/>
          </a:xfrm>
        </p:spPr>
        <p:txBody>
          <a:bodyPr/>
          <a:lstStyle/>
          <a:p>
            <a:r>
              <a:rPr lang="ru-RU" sz="2800" dirty="0"/>
              <a:t>Актуальность моей инициативы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904EC7-8619-40F0-A34D-C2E20B7C2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243293"/>
            <a:ext cx="10499116" cy="500510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ea typeface="+mj-lt"/>
                <a:cs typeface="+mj-lt"/>
              </a:rPr>
              <a:t>Проблема здоровья учащихся становится приоритетным направлением развития образовательной системы современной школы, стратегическая цель которой - воспитание и развитие свободной жизнелюбивой личности, обогащенной научными знаниями о природе и человеке, готовой к созидательной творческой деятельности и нравственному поведению. </a:t>
            </a:r>
          </a:p>
          <a:p>
            <a:pPr marL="0" indent="0">
              <a:buNone/>
            </a:pPr>
            <a:r>
              <a:rPr lang="ru-RU" dirty="0">
                <a:ea typeface="+mj-lt"/>
                <a:cs typeface="+mj-lt"/>
              </a:rPr>
              <a:t>Многие родители не могут создать благоприятные условия для полноценного физического развития и оздоровления своих </a:t>
            </a:r>
            <a:r>
              <a:rPr lang="ru-RU" dirty="0" smtClean="0">
                <a:ea typeface="+mj-lt"/>
                <a:cs typeface="+mj-lt"/>
              </a:rPr>
              <a:t>детей, </a:t>
            </a:r>
            <a:r>
              <a:rPr lang="ru-RU" dirty="0">
                <a:ea typeface="+mj-lt"/>
                <a:cs typeface="+mj-lt"/>
              </a:rPr>
              <a:t>и часть детей и подростков остаются незанятыми во внеурочное </a:t>
            </a:r>
            <a:r>
              <a:rPr lang="ru-RU" dirty="0" smtClean="0">
                <a:ea typeface="+mj-lt"/>
                <a:cs typeface="+mj-lt"/>
              </a:rPr>
              <a:t>время</a:t>
            </a:r>
            <a:r>
              <a:rPr lang="ru-RU" dirty="0" smtClean="0">
                <a:ea typeface="+mj-lt"/>
                <a:cs typeface="+mj-lt"/>
              </a:rPr>
              <a:t>. А это</a:t>
            </a:r>
            <a:r>
              <a:rPr lang="ru-RU" dirty="0" smtClean="0">
                <a:ea typeface="+mj-lt"/>
                <a:cs typeface="+mj-lt"/>
              </a:rPr>
              <a:t> </a:t>
            </a:r>
            <a:r>
              <a:rPr lang="ru-RU" dirty="0">
                <a:ea typeface="+mj-lt"/>
                <a:cs typeface="+mj-lt"/>
              </a:rPr>
              <a:t>может стать причиной совершения ими противоправных поступков, административных и уголовных правонарушений. Спортивные площадки - одна из эффективных и востребованных форм организации свободного времени </a:t>
            </a:r>
            <a:r>
              <a:rPr lang="ru-RU" dirty="0" smtClean="0">
                <a:ea typeface="+mj-lt"/>
                <a:cs typeface="+mj-lt"/>
              </a:rPr>
              <a:t>детей и подростков.</a:t>
            </a:r>
            <a:endParaRPr lang="ru-RU" dirty="0">
              <a:ea typeface="+mj-lt"/>
              <a:cs typeface="+mj-lt"/>
            </a:endParaRPr>
          </a:p>
          <a:p>
            <a:pPr marL="0" indent="0">
              <a:buNone/>
            </a:pPr>
            <a:r>
              <a:rPr lang="ru-RU" dirty="0">
                <a:ea typeface="+mj-lt"/>
                <a:cs typeface="+mj-lt"/>
              </a:rPr>
              <a:t>Реконструкция школьной спортивной площадки станет хорошим звеном в достижении спортивных результатов, обеспечит возможность сохранения здоровья за период обучения в школе, сформирует необходимые знания, умения и навыки по здоровому образу жизни, даст возможность школьникам сдать нормы ГТО.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673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09C329-609D-479E-B84C-1BF1F271D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36" y="452718"/>
            <a:ext cx="9128498" cy="809980"/>
          </a:xfrm>
        </p:spPr>
        <p:txBody>
          <a:bodyPr/>
          <a:lstStyle/>
          <a:p>
            <a:r>
              <a:rPr lang="ru-RU" sz="2800" dirty="0"/>
              <a:t>Цель моего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85FC2C-9B33-46AC-9265-A03893FEE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37" y="1186143"/>
            <a:ext cx="10508641" cy="48812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ea typeface="+mj-lt"/>
                <a:cs typeface="+mj-lt"/>
              </a:rPr>
              <a:t>Ведущими задачами школы в настоящее время являются: развитие интеллекта, формирование нравственных </a:t>
            </a:r>
            <a:r>
              <a:rPr lang="ru-RU" dirty="0" smtClean="0">
                <a:ea typeface="+mj-lt"/>
                <a:cs typeface="+mj-lt"/>
              </a:rPr>
              <a:t>качеств</a:t>
            </a:r>
            <a:r>
              <a:rPr lang="ru-RU" dirty="0" smtClean="0">
                <a:ea typeface="+mj-lt"/>
                <a:cs typeface="+mj-lt"/>
              </a:rPr>
              <a:t>, </a:t>
            </a:r>
            <a:r>
              <a:rPr lang="ru-RU" dirty="0">
                <a:ea typeface="+mj-lt"/>
                <a:cs typeface="+mj-lt"/>
              </a:rPr>
              <a:t>забота о здоровье детей. Все это согласуется с основными направлениями проекта реформы общеобразовательной школы, в котором на одном из первых мест стоит здоровье школьников.</a:t>
            </a:r>
          </a:p>
          <a:p>
            <a:pPr marL="0" indent="0">
              <a:buNone/>
            </a:pPr>
            <a:r>
              <a:rPr lang="ru-RU" dirty="0">
                <a:ea typeface="+mj-lt"/>
                <a:cs typeface="+mj-lt"/>
              </a:rPr>
              <a:t>На территории школы много лет назад была построена спортивная площадка, которая включает в себя лишь брусья, несколько турников и два баскетбольных кольца. Все они находятся не в лучшем состоянии.</a:t>
            </a:r>
          </a:p>
          <a:p>
            <a:pPr marL="0" indent="0">
              <a:buNone/>
            </a:pPr>
            <a:r>
              <a:rPr lang="ru-RU" dirty="0">
                <a:ea typeface="+mj-lt"/>
                <a:cs typeface="+mj-lt"/>
              </a:rPr>
              <a:t>На спортивной площадке занимаются дети, а также взрослые с близлежащих микрорайонов. Она очень востребована как в урочное, так и внеурочное время. Эта площадка нуждается в реконструкции.</a:t>
            </a:r>
          </a:p>
          <a:p>
            <a:pPr marL="0" indent="0">
              <a:buNone/>
            </a:pPr>
            <a:r>
              <a:rPr lang="ru-RU" dirty="0"/>
              <a:t>Поэтому целью своего проекта я считаю </a:t>
            </a:r>
            <a:r>
              <a:rPr lang="ru-RU" dirty="0">
                <a:ea typeface="+mj-lt"/>
                <a:cs typeface="+mj-lt"/>
              </a:rPr>
              <a:t>замену старой площадки на более новую, современную, а также увеличение и разнообразие двигательной активности занимающихся с помощью современного оборудования и инвентаря в спортивном городке.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825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9BFED5-6DE2-49A1-8092-409BD0CB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792" y="520767"/>
            <a:ext cx="10352088" cy="71489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entury Gothic"/>
              </a:rPr>
              <a:t>Что я хочу получить?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8390C3-5D10-4363-9CCD-E3CA84BB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43" y="1350242"/>
            <a:ext cx="10018713" cy="4629544"/>
          </a:xfrm>
        </p:spPr>
        <p:txBody>
          <a:bodyPr anchor="t"/>
          <a:lstStyle/>
          <a:p>
            <a:pPr marL="0" indent="0">
              <a:buNone/>
            </a:pPr>
            <a:r>
              <a:rPr lang="ru-RU" dirty="0"/>
              <a:t>Если проект будет одобрен и создан, возможно получится увеличить количество учащихся, регулярно занимающихся спортом. Также я бы хотел повысить качество проведения </a:t>
            </a:r>
            <a:r>
              <a:rPr lang="ru-RU" dirty="0" smtClean="0"/>
              <a:t>школьных спортивных </a:t>
            </a:r>
            <a:r>
              <a:rPr lang="ru-RU" dirty="0"/>
              <a:t>мероприятий за счёт наличия необходимого спортивного оборудования. Нужно подметить, что в данный момент спортплощадка не пользуется спросом и не используется для уроков физкультуры, что может измениться после реализации проекта. </a:t>
            </a:r>
            <a:endParaRPr lang="ru-RU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1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EAA397-5970-46FB-985B-3F2E873C6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1" y="452718"/>
            <a:ext cx="8947523" cy="1400530"/>
          </a:xfrm>
        </p:spPr>
        <p:txBody>
          <a:bodyPr/>
          <a:lstStyle/>
          <a:p>
            <a:r>
              <a:rPr lang="ru-RU" sz="2800" dirty="0"/>
              <a:t>Задачи моего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1EC7DF-4F35-4A91-BF77-246B02978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890868"/>
            <a:ext cx="9899041" cy="50241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ru-RU" dirty="0">
              <a:ea typeface="+mj-lt"/>
              <a:cs typeface="+mj-lt"/>
            </a:endParaRPr>
          </a:p>
          <a:p>
            <a:r>
              <a:rPr lang="ru-RU" dirty="0">
                <a:ea typeface="+mj-lt"/>
                <a:cs typeface="+mj-lt"/>
              </a:rPr>
              <a:t>Оптимальное развитие физических качеств, присущих человеку;</a:t>
            </a:r>
            <a:endParaRPr lang="ru-RU" dirty="0"/>
          </a:p>
          <a:p>
            <a:r>
              <a:rPr lang="ru-RU" dirty="0">
                <a:ea typeface="+mj-lt"/>
                <a:cs typeface="+mj-lt"/>
              </a:rPr>
              <a:t> Укрепление и сохранение здоровья, а также закаливание организма;</a:t>
            </a:r>
          </a:p>
          <a:p>
            <a:r>
              <a:rPr lang="ru-RU" dirty="0">
                <a:ea typeface="+mj-lt"/>
                <a:cs typeface="+mj-lt"/>
              </a:rPr>
              <a:t> Совершенствование телосложения и гармоничное развитие физиологических функций;</a:t>
            </a:r>
          </a:p>
          <a:p>
            <a:r>
              <a:rPr lang="ru-RU" dirty="0">
                <a:ea typeface="+mj-lt"/>
                <a:cs typeface="+mj-lt"/>
              </a:rPr>
              <a:t> Многолетнее сохранение высокого уровня общей работоспособности;</a:t>
            </a:r>
          </a:p>
          <a:p>
            <a:r>
              <a:rPr lang="ru-RU" dirty="0">
                <a:ea typeface="+mj-lt"/>
                <a:cs typeface="+mj-lt"/>
              </a:rPr>
              <a:t> Формирование различных жизненно важных двигательных умений и навыков;</a:t>
            </a:r>
          </a:p>
          <a:p>
            <a:r>
              <a:rPr lang="ru-RU" dirty="0">
                <a:ea typeface="+mj-lt"/>
                <a:cs typeface="+mj-lt"/>
              </a:rPr>
              <a:t> Увеличение числа занимающихся за счёт индивидуальных занятий по О.Ф.П.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387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8A3EB-20CE-46CB-90C7-1F5BD4C9C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1" y="452718"/>
            <a:ext cx="9385673" cy="1400530"/>
          </a:xfrm>
        </p:spPr>
        <p:txBody>
          <a:bodyPr/>
          <a:lstStyle/>
          <a:p>
            <a:r>
              <a:rPr lang="ru-RU" sz="2800" dirty="0">
                <a:ea typeface="+mj-lt"/>
                <a:cs typeface="+mj-lt"/>
              </a:rPr>
              <a:t>Условия и механизм реализации моего проекта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27C3C4-C5CB-4472-9C91-DCACC171A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7" y="1090893"/>
            <a:ext cx="5336566" cy="31763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800" b="1" dirty="0"/>
              <a:t>1. Подготовительный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- составление проектно-сметной документации,</a:t>
            </a:r>
          </a:p>
          <a:p>
            <a:pPr marL="0" indent="0">
              <a:buNone/>
            </a:pPr>
            <a:r>
              <a:rPr lang="ru-RU" sz="1800" dirty="0"/>
              <a:t>- определение источника финансирования, </a:t>
            </a:r>
          </a:p>
          <a:p>
            <a:pPr marL="0" indent="0">
              <a:buNone/>
            </a:pPr>
            <a:r>
              <a:rPr lang="ru-RU" sz="1800" dirty="0"/>
              <a:t>- поиск подрядчика на выполнение работ,</a:t>
            </a:r>
          </a:p>
          <a:p>
            <a:pPr marL="0" indent="0">
              <a:buNone/>
            </a:pPr>
            <a:r>
              <a:rPr lang="ru-RU" sz="1800" dirty="0"/>
              <a:t>- выбор фирмы-поставщика спортивного оборудования и инвентаря,</a:t>
            </a:r>
          </a:p>
          <a:p>
            <a:pPr marL="0" indent="0">
              <a:buNone/>
            </a:pPr>
            <a:r>
              <a:rPr lang="ru-RU" sz="1800" dirty="0"/>
              <a:t>- демонтаж старого оборудования;</a:t>
            </a:r>
          </a:p>
          <a:p>
            <a:pPr marL="0" indent="0">
              <a:buNone/>
            </a:pPr>
            <a:r>
              <a:rPr lang="ru-RU" sz="1800" dirty="0"/>
              <a:t>- расчистка и подготовка территории для спортивного городка.</a:t>
            </a:r>
          </a:p>
          <a:p>
            <a:endParaRPr lang="ru-RU" sz="1700" dirty="0"/>
          </a:p>
          <a:p>
            <a:endParaRPr lang="ru-RU" sz="1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0925DE-C69B-4F13-9A6B-57F18F0D6D31}"/>
              </a:ext>
            </a:extLst>
          </p:cNvPr>
          <p:cNvSpPr txBox="1"/>
          <p:nvPr/>
        </p:nvSpPr>
        <p:spPr>
          <a:xfrm>
            <a:off x="7105650" y="1095375"/>
            <a:ext cx="4210050" cy="34470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ea typeface="+mn-lt"/>
                <a:cs typeface="+mn-lt"/>
              </a:rPr>
              <a:t>2. Основной</a:t>
            </a:r>
            <a:endParaRPr lang="ru-RU" dirty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ru-RU" dirty="0">
                <a:ea typeface="+mn-lt"/>
                <a:cs typeface="+mn-lt"/>
              </a:rPr>
              <a:t>- укладка искусственного покрытия, </a:t>
            </a:r>
          </a:p>
          <a:p>
            <a:pPr>
              <a:spcAft>
                <a:spcPts val="600"/>
              </a:spcAft>
            </a:pPr>
            <a:r>
              <a:rPr lang="ru-RU" dirty="0">
                <a:ea typeface="+mn-lt"/>
                <a:cs typeface="+mn-lt"/>
              </a:rPr>
              <a:t>- установка инвентаря, оборудования,</a:t>
            </a:r>
          </a:p>
          <a:p>
            <a:pPr>
              <a:spcAft>
                <a:spcPts val="600"/>
              </a:spcAft>
            </a:pPr>
            <a:r>
              <a:rPr lang="ru-RU" dirty="0">
                <a:ea typeface="+mn-lt"/>
                <a:cs typeface="+mn-lt"/>
              </a:rPr>
              <a:t>- проверка качества выполняемых работ,</a:t>
            </a:r>
          </a:p>
          <a:p>
            <a:pPr>
              <a:spcAft>
                <a:spcPts val="600"/>
              </a:spcAft>
            </a:pPr>
            <a:r>
              <a:rPr lang="ru-RU" dirty="0">
                <a:ea typeface="+mn-lt"/>
                <a:cs typeface="+mn-lt"/>
              </a:rPr>
              <a:t>- своевременное финансирование выполняемых работ.</a:t>
            </a:r>
            <a:endParaRPr lang="ru-RU"/>
          </a:p>
          <a:p>
            <a:endParaRPr lang="ru-RU" dirty="0"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29E3D3-BE1E-4684-A31A-DF1B481D9910}"/>
              </a:ext>
            </a:extLst>
          </p:cNvPr>
          <p:cNvSpPr txBox="1"/>
          <p:nvPr/>
        </p:nvSpPr>
        <p:spPr>
          <a:xfrm>
            <a:off x="4114800" y="5029200"/>
            <a:ext cx="5095875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ea typeface="+mn-lt"/>
                <a:cs typeface="+mn-lt"/>
              </a:rPr>
              <a:t>3. Заключительный</a:t>
            </a:r>
          </a:p>
          <a:p>
            <a:pPr>
              <a:spcAft>
                <a:spcPts val="600"/>
              </a:spcAft>
            </a:pPr>
            <a:r>
              <a:rPr lang="ru-RU" dirty="0">
                <a:ea typeface="+mn-lt"/>
                <a:cs typeface="+mn-lt"/>
              </a:rPr>
              <a:t>- приёмка спортивного городка,</a:t>
            </a:r>
          </a:p>
          <a:p>
            <a:pPr>
              <a:spcAft>
                <a:spcPts val="600"/>
              </a:spcAft>
            </a:pPr>
            <a:r>
              <a:rPr lang="ru-RU" dirty="0">
                <a:ea typeface="+mn-lt"/>
                <a:cs typeface="+mn-lt"/>
              </a:rPr>
              <a:t>- торжественное открытие.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6576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8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FFFF00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FFFF00"/>
      </a:accent6>
      <a:hlink>
        <a:srgbClr val="FFFF00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6128</TotalTime>
  <Words>527</Words>
  <Application>Microsoft Office PowerPoint</Application>
  <PresentationFormat>Произвольный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Ион</vt:lpstr>
      <vt:lpstr>Проект «Большая перемена»,  утверждённый постановлением Администрации муниципального образования «Город Архангельск» от 22.05.2018 № 643</vt:lpstr>
      <vt:lpstr>Немного о себе:</vt:lpstr>
      <vt:lpstr>Информация о нашей инициативе</vt:lpstr>
      <vt:lpstr>Зачем мне это?</vt:lpstr>
      <vt:lpstr>Актуальность моей инициативы</vt:lpstr>
      <vt:lpstr>Цель моего проекта</vt:lpstr>
      <vt:lpstr>Что я хочу получить?</vt:lpstr>
      <vt:lpstr>Задачи моего проекта</vt:lpstr>
      <vt:lpstr>Условия и механизм реализации моего проекта</vt:lpstr>
      <vt:lpstr>Как я себе это представляю?</vt:lpstr>
      <vt:lpstr>Зона с баскетбольной площадкой и теннисными столами</vt:lpstr>
      <vt:lpstr>Зона уличных тренажёров</vt:lpstr>
      <vt:lpstr>Зона отдыха</vt:lpstr>
      <vt:lpstr>Срок реализации моего проекта</vt:lpstr>
      <vt:lpstr>Мой бюджет.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«Большая перемена»</dc:title>
  <dc:creator>MaKaRoSHkA 1337</dc:creator>
  <cp:lastModifiedBy>rahmat</cp:lastModifiedBy>
  <cp:revision>257</cp:revision>
  <dcterms:created xsi:type="dcterms:W3CDTF">2020-03-24T13:51:54Z</dcterms:created>
  <dcterms:modified xsi:type="dcterms:W3CDTF">2020-06-03T06:30:42Z</dcterms:modified>
</cp:coreProperties>
</file>