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3" r:id="rId3"/>
    <p:sldId id="301" r:id="rId4"/>
    <p:sldId id="483" r:id="rId5"/>
    <p:sldId id="484" r:id="rId6"/>
    <p:sldId id="294" r:id="rId7"/>
    <p:sldId id="295" r:id="rId8"/>
    <p:sldId id="285" r:id="rId9"/>
    <p:sldId id="289" r:id="rId10"/>
    <p:sldId id="486" r:id="rId11"/>
    <p:sldId id="487" r:id="rId12"/>
    <p:sldId id="488" r:id="rId13"/>
    <p:sldId id="489" r:id="rId14"/>
    <p:sldId id="490" r:id="rId15"/>
    <p:sldId id="491" r:id="rId16"/>
    <p:sldId id="496" r:id="rId17"/>
    <p:sldId id="494" r:id="rId18"/>
    <p:sldId id="493" r:id="rId19"/>
    <p:sldId id="495" r:id="rId20"/>
    <p:sldId id="497" r:id="rId21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909" userDrawn="1">
          <p15:clr>
            <a:srgbClr val="A4A3A4"/>
          </p15:clr>
        </p15:guide>
        <p15:guide id="2" pos="4988" userDrawn="1">
          <p15:clr>
            <a:srgbClr val="A4A3A4"/>
          </p15:clr>
        </p15:guide>
        <p15:guide id="3" pos="516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pos="3120" userDrawn="1">
          <p15:clr>
            <a:srgbClr val="A4A3A4"/>
          </p15:clr>
        </p15:guide>
        <p15:guide id="6" pos="4840" userDrawn="1">
          <p15:clr>
            <a:srgbClr val="A4A3A4"/>
          </p15:clr>
        </p15:guide>
        <p15:guide id="7" pos="172" userDrawn="1">
          <p15:clr>
            <a:srgbClr val="A4A3A4"/>
          </p15:clr>
        </p15:guide>
        <p15:guide id="8" orient="horz" pos="346" userDrawn="1">
          <p15:clr>
            <a:srgbClr val="A4A3A4"/>
          </p15:clr>
        </p15:guide>
        <p15:guide id="9" orient="horz" pos="61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8D03"/>
    <a:srgbClr val="F18C16"/>
    <a:srgbClr val="60A6D6"/>
    <a:srgbClr val="F8B323"/>
    <a:srgbClr val="C6312E"/>
    <a:srgbClr val="595959"/>
    <a:srgbClr val="C75959"/>
    <a:srgbClr val="666A5A"/>
    <a:srgbClr val="2A1A00"/>
    <a:srgbClr val="AE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8" autoAdjust="0"/>
    <p:restoredTop sz="96395" autoAdjust="0"/>
  </p:normalViewPr>
  <p:slideViewPr>
    <p:cSldViewPr>
      <p:cViewPr varScale="1">
        <p:scale>
          <a:sx n="116" d="100"/>
          <a:sy n="116" d="100"/>
        </p:scale>
        <p:origin x="930" y="108"/>
      </p:cViewPr>
      <p:guideLst>
        <p:guide pos="909"/>
        <p:guide pos="4988"/>
        <p:guide pos="516"/>
        <p:guide orient="horz" pos="2160"/>
        <p:guide pos="3120"/>
        <p:guide pos="4840"/>
        <p:guide pos="172"/>
        <p:guide orient="horz" pos="346"/>
        <p:guide orient="horz" pos="6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3822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9F0EE-5664-4FEC-8608-05DEC859D17E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92B7D-C53F-418D-9405-228A07302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967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50C1D-0CA2-41B9-B11E-CD36A52FAE03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AFAE9-BD05-4C30-87D1-404AD961E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756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AFAE9-BD05-4C30-87D1-404AD961E0C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433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AFAE9-BD05-4C30-87D1-404AD961E0C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674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AFAE9-BD05-4C30-87D1-404AD961E0C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258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AFAE9-BD05-4C30-87D1-404AD961E0C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720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235041" y="630938"/>
            <a:ext cx="5666232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300" y="1098388"/>
            <a:ext cx="8383715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9724" y="5979198"/>
            <a:ext cx="6536866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6300" y="6375679"/>
            <a:ext cx="1892900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AD3E505-83A2-48CD-A3BD-15B239C62F26}" type="datetime1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96520" y="6375679"/>
            <a:ext cx="3343275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7115" y="6375679"/>
            <a:ext cx="18929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5F0F214-008A-4A16-9FAA-EBC1DD1B411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303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303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18423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78B5-A7DB-4F2F-AE12-3483BCA07808}" type="datetime1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F214-008A-4A16-9FAA-EBC1DD1B4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495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1654" y="382386"/>
            <a:ext cx="1919591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1556" y="382386"/>
            <a:ext cx="6293643" cy="560040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6C99-1B09-4A59-B964-870A58C20BF2}" type="datetime1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F214-008A-4A16-9FAA-EBC1DD1B4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79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050E-1378-4183-9227-71962E7277C1}" type="datetime1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F214-008A-4A16-9FAA-EBC1DD1B4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473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1" y="0"/>
            <a:ext cx="2286894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881" y="1073890"/>
            <a:ext cx="6651995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4881" y="5159783"/>
            <a:ext cx="5701709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9694" y="6375679"/>
            <a:ext cx="1213832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74667AF-89CF-48B1-A2E1-79C88FAD8AE9}" type="datetime1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89240" y="6375679"/>
            <a:ext cx="33432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8228" y="6375679"/>
            <a:ext cx="1208648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5F0F214-008A-4A16-9FAA-EBC1DD1B411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11"/>
          <p:cNvSpPr/>
          <p:nvPr/>
        </p:nvSpPr>
        <p:spPr bwMode="auto">
          <a:xfrm>
            <a:off x="710435" y="0"/>
            <a:ext cx="133756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1" y="0"/>
            <a:ext cx="2286894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243574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1556" y="2286000"/>
            <a:ext cx="3893058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1333" y="2286000"/>
            <a:ext cx="3893058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567A-74DD-497B-89DC-E80D7E570DF3}" type="datetime1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F214-008A-4A16-9FAA-EBC1DD1B4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9067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557" y="381002"/>
            <a:ext cx="8265319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0318" y="2199635"/>
            <a:ext cx="391287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0318" y="2909102"/>
            <a:ext cx="391287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90015" y="2199635"/>
            <a:ext cx="391287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90015" y="2909102"/>
            <a:ext cx="391287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54059-617E-4DE2-B433-BC5013384419}" type="datetime1">
              <a:rPr lang="ru-RU" smtClean="0"/>
              <a:t>06.10.2022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F214-008A-4A16-9FAA-EBC1DD1B4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7371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A8CC6-EA84-4497-A436-A56B5721D6E5}" type="datetime1">
              <a:rPr lang="ru-RU" smtClean="0"/>
              <a:t>06.10.2022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F214-008A-4A16-9FAA-EBC1DD1B4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71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4C26-E9F0-4ED4-A0CD-A2486D5D4597}" type="datetime1">
              <a:rPr lang="ru-RU" smtClean="0"/>
              <a:t>06.10.2022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F214-008A-4A16-9FAA-EBC1DD1B4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033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6004223" y="0"/>
            <a:ext cx="390177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4532" y="457201"/>
            <a:ext cx="2512343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604" y="920377"/>
            <a:ext cx="5003715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4532" y="1741336"/>
            <a:ext cx="2512343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1605" y="6375679"/>
            <a:ext cx="1002101" cy="348462"/>
          </a:xfrm>
        </p:spPr>
        <p:txBody>
          <a:bodyPr/>
          <a:lstStyle/>
          <a:p>
            <a:fld id="{49422C6F-837F-4E96-B768-EA83B57760F5}" type="datetime1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09192" y="6375679"/>
            <a:ext cx="2829270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23949" y="6375679"/>
            <a:ext cx="1001371" cy="345796"/>
          </a:xfrm>
        </p:spPr>
        <p:txBody>
          <a:bodyPr/>
          <a:lstStyle/>
          <a:p>
            <a:fld id="{45F0F214-008A-4A16-9FAA-EBC1DD1B411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3031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3031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50318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0315" y="2"/>
            <a:ext cx="5976413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6004223" y="0"/>
            <a:ext cx="390177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3031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4531" y="457200"/>
            <a:ext cx="2512345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4531" y="1741336"/>
            <a:ext cx="2512345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2335" y="6375679"/>
            <a:ext cx="1001371" cy="348462"/>
          </a:xfrm>
        </p:spPr>
        <p:txBody>
          <a:bodyPr/>
          <a:lstStyle/>
          <a:p>
            <a:fld id="{7CD7B9D6-92EE-4A53-958A-0C9521EDB825}" type="datetime1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09192" y="6375679"/>
            <a:ext cx="2829270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10832" y="6375679"/>
            <a:ext cx="1026415" cy="345796"/>
          </a:xfrm>
        </p:spPr>
        <p:txBody>
          <a:bodyPr/>
          <a:lstStyle/>
          <a:p>
            <a:fld id="{45F0F214-008A-4A16-9FAA-EBC1DD1B411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3031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9558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988" y="382385"/>
            <a:ext cx="8269887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988" y="2286003"/>
            <a:ext cx="8269887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988" y="6375679"/>
            <a:ext cx="1892900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2BE7B01-0AC4-4D04-8CCC-B840DA5C0729}" type="datetime1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75679"/>
            <a:ext cx="3343275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4" y="6375679"/>
            <a:ext cx="2290761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5F0F214-008A-4A16-9FAA-EBC1DD1B411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675685" y="0"/>
            <a:ext cx="23031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9675685" y="0"/>
            <a:ext cx="23031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735681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4615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594">
          <p15:clr>
            <a:srgbClr val="F26B43"/>
          </p15:clr>
        </p15:guide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400">
          <p15:clr>
            <a:srgbClr val="F26B43"/>
          </p15:clr>
        </p15:guide>
        <p15:guide id="8" pos="858" userDrawn="1">
          <p15:clr>
            <a:srgbClr val="F26B43"/>
          </p15:clr>
        </p15:guide>
        <p15:guide id="9" pos="7800" userDrawn="1">
          <p15:clr>
            <a:srgbClr val="F26B43"/>
          </p15:clr>
        </p15:guide>
        <p15:guide id="10" pos="644" userDrawn="1">
          <p15:clr>
            <a:srgbClr val="F26B43"/>
          </p15:clr>
        </p15:guide>
        <p15:guide id="11" pos="5850" userDrawn="1">
          <p15:clr>
            <a:srgbClr val="F26B43"/>
          </p15:clr>
        </p15:guide>
        <p15:guide id="12" orient="horz" pos="4008" userDrawn="1">
          <p15:clr>
            <a:srgbClr val="F26B43"/>
          </p15:clr>
        </p15:guide>
        <p15:guide id="13" orient="horz" pos="1440" userDrawn="1">
          <p15:clr>
            <a:srgbClr val="F26B43"/>
          </p15:clr>
        </p15:guide>
        <p15:guide id="14" orient="horz" pos="3720" userDrawn="1">
          <p15:clr>
            <a:srgbClr val="F26B43"/>
          </p15:clr>
        </p15:guide>
        <p15:guide id="15" orient="horz" pos="2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5.png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6.jpg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png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jpeg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1.jpeg"/><Relationship Id="rId2" Type="http://schemas.openxmlformats.org/officeDocument/2006/relationships/tags" Target="../tags/tag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3.jpg"/><Relationship Id="rId2" Type="http://schemas.openxmlformats.org/officeDocument/2006/relationships/tags" Target="../tags/tag1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5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6.jpeg"/><Relationship Id="rId2" Type="http://schemas.openxmlformats.org/officeDocument/2006/relationships/tags" Target="../tags/tag1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7.jpeg"/><Relationship Id="rId2" Type="http://schemas.openxmlformats.org/officeDocument/2006/relationships/tags" Target="../tags/tag18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10" Type="http://schemas.openxmlformats.org/officeDocument/2006/relationships/image" Target="../media/image50.jpeg"/><Relationship Id="rId4" Type="http://schemas.openxmlformats.org/officeDocument/2006/relationships/oleObject" Target="../embeddings/oleObject18.bin"/><Relationship Id="rId9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9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emf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11" Type="http://schemas.openxmlformats.org/officeDocument/2006/relationships/image" Target="../media/image24.jpe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3.jpe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png"/><Relationship Id="rId11" Type="http://schemas.openxmlformats.org/officeDocument/2006/relationships/image" Target="../media/image32.png"/><Relationship Id="rId5" Type="http://schemas.openxmlformats.org/officeDocument/2006/relationships/image" Target="../media/image8.emf"/><Relationship Id="rId10" Type="http://schemas.openxmlformats.org/officeDocument/2006/relationships/image" Target="../media/image31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png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0632" y="2348880"/>
            <a:ext cx="6945283" cy="2008518"/>
          </a:xfrm>
          <a:noFill/>
        </p:spPr>
        <p:txBody>
          <a:bodyPr>
            <a:noAutofit/>
          </a:bodyPr>
          <a:lstStyle/>
          <a:p>
            <a:r>
              <a:rPr lang="ru-RU" sz="2400" b="1" spc="0" dirty="0">
                <a:solidFill>
                  <a:srgbClr val="666A5A"/>
                </a:solidFill>
                <a:effectLst>
                  <a:outerShdw dist="50800" dir="3900000" algn="ctr" rotWithShape="0">
                    <a:srgbClr val="000000">
                      <a:alpha val="1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МОДЕЛИ ОРГАНИЗАЦИИ РЕГУЛЯРНЫХ ПЕРЕВОЗОК ПАССАЖИРОВ И БАГАЖА НАЗЕМНЫМ ГОРОДСКИМ ПАССАЖИРСКИМ ТРАНСПОРТОМ ОБЩЕГО ПОЛЬЗОВАНИЯ ПО МУНИЦИПАЛЬНЫМ МАРШРУТАМ РЕГУЛЯРНЫХ ПЕРЕВОЗОК НА ТЕРРИТОРИИ ГОРОДСКОГО ОКРУГА «ГОРОД АРХАНГЕЛЬСК» 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889167" y="1984676"/>
            <a:ext cx="494967" cy="2888648"/>
            <a:chOff x="508166" y="1984676"/>
            <a:chExt cx="494967" cy="2888648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66" y="1984676"/>
              <a:ext cx="477352" cy="477352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223" y="2587138"/>
              <a:ext cx="477352" cy="477352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333" y="3189600"/>
              <a:ext cx="477352" cy="477352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333" y="3792062"/>
              <a:ext cx="477352" cy="477352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333" y="4394524"/>
              <a:ext cx="478800" cy="478800"/>
            </a:xfrm>
            <a:prstGeom prst="rect">
              <a:avLst/>
            </a:prstGeom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0437"/>
            <a:ext cx="9906000" cy="14175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166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39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226995"/>
              </p:ext>
            </p:extLst>
          </p:nvPr>
        </p:nvGraphicFramePr>
        <p:xfrm>
          <a:off x="281377" y="332656"/>
          <a:ext cx="9064111" cy="363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5" name="CorelDRAW" r:id="rId4" imgW="4814668" imgH="759819" progId="CorelDraw.Graphic.17">
                  <p:embed/>
                </p:oleObj>
              </mc:Choice>
              <mc:Fallback>
                <p:oleObj name="CorelDRAW" r:id="rId4" imgW="4814668" imgH="759819" progId="CorelDraw.Graphic.17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1377" y="332656"/>
                        <a:ext cx="9064111" cy="363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332656"/>
            <a:ext cx="6969224" cy="305584"/>
          </a:xfrm>
          <a:prstGeom prst="rect">
            <a:avLst/>
          </a:prstGeom>
        </p:spPr>
        <p:txBody>
          <a:bodyPr anchor="t"/>
          <a:lstStyle/>
          <a:p>
            <a:pPr marL="355600" indent="6350"/>
            <a:r>
              <a:rPr lang="ru-RU" alt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новой маршрутной сети. Мероприятия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706755" y="-1"/>
            <a:ext cx="199245" cy="6858001"/>
          </a:xfrm>
          <a:prstGeom prst="rect">
            <a:avLst/>
          </a:prstGeom>
          <a:solidFill>
            <a:srgbClr val="F8B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275"/>
            <a:ext cx="9906000" cy="72572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E0A0988B-903A-4E69-B918-E9B09D8631F8}"/>
              </a:ext>
            </a:extLst>
          </p:cNvPr>
          <p:cNvSpPr/>
          <p:nvPr/>
        </p:nvSpPr>
        <p:spPr>
          <a:xfrm>
            <a:off x="991333" y="2276872"/>
            <a:ext cx="30963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времени работы до 23:30 на маршрутах 10, 44, 69 для обеспечения транспортной доступности отдаленных районов города в вечернее время</a:t>
            </a:r>
          </a:p>
          <a:p>
            <a:pPr algn="ctr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32C8382-5873-486C-B378-959302F1D5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8944" y="819576"/>
            <a:ext cx="4896544" cy="521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76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281377" y="332656"/>
          <a:ext cx="7263911" cy="363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9" name="CorelDRAW" r:id="rId4" imgW="4814668" imgH="759819" progId="CorelDraw.Graphic.17">
                  <p:embed/>
                </p:oleObj>
              </mc:Choice>
              <mc:Fallback>
                <p:oleObj name="CorelDRAW" r:id="rId4" imgW="4814668" imgH="759819" progId="CorelDraw.Graphic.17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1377" y="332656"/>
                        <a:ext cx="7263911" cy="363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332656"/>
            <a:ext cx="6969224" cy="305584"/>
          </a:xfrm>
          <a:prstGeom prst="rect">
            <a:avLst/>
          </a:prstGeom>
        </p:spPr>
        <p:txBody>
          <a:bodyPr anchor="t"/>
          <a:lstStyle/>
          <a:p>
            <a:pPr marL="355600" indent="6350"/>
            <a:r>
              <a:rPr lang="ru-RU" alt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новой маршрутной сети. Мероприятия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706755" y="-1"/>
            <a:ext cx="199245" cy="6858001"/>
          </a:xfrm>
          <a:prstGeom prst="rect">
            <a:avLst/>
          </a:prstGeom>
          <a:solidFill>
            <a:srgbClr val="F8B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275"/>
            <a:ext cx="9906000" cy="72572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E0A0988B-903A-4E69-B918-E9B09D8631F8}"/>
              </a:ext>
            </a:extLst>
          </p:cNvPr>
          <p:cNvSpPr/>
          <p:nvPr/>
        </p:nvSpPr>
        <p:spPr>
          <a:xfrm>
            <a:off x="816988" y="836713"/>
            <a:ext cx="8672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Изменение маршрута № 69 (ЖД вокзал - п. Экономия) - продление трассы маршрута через пр. Обводный канал – ул. Воскресенская</a:t>
            </a:r>
          </a:p>
        </p:txBody>
      </p:sp>
      <p:pic>
        <p:nvPicPr>
          <p:cNvPr id="5" name="Рисунок 4" descr="Изображение выглядит как карта&#10;&#10;Автоматически созданное описание">
            <a:extLst>
              <a:ext uri="{FF2B5EF4-FFF2-40B4-BE49-F238E27FC236}">
                <a16:creationId xmlns="" xmlns:a16="http://schemas.microsoft.com/office/drawing/2014/main" id="{8A9CD76E-B10C-4A29-BB6C-71F5E8B631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35" y="1729046"/>
            <a:ext cx="4140986" cy="3212976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арта&#10;&#10;Автоматически созданное описание">
            <a:extLst>
              <a:ext uri="{FF2B5EF4-FFF2-40B4-BE49-F238E27FC236}">
                <a16:creationId xmlns="" xmlns:a16="http://schemas.microsoft.com/office/drawing/2014/main" id="{23BD6B0E-49FD-4F52-AC64-744D252ED9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763" y="1725561"/>
            <a:ext cx="4369922" cy="3216461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1EAFD6D0-498C-4484-96F8-389133E8E46A}"/>
              </a:ext>
            </a:extLst>
          </p:cNvPr>
          <p:cNvSpPr/>
          <p:nvPr/>
        </p:nvSpPr>
        <p:spPr>
          <a:xfrm>
            <a:off x="920552" y="5000904"/>
            <a:ext cx="41409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Существующая трасса маршрута 69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38CF964A-8769-4586-A4D8-241998ABA64F}"/>
              </a:ext>
            </a:extLst>
          </p:cNvPr>
          <p:cNvSpPr/>
          <p:nvPr/>
        </p:nvSpPr>
        <p:spPr>
          <a:xfrm>
            <a:off x="5464351" y="5000904"/>
            <a:ext cx="4025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Предлагаемая трасса маршрута 69</a:t>
            </a:r>
          </a:p>
        </p:txBody>
      </p:sp>
    </p:spTree>
    <p:extLst>
      <p:ext uri="{BB962C8B-B14F-4D97-AF65-F5344CB8AC3E}">
        <p14:creationId xmlns:p14="http://schemas.microsoft.com/office/powerpoint/2010/main" val="1492140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688879"/>
              </p:ext>
            </p:extLst>
          </p:nvPr>
        </p:nvGraphicFramePr>
        <p:xfrm>
          <a:off x="281377" y="332656"/>
          <a:ext cx="8920094" cy="363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3" name="CorelDRAW" r:id="rId4" imgW="4814668" imgH="759819" progId="CorelDraw.Graphic.17">
                  <p:embed/>
                </p:oleObj>
              </mc:Choice>
              <mc:Fallback>
                <p:oleObj name="CorelDRAW" r:id="rId4" imgW="4814668" imgH="759819" progId="CorelDraw.Graphic.17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1377" y="332656"/>
                        <a:ext cx="8920094" cy="363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332656"/>
            <a:ext cx="6969224" cy="305584"/>
          </a:xfrm>
          <a:prstGeom prst="rect">
            <a:avLst/>
          </a:prstGeom>
        </p:spPr>
        <p:txBody>
          <a:bodyPr anchor="t"/>
          <a:lstStyle/>
          <a:p>
            <a:pPr marL="355600" indent="6350"/>
            <a:r>
              <a:rPr lang="ru-RU" alt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новой маршрутной сети. Мероприятия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706755" y="-1"/>
            <a:ext cx="199245" cy="6858001"/>
          </a:xfrm>
          <a:prstGeom prst="rect">
            <a:avLst/>
          </a:prstGeom>
          <a:solidFill>
            <a:srgbClr val="F8B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275"/>
            <a:ext cx="9906000" cy="72572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E0A0988B-903A-4E69-B918-E9B09D8631F8}"/>
              </a:ext>
            </a:extLst>
          </p:cNvPr>
          <p:cNvSpPr/>
          <p:nvPr/>
        </p:nvSpPr>
        <p:spPr>
          <a:xfrm>
            <a:off x="911656" y="2636912"/>
            <a:ext cx="28535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Восстановление маршрута 25 для транспортного обслуживания м/р Пирсы (м/р Пирсы - «МР вокзал»)</a:t>
            </a:r>
          </a:p>
        </p:txBody>
      </p:sp>
      <p:pic>
        <p:nvPicPr>
          <p:cNvPr id="8" name="Рисунок 7" descr="Изображение выглядит как карта&#10;&#10;Автоматически созданное описание">
            <a:extLst>
              <a:ext uri="{FF2B5EF4-FFF2-40B4-BE49-F238E27FC236}">
                <a16:creationId xmlns="" xmlns:a16="http://schemas.microsoft.com/office/drawing/2014/main" id="{E6E3E8DF-4110-4BA7-AF02-2EB45623D8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918" y="878233"/>
            <a:ext cx="5296553" cy="466043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43C1B3C-F5C6-406D-8604-7F7305E9A9BA}"/>
              </a:ext>
            </a:extLst>
          </p:cNvPr>
          <p:cNvSpPr/>
          <p:nvPr/>
        </p:nvSpPr>
        <p:spPr>
          <a:xfrm>
            <a:off x="4712308" y="5640234"/>
            <a:ext cx="40627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Предлагаемая трасса маршрута 25</a:t>
            </a:r>
          </a:p>
        </p:txBody>
      </p:sp>
    </p:spTree>
    <p:extLst>
      <p:ext uri="{BB962C8B-B14F-4D97-AF65-F5344CB8AC3E}">
        <p14:creationId xmlns:p14="http://schemas.microsoft.com/office/powerpoint/2010/main" val="125172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790616"/>
              </p:ext>
            </p:extLst>
          </p:nvPr>
        </p:nvGraphicFramePr>
        <p:xfrm>
          <a:off x="281377" y="332656"/>
          <a:ext cx="9041909" cy="363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6" name="CorelDRAW" r:id="rId4" imgW="4814668" imgH="759819" progId="CorelDraw.Graphic.17">
                  <p:embed/>
                </p:oleObj>
              </mc:Choice>
              <mc:Fallback>
                <p:oleObj name="CorelDRAW" r:id="rId4" imgW="4814668" imgH="759819" progId="CorelDraw.Graphic.17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1377" y="332656"/>
                        <a:ext cx="9041909" cy="363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332656"/>
            <a:ext cx="6969224" cy="305584"/>
          </a:xfrm>
          <a:prstGeom prst="rect">
            <a:avLst/>
          </a:prstGeom>
        </p:spPr>
        <p:txBody>
          <a:bodyPr anchor="t"/>
          <a:lstStyle/>
          <a:p>
            <a:pPr marL="355600" indent="6350"/>
            <a:r>
              <a:rPr lang="ru-RU" alt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новой маршрутной сети. Мероприятия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706755" y="-1"/>
            <a:ext cx="199245" cy="6858001"/>
          </a:xfrm>
          <a:prstGeom prst="rect">
            <a:avLst/>
          </a:prstGeom>
          <a:solidFill>
            <a:srgbClr val="F8B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275"/>
            <a:ext cx="9906000" cy="72572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E0A0988B-903A-4E69-B918-E9B09D8631F8}"/>
              </a:ext>
            </a:extLst>
          </p:cNvPr>
          <p:cNvSpPr/>
          <p:nvPr/>
        </p:nvSpPr>
        <p:spPr>
          <a:xfrm>
            <a:off x="776536" y="748043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Продление маршрута 3 (МР вокзал - Нижний городок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п.Лесная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речка) после остановки «МР вокзал» по ул.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Выучейского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ул. Воскресенская до ЖД вокзала </a:t>
            </a:r>
          </a:p>
        </p:txBody>
      </p:sp>
      <p:pic>
        <p:nvPicPr>
          <p:cNvPr id="5" name="Рисунок 4" descr="Изображение выглядит как карта&#10;&#10;Автоматически созданное описание">
            <a:extLst>
              <a:ext uri="{FF2B5EF4-FFF2-40B4-BE49-F238E27FC236}">
                <a16:creationId xmlns="" xmlns:a16="http://schemas.microsoft.com/office/drawing/2014/main" id="{21DA2318-06D8-4D48-B46A-2847327A9A8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858" y="1671048"/>
            <a:ext cx="4078981" cy="386653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арта&#10;&#10;Автоматически созданное описание">
            <a:extLst>
              <a:ext uri="{FF2B5EF4-FFF2-40B4-BE49-F238E27FC236}">
                <a16:creationId xmlns="" xmlns:a16="http://schemas.microsoft.com/office/drawing/2014/main" id="{7FD4D2EA-83DE-4E37-9D8C-2714C663D18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6846" y="1663977"/>
            <a:ext cx="4086440" cy="387361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0E673AD5-E8C5-4C49-A728-748D1C8DADD8}"/>
              </a:ext>
            </a:extLst>
          </p:cNvPr>
          <p:cNvSpPr/>
          <p:nvPr/>
        </p:nvSpPr>
        <p:spPr>
          <a:xfrm>
            <a:off x="1078632" y="5567514"/>
            <a:ext cx="39863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Существующая трасса маршрута 3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4A14AF25-3B62-4073-87FD-C3C98B8CF193}"/>
              </a:ext>
            </a:extLst>
          </p:cNvPr>
          <p:cNvSpPr/>
          <p:nvPr/>
        </p:nvSpPr>
        <p:spPr>
          <a:xfrm>
            <a:off x="5498514" y="5568878"/>
            <a:ext cx="3774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Предлагаемая трасса маршрута 3</a:t>
            </a:r>
          </a:p>
        </p:txBody>
      </p:sp>
    </p:spTree>
    <p:extLst>
      <p:ext uri="{BB962C8B-B14F-4D97-AF65-F5344CB8AC3E}">
        <p14:creationId xmlns:p14="http://schemas.microsoft.com/office/powerpoint/2010/main" val="1761057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281377" y="332656"/>
          <a:ext cx="7263911" cy="363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0" name="CorelDRAW" r:id="rId4" imgW="4814668" imgH="759819" progId="CorelDraw.Graphic.17">
                  <p:embed/>
                </p:oleObj>
              </mc:Choice>
              <mc:Fallback>
                <p:oleObj name="CorelDRAW" r:id="rId4" imgW="4814668" imgH="759819" progId="CorelDraw.Graphic.17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1377" y="332656"/>
                        <a:ext cx="7263911" cy="363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332656"/>
            <a:ext cx="6969224" cy="305584"/>
          </a:xfrm>
          <a:prstGeom prst="rect">
            <a:avLst/>
          </a:prstGeom>
        </p:spPr>
        <p:txBody>
          <a:bodyPr anchor="t"/>
          <a:lstStyle/>
          <a:p>
            <a:pPr marL="355600" indent="6350"/>
            <a:r>
              <a:rPr lang="ru-RU" alt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новой маршрутной сети. Мероприятия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706755" y="-1"/>
            <a:ext cx="199245" cy="6858001"/>
          </a:xfrm>
          <a:prstGeom prst="rect">
            <a:avLst/>
          </a:prstGeom>
          <a:solidFill>
            <a:srgbClr val="F8B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275"/>
            <a:ext cx="9906000" cy="7257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CCBE935-BE05-4985-B8E6-D8229319F6F8}"/>
              </a:ext>
            </a:extLst>
          </p:cNvPr>
          <p:cNvSpPr txBox="1"/>
          <p:nvPr/>
        </p:nvSpPr>
        <p:spPr>
          <a:xfrm>
            <a:off x="632520" y="696472"/>
            <a:ext cx="87851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Изменение трассы маршрута 10 (ул.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Малиновского - просп.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Ленинградский, 350) – с ул. Советская на ул. Адмирала Кузнецова</a:t>
            </a:r>
          </a:p>
        </p:txBody>
      </p:sp>
      <p:pic>
        <p:nvPicPr>
          <p:cNvPr id="5" name="Рисунок 4" descr="Изображение выглядит как карта&#10;&#10;Автоматически созданное описание">
            <a:extLst>
              <a:ext uri="{FF2B5EF4-FFF2-40B4-BE49-F238E27FC236}">
                <a16:creationId xmlns="" xmlns:a16="http://schemas.microsoft.com/office/drawing/2014/main" id="{C9649C9B-B365-455F-965B-9FA506ADBD4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4570" y="1563618"/>
            <a:ext cx="4283080" cy="3864094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рта&#10;&#10;Автоматически созданное описание">
            <a:extLst>
              <a:ext uri="{FF2B5EF4-FFF2-40B4-BE49-F238E27FC236}">
                <a16:creationId xmlns="" xmlns:a16="http://schemas.microsoft.com/office/drawing/2014/main" id="{475F9EAF-ADA6-45F2-B593-5B585AA160B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2560" y="1562102"/>
            <a:ext cx="4032648" cy="3862572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CCE3C768-720C-423E-9A2F-ECCFDFD0964E}"/>
              </a:ext>
            </a:extLst>
          </p:cNvPr>
          <p:cNvSpPr/>
          <p:nvPr/>
        </p:nvSpPr>
        <p:spPr>
          <a:xfrm>
            <a:off x="1092300" y="5481292"/>
            <a:ext cx="4076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Существующая трасса маршрута 10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A4EB9B3F-3FE3-443F-8C12-993C4A8BE9B0}"/>
              </a:ext>
            </a:extLst>
          </p:cNvPr>
          <p:cNvSpPr/>
          <p:nvPr/>
        </p:nvSpPr>
        <p:spPr>
          <a:xfrm>
            <a:off x="5493674" y="5463658"/>
            <a:ext cx="3888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Предлагаемая трасса маршрута 10</a:t>
            </a:r>
          </a:p>
        </p:txBody>
      </p:sp>
    </p:spTree>
    <p:extLst>
      <p:ext uri="{BB962C8B-B14F-4D97-AF65-F5344CB8AC3E}">
        <p14:creationId xmlns:p14="http://schemas.microsoft.com/office/powerpoint/2010/main" val="3269452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281377" y="332656"/>
          <a:ext cx="7263911" cy="363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4" name="CorelDRAW" r:id="rId4" imgW="4814668" imgH="759819" progId="CorelDraw.Graphic.17">
                  <p:embed/>
                </p:oleObj>
              </mc:Choice>
              <mc:Fallback>
                <p:oleObj name="CorelDRAW" r:id="rId4" imgW="4814668" imgH="759819" progId="CorelDraw.Graphic.17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1377" y="332656"/>
                        <a:ext cx="7263911" cy="363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332656"/>
            <a:ext cx="6969224" cy="305584"/>
          </a:xfrm>
          <a:prstGeom prst="rect">
            <a:avLst/>
          </a:prstGeom>
        </p:spPr>
        <p:txBody>
          <a:bodyPr anchor="t"/>
          <a:lstStyle/>
          <a:p>
            <a:pPr marL="355600" indent="6350"/>
            <a:r>
              <a:rPr lang="ru-RU" alt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новой маршрутной сети. Мероприятия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706755" y="-1"/>
            <a:ext cx="199245" cy="6858001"/>
          </a:xfrm>
          <a:prstGeom prst="rect">
            <a:avLst/>
          </a:prstGeom>
          <a:solidFill>
            <a:srgbClr val="F8B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275"/>
            <a:ext cx="9906000" cy="7257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CCBE935-BE05-4985-B8E6-D8229319F6F8}"/>
              </a:ext>
            </a:extLst>
          </p:cNvPr>
          <p:cNvSpPr txBox="1"/>
          <p:nvPr/>
        </p:nvSpPr>
        <p:spPr>
          <a:xfrm>
            <a:off x="848544" y="1022639"/>
            <a:ext cx="84969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Изменение маршрута 44 - сократить до остановочного пункта «Ленинградский проспект, 350» </a:t>
            </a:r>
          </a:p>
        </p:txBody>
      </p:sp>
      <p:pic>
        <p:nvPicPr>
          <p:cNvPr id="5" name="Рисунок 4" descr="Изображение выглядит как карта&#10;&#10;Автоматически созданное описание">
            <a:extLst>
              <a:ext uri="{FF2B5EF4-FFF2-40B4-BE49-F238E27FC236}">
                <a16:creationId xmlns="" xmlns:a16="http://schemas.microsoft.com/office/drawing/2014/main" id="{1F75CB1C-0AD0-40DE-85B6-A468CA00BC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91" y="1923937"/>
            <a:ext cx="4195199" cy="325504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B15D3DD9-81E1-4153-8C17-5F4F3EADE494}"/>
              </a:ext>
            </a:extLst>
          </p:cNvPr>
          <p:cNvSpPr/>
          <p:nvPr/>
        </p:nvSpPr>
        <p:spPr>
          <a:xfrm>
            <a:off x="992560" y="5517232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Существующая трасса маршрута 44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AD525033-D720-43B3-9371-6C54066DB05C}"/>
              </a:ext>
            </a:extLst>
          </p:cNvPr>
          <p:cNvSpPr/>
          <p:nvPr/>
        </p:nvSpPr>
        <p:spPr>
          <a:xfrm>
            <a:off x="5570743" y="5517232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Предлагаемая трасса маршрута 44</a:t>
            </a:r>
          </a:p>
        </p:txBody>
      </p:sp>
      <p:pic>
        <p:nvPicPr>
          <p:cNvPr id="14" name="Рисунок 13" descr="Изображение выглядит как карта&#10;&#10;Автоматически созданное описание">
            <a:extLst>
              <a:ext uri="{FF2B5EF4-FFF2-40B4-BE49-F238E27FC236}">
                <a16:creationId xmlns="" xmlns:a16="http://schemas.microsoft.com/office/drawing/2014/main" id="{0A3B7A83-262A-47AA-99D5-99CE7FE630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793" y="1923937"/>
            <a:ext cx="4241703" cy="325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60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281377" y="332656"/>
          <a:ext cx="7263911" cy="363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1" name="CorelDRAW" r:id="rId4" imgW="4814668" imgH="759819" progId="CorelDraw.Graphic.17">
                  <p:embed/>
                </p:oleObj>
              </mc:Choice>
              <mc:Fallback>
                <p:oleObj name="CorelDRAW" r:id="rId4" imgW="4814668" imgH="759819" progId="CorelDraw.Graphic.17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1377" y="332656"/>
                        <a:ext cx="7263911" cy="363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332656"/>
            <a:ext cx="6969224" cy="305584"/>
          </a:xfrm>
          <a:prstGeom prst="rect">
            <a:avLst/>
          </a:prstGeom>
        </p:spPr>
        <p:txBody>
          <a:bodyPr anchor="t"/>
          <a:lstStyle/>
          <a:p>
            <a:pPr marL="355600" indent="6350"/>
            <a:r>
              <a:rPr lang="ru-RU" alt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новой маршрутной сети. Мероприятия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706755" y="-1"/>
            <a:ext cx="199245" cy="6858001"/>
          </a:xfrm>
          <a:prstGeom prst="rect">
            <a:avLst/>
          </a:prstGeom>
          <a:solidFill>
            <a:srgbClr val="F8B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275"/>
            <a:ext cx="9906000" cy="7257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CCBE935-BE05-4985-B8E6-D8229319F6F8}"/>
              </a:ext>
            </a:extLst>
          </p:cNvPr>
          <p:cNvSpPr txBox="1"/>
          <p:nvPr/>
        </p:nvSpPr>
        <p:spPr>
          <a:xfrm>
            <a:off x="632520" y="902171"/>
            <a:ext cx="8640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Отмена маршрута 33 (Областная больница - Нижний городок п. Лесная речка) - в связи с продлением маршрута 3 до ЖД вокзала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92EE30A-E6CA-41D5-A013-9A18D6BE23F0}"/>
              </a:ext>
            </a:extLst>
          </p:cNvPr>
          <p:cNvSpPr txBox="1"/>
          <p:nvPr/>
        </p:nvSpPr>
        <p:spPr>
          <a:xfrm>
            <a:off x="1028564" y="5222013"/>
            <a:ext cx="8136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Отмена ночного маршрута 90 (ул. Галушина - ул. Кедрова) - в связи с отсутствием спроса (менее 15 пасс./смена)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732E136-AF63-427E-835A-B79B5AAF6A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4808" y="1583903"/>
            <a:ext cx="3744416" cy="356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14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281377" y="332656"/>
          <a:ext cx="7263911" cy="363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6" name="CorelDRAW" r:id="rId4" imgW="4814668" imgH="759819" progId="CorelDraw.Graphic.17">
                  <p:embed/>
                </p:oleObj>
              </mc:Choice>
              <mc:Fallback>
                <p:oleObj name="CorelDRAW" r:id="rId4" imgW="4814668" imgH="759819" progId="CorelDraw.Graphic.17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1377" y="332656"/>
                        <a:ext cx="7263911" cy="363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332656"/>
            <a:ext cx="6969224" cy="305584"/>
          </a:xfrm>
          <a:prstGeom prst="rect">
            <a:avLst/>
          </a:prstGeom>
        </p:spPr>
        <p:txBody>
          <a:bodyPr anchor="t"/>
          <a:lstStyle/>
          <a:p>
            <a:pPr marL="355600" indent="6350"/>
            <a:r>
              <a:rPr lang="ru-RU" alt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новой маршрутной сети. Мероприятия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706755" y="-1"/>
            <a:ext cx="199245" cy="6858001"/>
          </a:xfrm>
          <a:prstGeom prst="rect">
            <a:avLst/>
          </a:prstGeom>
          <a:solidFill>
            <a:srgbClr val="F8B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275"/>
            <a:ext cx="9906000" cy="7257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CCBE935-BE05-4985-B8E6-D8229319F6F8}"/>
              </a:ext>
            </a:extLst>
          </p:cNvPr>
          <p:cNvSpPr txBox="1"/>
          <p:nvPr/>
        </p:nvSpPr>
        <p:spPr>
          <a:xfrm>
            <a:off x="1064568" y="820170"/>
            <a:ext cx="83529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Обновление подвижного состава – подвижной состав среднего класса,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низкопольный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на газомоторном топливе</a:t>
            </a:r>
          </a:p>
        </p:txBody>
      </p:sp>
      <p:pic>
        <p:nvPicPr>
          <p:cNvPr id="24580" name="Picture 4" descr="img">
            <a:extLst>
              <a:ext uri="{FF2B5EF4-FFF2-40B4-BE49-F238E27FC236}">
                <a16:creationId xmlns="" xmlns:a16="http://schemas.microsoft.com/office/drawing/2014/main" id="{FD4212EE-F162-4943-AFEB-A7AAAE278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54" y="1522110"/>
            <a:ext cx="5418534" cy="455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895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008508"/>
              </p:ext>
            </p:extLst>
          </p:nvPr>
        </p:nvGraphicFramePr>
        <p:xfrm>
          <a:off x="281377" y="332655"/>
          <a:ext cx="9136119" cy="576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0" name="CorelDRAW" r:id="rId4" imgW="4814668" imgH="759819" progId="CorelDraw.Graphic.17">
                  <p:embed/>
                </p:oleObj>
              </mc:Choice>
              <mc:Fallback>
                <p:oleObj name="CorelDRAW" r:id="rId4" imgW="4814668" imgH="759819" progId="CorelDraw.Graphic.17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1377" y="332655"/>
                        <a:ext cx="9136119" cy="576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16496" y="332656"/>
            <a:ext cx="6552728" cy="288032"/>
          </a:xfrm>
          <a:prstGeom prst="rect">
            <a:avLst/>
          </a:prstGeom>
        </p:spPr>
        <p:txBody>
          <a:bodyPr anchor="t"/>
          <a:lstStyle/>
          <a:p>
            <a:pPr marL="355600" indent="6350"/>
            <a:r>
              <a:rPr lang="ru-RU" alt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новой маршрутной сети. Основные технико-эксплуатационные показатели маршрутов 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706755" y="-1"/>
            <a:ext cx="199245" cy="6858001"/>
          </a:xfrm>
          <a:prstGeom prst="rect">
            <a:avLst/>
          </a:prstGeom>
          <a:solidFill>
            <a:srgbClr val="F8B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275"/>
            <a:ext cx="9906000" cy="725725"/>
          </a:xfrm>
          <a:prstGeom prst="rect">
            <a:avLst/>
          </a:prstGeom>
        </p:spPr>
      </p:pic>
      <p:graphicFrame>
        <p:nvGraphicFramePr>
          <p:cNvPr id="5" name="Таблица 5">
            <a:extLst>
              <a:ext uri="{FF2B5EF4-FFF2-40B4-BE49-F238E27FC236}">
                <a16:creationId xmlns="" xmlns:a16="http://schemas.microsoft.com/office/drawing/2014/main" id="{873A02C5-E896-40BD-A259-6E56ACDC82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003199"/>
              </p:ext>
            </p:extLst>
          </p:nvPr>
        </p:nvGraphicFramePr>
        <p:xfrm>
          <a:off x="920552" y="1011193"/>
          <a:ext cx="8496944" cy="4660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="" xmlns:a16="http://schemas.microsoft.com/office/drawing/2014/main" val="140555215"/>
                    </a:ext>
                  </a:extLst>
                </a:gridCol>
                <a:gridCol w="2232248">
                  <a:extLst>
                    <a:ext uri="{9D8B030D-6E8A-4147-A177-3AD203B41FA5}">
                      <a16:colId xmlns="" xmlns:a16="http://schemas.microsoft.com/office/drawing/2014/main" val="2678021420"/>
                    </a:ext>
                  </a:extLst>
                </a:gridCol>
                <a:gridCol w="2304256">
                  <a:extLst>
                    <a:ext uri="{9D8B030D-6E8A-4147-A177-3AD203B41FA5}">
                      <a16:colId xmlns="" xmlns:a16="http://schemas.microsoft.com/office/drawing/2014/main" val="3944707665"/>
                    </a:ext>
                  </a:extLst>
                </a:gridCol>
              </a:tblGrid>
              <a:tr h="77958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Показатель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Существующая маршрутная сеть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Оптимизированная маршрутная сеть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631046113"/>
                  </a:ext>
                </a:extLst>
              </a:tr>
              <a:tr h="35117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маршрутов, ед.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6278627"/>
                  </a:ext>
                </a:extLst>
              </a:tr>
              <a:tr h="34106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подвижного состава, ед.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240 (по расписанию) </a:t>
                      </a:r>
                    </a:p>
                    <a:p>
                      <a:pPr algn="ctr"/>
                      <a:r>
                        <a:rPr lang="ru-RU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211 (по факту)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37517123"/>
                  </a:ext>
                </a:extLst>
              </a:tr>
              <a:tr h="34106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Класс вместимости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30% средний /</a:t>
                      </a:r>
                    </a:p>
                    <a:p>
                      <a:pPr algn="ctr"/>
                      <a:r>
                        <a:rPr lang="ru-RU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70% малый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средний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18357765"/>
                  </a:ext>
                </a:extLst>
              </a:tr>
              <a:tr h="54859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Суммарная провозная способность (единовременно), пасс.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11600988"/>
                  </a:ext>
                </a:extLst>
              </a:tr>
              <a:tr h="6304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Вид топлива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Дизель, бензин, сжиженный газ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Компримированный природный газ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6702787"/>
                  </a:ext>
                </a:extLst>
              </a:tr>
              <a:tr h="4611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Объем выбросов общественным транспортом загрязняющих веществ в атмосферу (в пересчете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NOx</a:t>
                      </a:r>
                      <a:r>
                        <a:rPr lang="ru-RU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r>
                        <a:rPr lang="en-US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ru-RU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кг/год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160 200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46 300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81916307"/>
                  </a:ext>
                </a:extLst>
              </a:tr>
              <a:tr h="4611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Время поездки пассажира, минут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3485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418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364458"/>
              </p:ext>
            </p:extLst>
          </p:nvPr>
        </p:nvGraphicFramePr>
        <p:xfrm>
          <a:off x="281377" y="332655"/>
          <a:ext cx="7119895" cy="432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4" name="CorelDRAW" r:id="rId4" imgW="4814668" imgH="759819" progId="CorelDraw.Graphic.17">
                  <p:embed/>
                </p:oleObj>
              </mc:Choice>
              <mc:Fallback>
                <p:oleObj name="CorelDRAW" r:id="rId4" imgW="4814668" imgH="759819" progId="CorelDraw.Graphic.17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1377" y="332655"/>
                        <a:ext cx="7119895" cy="432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332656"/>
            <a:ext cx="7689304" cy="305584"/>
          </a:xfrm>
          <a:prstGeom prst="rect">
            <a:avLst/>
          </a:prstGeom>
        </p:spPr>
        <p:txBody>
          <a:bodyPr anchor="t"/>
          <a:lstStyle/>
          <a:p>
            <a:pPr marL="355600" indent="6350"/>
            <a:r>
              <a:rPr lang="ru-RU" alt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новой маршрутной сети. Ожидаемые эффекты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706755" y="-1"/>
            <a:ext cx="199245" cy="6858001"/>
          </a:xfrm>
          <a:prstGeom prst="rect">
            <a:avLst/>
          </a:prstGeom>
          <a:solidFill>
            <a:srgbClr val="F8B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275"/>
            <a:ext cx="9906000" cy="7257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2640610-0406-4456-9794-9DC589FA3E8B}"/>
              </a:ext>
            </a:extLst>
          </p:cNvPr>
          <p:cNvSpPr txBox="1"/>
          <p:nvPr/>
        </p:nvSpPr>
        <p:spPr>
          <a:xfrm>
            <a:off x="920552" y="3501008"/>
            <a:ext cx="60486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Снижение объема выбросов загрязняющих веществ общественным транспортом в атмосферу на 70% за счет перехода с дизельного топлива на КПГ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D1543B4-6B3E-4554-B3C3-B7C9205A2725}"/>
              </a:ext>
            </a:extLst>
          </p:cNvPr>
          <p:cNvSpPr txBox="1"/>
          <p:nvPr/>
        </p:nvSpPr>
        <p:spPr>
          <a:xfrm>
            <a:off x="920552" y="1052736"/>
            <a:ext cx="5976664" cy="659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Снижение уровня загрузки подвижного состава в часы пик на 25%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57CC3A5-F2B3-48F4-8B15-8059A9DC80D3}"/>
              </a:ext>
            </a:extLst>
          </p:cNvPr>
          <p:cNvSpPr txBox="1"/>
          <p:nvPr/>
        </p:nvSpPr>
        <p:spPr>
          <a:xfrm>
            <a:off x="920552" y="2283487"/>
            <a:ext cx="60486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Снижение уровня аварийности с участием общественного транспорта до 50%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DBF9510-06AD-4084-ABF2-6199A527C9CC}"/>
              </a:ext>
            </a:extLst>
          </p:cNvPr>
          <p:cNvSpPr txBox="1"/>
          <p:nvPr/>
        </p:nvSpPr>
        <p:spPr>
          <a:xfrm>
            <a:off x="920552" y="4797152"/>
            <a:ext cx="60486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Усиление контроля за исполнением расписаний:                  снижение временных затрат с 36,1 минут до 35,7 за счет снижения времени ожидания</a:t>
            </a:r>
          </a:p>
        </p:txBody>
      </p:sp>
      <p:pic>
        <p:nvPicPr>
          <p:cNvPr id="25612" name="Picture 12" descr="Как правильно вести себя в такой ситуации? Автобус и толпа матерящихся  малолеток. - ЯПлакалъ">
            <a:extLst>
              <a:ext uri="{FF2B5EF4-FFF2-40B4-BE49-F238E27FC236}">
                <a16:creationId xmlns="" xmlns:a16="http://schemas.microsoft.com/office/drawing/2014/main" id="{B212088A-F7CA-4F3F-B023-57DFC0998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231" y="867564"/>
            <a:ext cx="2232249" cy="11753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29192D6E-F076-4C43-AAE7-7593289AFB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1231" y="2141942"/>
            <a:ext cx="2232249" cy="11753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614" name="Picture 14" descr="Половина кировских автобусов опасна для экологии | ВЯТКА ОБЛАСТНАЯ">
            <a:extLst>
              <a:ext uri="{FF2B5EF4-FFF2-40B4-BE49-F238E27FC236}">
                <a16:creationId xmlns="" xmlns:a16="http://schemas.microsoft.com/office/drawing/2014/main" id="{925D7825-22D8-4288-80AC-8EAFAFAD9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0" y="3429000"/>
            <a:ext cx="2239548" cy="11753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6" name="Picture 16" descr="Табло для остановок общественного транспорта купить">
            <a:extLst>
              <a:ext uri="{FF2B5EF4-FFF2-40B4-BE49-F238E27FC236}">
                <a16:creationId xmlns="" xmlns:a16="http://schemas.microsoft.com/office/drawing/2014/main" id="{2D89F2D4-DFA5-48CB-AC26-C88076DEE9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04"/>
          <a:stretch/>
        </p:blipFill>
        <p:spPr bwMode="auto">
          <a:xfrm>
            <a:off x="7035160" y="4720601"/>
            <a:ext cx="2238320" cy="1295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896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982998"/>
              </p:ext>
            </p:extLst>
          </p:nvPr>
        </p:nvGraphicFramePr>
        <p:xfrm>
          <a:off x="281378" y="332656"/>
          <a:ext cx="2079334" cy="363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CorelDRAW" r:id="rId4" imgW="4814668" imgH="759819" progId="CorelDraw.Graphic.17">
                  <p:embed/>
                </p:oleObj>
              </mc:Choice>
              <mc:Fallback>
                <p:oleObj name="CorelDRAW" r:id="rId4" imgW="4814668" imgH="759819" progId="CorelDraw.Graphic.17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1378" y="332656"/>
                        <a:ext cx="2079334" cy="363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332656"/>
            <a:ext cx="2144688" cy="305584"/>
          </a:xfrm>
          <a:prstGeom prst="rect">
            <a:avLst/>
          </a:prstGeom>
        </p:spPr>
        <p:txBody>
          <a:bodyPr anchor="t"/>
          <a:lstStyle/>
          <a:p>
            <a:pPr marL="355600" indent="6350"/>
            <a:r>
              <a:rPr lang="ru-RU" alt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компании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275"/>
            <a:ext cx="9906000" cy="7257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B4B9328-AAC1-45E0-BF8E-58ACCE0ECEFE}"/>
              </a:ext>
            </a:extLst>
          </p:cNvPr>
          <p:cNvSpPr txBox="1"/>
          <p:nvPr/>
        </p:nvSpPr>
        <p:spPr>
          <a:xfrm>
            <a:off x="767733" y="715572"/>
            <a:ext cx="872177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«Агентство дорожной информации РАДАР» основано в 2002 году в г. Перми. За это время реализовано более 200 проектов, разработанных специалистами Агентства. </a:t>
            </a:r>
          </a:p>
          <a:p>
            <a:pPr>
              <a:spcAft>
                <a:spcPts val="600"/>
              </a:spcAft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Научный руководитель – д.т.н. Якимов Михаил Ростиславович</a:t>
            </a:r>
          </a:p>
          <a:p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59005A6-496F-41A0-A83D-79308B0F100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8544" y="2167026"/>
            <a:ext cx="3972793" cy="24068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D6FCF26-F93E-4962-B3CD-860370A6E821}"/>
              </a:ext>
            </a:extLst>
          </p:cNvPr>
          <p:cNvSpPr txBox="1"/>
          <p:nvPr/>
        </p:nvSpPr>
        <p:spPr>
          <a:xfrm>
            <a:off x="5588736" y="1059239"/>
            <a:ext cx="39727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Выполнены работы в городах: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Пермь, Самара, Воронеж, Ижевск, Симферополь, Томск, Кемерово, Курган, Улан-Удэ, Йошкар-Ола, Дзержинск, Березники, Соликамск, Югорск, Темрюк, Новый Уренгой.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DA12837-E139-4ECB-B5E7-F9E2DFE21ED4}"/>
              </a:ext>
            </a:extLst>
          </p:cNvPr>
          <p:cNvSpPr txBox="1"/>
          <p:nvPr/>
        </p:nvSpPr>
        <p:spPr>
          <a:xfrm>
            <a:off x="767733" y="1490358"/>
            <a:ext cx="4485146" cy="2316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направления деятельности:</a:t>
            </a:r>
          </a:p>
          <a:p>
            <a:pPr algn="just">
              <a:spcAft>
                <a:spcPts val="300"/>
              </a:spcAft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Решения в области транспортного планирования (ПКРТИ, транспортные разделы Генпланов и ППТ)</a:t>
            </a:r>
          </a:p>
          <a:p>
            <a:pPr algn="just">
              <a:spcAft>
                <a:spcPts val="300"/>
              </a:spcAft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Решения в области организации дорожного движения (КСОДД, ПОДД)</a:t>
            </a:r>
          </a:p>
          <a:p>
            <a:pPr algn="just">
              <a:spcAft>
                <a:spcPts val="300"/>
              </a:spcAft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Решения в области совершенствования функционирования городского пассажирского транспорта общего пользования (КСОТ, документы планирования регулярных перевозок)</a:t>
            </a:r>
          </a:p>
          <a:p>
            <a:pPr algn="just">
              <a:spcAft>
                <a:spcPts val="300"/>
              </a:spcAft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Научно-методическое сопровождение деятельности органов власти в области транспортного планирования</a:t>
            </a:r>
          </a:p>
          <a:p>
            <a:pPr algn="just">
              <a:spcAft>
                <a:spcPts val="300"/>
              </a:spcAft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Общественные инициативы. Социальные проекты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48DC376-B032-46CB-B3C2-D7636B4E9151}"/>
              </a:ext>
            </a:extLst>
          </p:cNvPr>
          <p:cNvSpPr txBox="1"/>
          <p:nvPr/>
        </p:nvSpPr>
        <p:spPr>
          <a:xfrm>
            <a:off x="820675" y="5948028"/>
            <a:ext cx="43792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Разработаны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прогнозные транспортные модели для всех городов с населением свыше 300 тыс. жителей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65FB85FF-4F8F-4325-A0CB-3FF7B5E5C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5EC"/>
              </a:clrFrom>
              <a:clrTo>
                <a:srgbClr val="FEF5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92" y="3729548"/>
            <a:ext cx="3263334" cy="231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F6795675-4734-4006-A9D0-AA5685D5FAFE}"/>
              </a:ext>
            </a:extLst>
          </p:cNvPr>
          <p:cNvSpPr txBox="1"/>
          <p:nvPr/>
        </p:nvSpPr>
        <p:spPr>
          <a:xfrm>
            <a:off x="5588736" y="4644764"/>
            <a:ext cx="4118019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Наши ученики: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Aft>
                <a:spcPts val="300"/>
              </a:spcAft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Начальник Департамента транспорта администрации г. Перми, Путин А.А.</a:t>
            </a:r>
          </a:p>
          <a:p>
            <a:pPr algn="just">
              <a:spcAft>
                <a:spcPts val="300"/>
              </a:spcAft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Директор Центра исследований транспортных проблем мегаполисов ВШЭ, к.т.н. Трофименко К.Ю.</a:t>
            </a:r>
          </a:p>
          <a:p>
            <a:pPr algn="just">
              <a:spcAft>
                <a:spcPts val="300"/>
              </a:spcAft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Специалисты НЦКТП Минтранса России,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Aecom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др. компаний</a:t>
            </a:r>
          </a:p>
        </p:txBody>
      </p:sp>
    </p:spTree>
    <p:extLst>
      <p:ext uri="{BB962C8B-B14F-4D97-AF65-F5344CB8AC3E}">
        <p14:creationId xmlns:p14="http://schemas.microsoft.com/office/powerpoint/2010/main" val="1835477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Таблица 15">
            <a:extLst>
              <a:ext uri="{FF2B5EF4-FFF2-40B4-BE49-F238E27FC236}">
                <a16:creationId xmlns="" xmlns:a16="http://schemas.microsoft.com/office/drawing/2014/main" id="{5767B974-5B97-4388-A129-A43AC338C5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114891"/>
              </p:ext>
            </p:extLst>
          </p:nvPr>
        </p:nvGraphicFramePr>
        <p:xfrm>
          <a:off x="910628" y="1174434"/>
          <a:ext cx="8578876" cy="5197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284">
                  <a:extLst>
                    <a:ext uri="{9D8B030D-6E8A-4147-A177-3AD203B41FA5}">
                      <a16:colId xmlns="" xmlns:a16="http://schemas.microsoft.com/office/drawing/2014/main" val="1296821402"/>
                    </a:ext>
                  </a:extLst>
                </a:gridCol>
                <a:gridCol w="1627500">
                  <a:extLst>
                    <a:ext uri="{9D8B030D-6E8A-4147-A177-3AD203B41FA5}">
                      <a16:colId xmlns="" xmlns:a16="http://schemas.microsoft.com/office/drawing/2014/main" val="719914500"/>
                    </a:ext>
                  </a:extLst>
                </a:gridCol>
                <a:gridCol w="3701092">
                  <a:extLst>
                    <a:ext uri="{9D8B030D-6E8A-4147-A177-3AD203B41FA5}">
                      <a16:colId xmlns="" xmlns:a16="http://schemas.microsoft.com/office/drawing/2014/main" val="2589238222"/>
                    </a:ext>
                  </a:extLst>
                </a:gridCol>
              </a:tblGrid>
              <a:tr h="472604">
                <a:tc>
                  <a:txBody>
                    <a:bodyPr/>
                    <a:lstStyle/>
                    <a:p>
                      <a:pPr algn="ctr"/>
                      <a:r>
                        <a:rPr lang="ru-RU" sz="1300" kern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Статья затрат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Рублей на 1 км пробега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Примечание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65080186"/>
                  </a:ext>
                </a:extLst>
              </a:tr>
              <a:tr h="472604">
                <a:tc>
                  <a:txBody>
                    <a:bodyPr/>
                    <a:lstStyle/>
                    <a:p>
                      <a:r>
                        <a:rPr lang="ru-RU" sz="1300" kern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Заработная плата водителей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27,83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Зарплата 1 водителя 64,1 тыс. руб. в месяц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27207510"/>
                  </a:ext>
                </a:extLst>
              </a:tr>
              <a:tr h="4726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Заработная плата кондукторов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18,03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Зарплата 1 кондуктора 42,7 тыс. руб. в месяц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76183609"/>
                  </a:ext>
                </a:extLst>
              </a:tr>
              <a:tr h="278003">
                <a:tc>
                  <a:txBody>
                    <a:bodyPr/>
                    <a:lstStyle/>
                    <a:p>
                      <a:r>
                        <a:rPr lang="ru-RU" sz="1300" kern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Отчисления на соц. нужды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13,85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kern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99987764"/>
                  </a:ext>
                </a:extLst>
              </a:tr>
              <a:tr h="472604">
                <a:tc>
                  <a:txBody>
                    <a:bodyPr/>
                    <a:lstStyle/>
                    <a:p>
                      <a:r>
                        <a:rPr lang="ru-RU" sz="1300" kern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Топливо и ГСМ (газомоторное топливо)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12,45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Стоимость 28,13 руб. за единицу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0509569"/>
                  </a:ext>
                </a:extLst>
              </a:tr>
              <a:tr h="2812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strike="sngStrike" kern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Топливо и ГСМ (дизельное топливо)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strike="sngStrike" kern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25,63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Стоимость 52,49 руб. за единицу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54876994"/>
                  </a:ext>
                </a:extLst>
              </a:tr>
              <a:tr h="278003">
                <a:tc>
                  <a:txBody>
                    <a:bodyPr/>
                    <a:lstStyle/>
                    <a:p>
                      <a:r>
                        <a:rPr lang="ru-RU" sz="1300" kern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Обслуживание и ремонт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17,15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kern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20749737"/>
                  </a:ext>
                </a:extLst>
              </a:tr>
              <a:tr h="278003">
                <a:tc>
                  <a:txBody>
                    <a:bodyPr/>
                    <a:lstStyle/>
                    <a:p>
                      <a:r>
                        <a:rPr lang="ru-RU" sz="1300" kern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Прочие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kern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92394288"/>
                  </a:ext>
                </a:extLst>
              </a:tr>
              <a:tr h="278003">
                <a:tc>
                  <a:txBody>
                    <a:bodyPr/>
                    <a:lstStyle/>
                    <a:p>
                      <a:r>
                        <a:rPr lang="ru-RU" sz="1300" b="1" kern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Итого себестоимость 1 км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kern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100,41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1" kern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2552827"/>
                  </a:ext>
                </a:extLst>
              </a:tr>
              <a:tr h="278003">
                <a:tc>
                  <a:txBody>
                    <a:bodyPr/>
                    <a:lstStyle/>
                    <a:p>
                      <a:r>
                        <a:rPr lang="ru-RU" sz="1300" kern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Амортизация транспорта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19,74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Стоимость автобуса 10,3 млн.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34705276"/>
                  </a:ext>
                </a:extLst>
              </a:tr>
              <a:tr h="278003">
                <a:tc>
                  <a:txBody>
                    <a:bodyPr/>
                    <a:lstStyle/>
                    <a:p>
                      <a:r>
                        <a:rPr lang="ru-RU" sz="1300" kern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Рентабельность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kern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9,6% к себестоимости 1 км пробега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4842280"/>
                  </a:ext>
                </a:extLst>
              </a:tr>
              <a:tr h="278003">
                <a:tc>
                  <a:txBody>
                    <a:bodyPr/>
                    <a:lstStyle/>
                    <a:p>
                      <a:r>
                        <a:rPr lang="ru-RU" sz="1300" kern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Учет</a:t>
                      </a:r>
                      <a:r>
                        <a:rPr lang="ru-RU" sz="1300" kern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нулевых пробегов</a:t>
                      </a:r>
                      <a:endParaRPr lang="ru-RU" sz="1300" kern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kern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5% к себестоимости 1 км пробега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35678120"/>
                  </a:ext>
                </a:extLst>
              </a:tr>
              <a:tr h="667206">
                <a:tc>
                  <a:txBody>
                    <a:bodyPr/>
                    <a:lstStyle/>
                    <a:p>
                      <a:r>
                        <a:rPr lang="ru-RU" sz="1300" kern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Индексация расходов</a:t>
                      </a:r>
                      <a:r>
                        <a:rPr lang="ru-RU" sz="1300" kern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на будущие периоды</a:t>
                      </a:r>
                      <a:endParaRPr lang="ru-RU" sz="1300" kern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kern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Индекс потребительских цен</a:t>
                      </a:r>
                    </a:p>
                    <a:p>
                      <a:pPr algn="ctr"/>
                      <a:r>
                        <a:rPr lang="ru-RU" sz="1300" kern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Индекс цен производителей нефтепродуктов</a:t>
                      </a:r>
                    </a:p>
                    <a:p>
                      <a:pPr algn="ctr"/>
                      <a:r>
                        <a:rPr lang="ru-RU" sz="1300" kern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Индекс цен на машины и оборудование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46659372"/>
                  </a:ext>
                </a:extLst>
              </a:tr>
              <a:tr h="278003">
                <a:tc>
                  <a:txBody>
                    <a:bodyPr/>
                    <a:lstStyle/>
                    <a:p>
                      <a:r>
                        <a:rPr lang="ru-RU" sz="1300" b="1" kern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Итоговая стоимость 1 км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kern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126,47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1" kern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9067770"/>
                  </a:ext>
                </a:extLst>
              </a:tr>
            </a:tbl>
          </a:graphicData>
        </a:graphic>
      </p:graphicFrame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C9809994-9145-4637-92C4-D681F4B54A66}"/>
              </a:ext>
            </a:extLst>
          </p:cNvPr>
          <p:cNvSpPr/>
          <p:nvPr/>
        </p:nvSpPr>
        <p:spPr>
          <a:xfrm>
            <a:off x="910628" y="742385"/>
            <a:ext cx="6712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*В ценах 2022 года, на примере автобусов среднего класса</a:t>
            </a:r>
          </a:p>
        </p:txBody>
      </p:sp>
      <p:graphicFrame>
        <p:nvGraphicFramePr>
          <p:cNvPr id="20" name="Объект 19">
            <a:extLst>
              <a:ext uri="{FF2B5EF4-FFF2-40B4-BE49-F238E27FC236}">
                <a16:creationId xmlns="" xmlns:a16="http://schemas.microsoft.com/office/drawing/2014/main" id="{CB761BE2-C913-473B-A1F3-C281BA5130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478876"/>
              </p:ext>
            </p:extLst>
          </p:nvPr>
        </p:nvGraphicFramePr>
        <p:xfrm>
          <a:off x="281377" y="332655"/>
          <a:ext cx="9208127" cy="432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CorelDRAW" r:id="rId4" imgW="4814668" imgH="759819" progId="CorelDraw.Graphic.17">
                  <p:embed/>
                </p:oleObj>
              </mc:Choice>
              <mc:Fallback>
                <p:oleObj name="CorelDRAW" r:id="rId4" imgW="4814668" imgH="759819" progId="CorelDraw.Graphic.17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1377" y="332655"/>
                        <a:ext cx="9208127" cy="432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Заголовок 1">
            <a:extLst>
              <a:ext uri="{FF2B5EF4-FFF2-40B4-BE49-F238E27FC236}">
                <a16:creationId xmlns="" xmlns:a16="http://schemas.microsoft.com/office/drawing/2014/main" id="{CA94747B-3395-418C-AB06-3DCC07D9BD6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44488" y="332655"/>
            <a:ext cx="6984776" cy="305585"/>
          </a:xfrm>
          <a:prstGeom prst="rect">
            <a:avLst/>
          </a:prstGeom>
        </p:spPr>
        <p:txBody>
          <a:bodyPr anchor="t"/>
          <a:lstStyle/>
          <a:p>
            <a:pPr marL="355600" indent="6350"/>
            <a:r>
              <a:rPr lang="ru-RU" alt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стоимости 1 км пробега</a:t>
            </a:r>
          </a:p>
        </p:txBody>
      </p:sp>
    </p:spTree>
    <p:extLst>
      <p:ext uri="{BB962C8B-B14F-4D97-AF65-F5344CB8AC3E}">
        <p14:creationId xmlns:p14="http://schemas.microsoft.com/office/powerpoint/2010/main" val="960676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281378" y="332656"/>
          <a:ext cx="7479934" cy="363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CorelDRAW" r:id="rId5" imgW="4814668" imgH="759819" progId="CorelDraw.Graphic.17">
                  <p:embed/>
                </p:oleObj>
              </mc:Choice>
              <mc:Fallback>
                <p:oleObj name="CorelDRAW" r:id="rId5" imgW="4814668" imgH="759819" progId="CorelDraw.Graphic.17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1378" y="332656"/>
                        <a:ext cx="7479934" cy="363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332656"/>
            <a:ext cx="7833320" cy="305584"/>
          </a:xfrm>
          <a:prstGeom prst="rect">
            <a:avLst/>
          </a:prstGeom>
        </p:spPr>
        <p:txBody>
          <a:bodyPr anchor="t"/>
          <a:lstStyle/>
          <a:p>
            <a:pPr marL="355600" indent="6350"/>
            <a:r>
              <a:rPr lang="ru-RU" alt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Этапы работы и применяемые технологии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706755" y="-1"/>
            <a:ext cx="199245" cy="6858001"/>
          </a:xfrm>
          <a:prstGeom prst="rect">
            <a:avLst/>
          </a:prstGeom>
          <a:solidFill>
            <a:srgbClr val="F8B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275"/>
            <a:ext cx="9906000" cy="7257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B4B9328-AAC1-45E0-BF8E-58ACCE0ECEFE}"/>
              </a:ext>
            </a:extLst>
          </p:cNvPr>
          <p:cNvSpPr txBox="1"/>
          <p:nvPr/>
        </p:nvSpPr>
        <p:spPr>
          <a:xfrm>
            <a:off x="776536" y="764704"/>
            <a:ext cx="8640960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анализа существующей системы транспортного обслуживания населения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прогнозной транспортной модели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новой маршрутной сети с применением прогнозной транспортной модели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организационно-финансовой модели регулярных перевозок пассажиров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59B6EE08-1072-4306-A423-10ADA7B12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27" y="4966051"/>
            <a:ext cx="1077782" cy="91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88333CA-30FF-48BB-8ED3-F10E84541E9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464" y="5097434"/>
            <a:ext cx="872361" cy="7358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096A057-80B0-4C1A-B64D-AA91278B26F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6211" y="4959561"/>
            <a:ext cx="967991" cy="9161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299B7CE-33B6-4D1C-82F1-220BDD4A7216}"/>
              </a:ext>
            </a:extLst>
          </p:cNvPr>
          <p:cNvSpPr txBox="1"/>
          <p:nvPr/>
        </p:nvSpPr>
        <p:spPr>
          <a:xfrm>
            <a:off x="632520" y="5794027"/>
            <a:ext cx="24482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Московский автомобильно-</a:t>
            </a:r>
          </a:p>
          <a:p>
            <a:pPr algn="ctr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дорожный государственный</a:t>
            </a:r>
          </a:p>
          <a:p>
            <a:pPr algn="ctr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технический университет (МАДИ)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DCF9608-4A76-428E-8147-B4ECEA460E43}"/>
              </a:ext>
            </a:extLst>
          </p:cNvPr>
          <p:cNvSpPr txBox="1"/>
          <p:nvPr/>
        </p:nvSpPr>
        <p:spPr>
          <a:xfrm>
            <a:off x="5266745" y="5890945"/>
            <a:ext cx="179768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Российская академия транспорта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FCC78AC-7E27-469B-B653-10C54B6DCFD2}"/>
              </a:ext>
            </a:extLst>
          </p:cNvPr>
          <p:cNvSpPr txBox="1"/>
          <p:nvPr/>
        </p:nvSpPr>
        <p:spPr>
          <a:xfrm>
            <a:off x="2984203" y="5805264"/>
            <a:ext cx="217271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исследовательский Томский политехнический университет</a:t>
            </a:r>
          </a:p>
        </p:txBody>
      </p:sp>
      <p:pic>
        <p:nvPicPr>
          <p:cNvPr id="16" name="Picture 2" descr="Genetic algorithm state diagram">
            <a:extLst>
              <a:ext uri="{FF2B5EF4-FFF2-40B4-BE49-F238E27FC236}">
                <a16:creationId xmlns="" xmlns:a16="http://schemas.microsoft.com/office/drawing/2014/main" id="{61A69577-DDC9-4E1D-A705-1CA27D6CA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978" y="1980638"/>
            <a:ext cx="1872917" cy="27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Genetic algorithm population">
            <a:extLst>
              <a:ext uri="{FF2B5EF4-FFF2-40B4-BE49-F238E27FC236}">
                <a16:creationId xmlns="" xmlns:a16="http://schemas.microsoft.com/office/drawing/2014/main" id="{E4C7A4DB-1B1A-43A0-A66E-D6A1E1561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882" y="2261698"/>
            <a:ext cx="3658947" cy="227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00A479E0-3C20-455A-A668-8EC6898C2A5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89" y="2336881"/>
            <a:ext cx="3333671" cy="216360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0FCE572-492C-4DE9-834B-FAEAF0A21B5B}"/>
              </a:ext>
            </a:extLst>
          </p:cNvPr>
          <p:cNvSpPr txBox="1"/>
          <p:nvPr/>
        </p:nvSpPr>
        <p:spPr>
          <a:xfrm>
            <a:off x="4770660" y="4688399"/>
            <a:ext cx="4646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оптимальной маршрутной сети с применением генетических алгоритмов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4243868-D7E5-46E7-B91A-90585143B0C0}"/>
              </a:ext>
            </a:extLst>
          </p:cNvPr>
          <p:cNvSpPr txBox="1"/>
          <p:nvPr/>
        </p:nvSpPr>
        <p:spPr>
          <a:xfrm>
            <a:off x="745893" y="4698851"/>
            <a:ext cx="44572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Прогнозная транспортная модель –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PTV Vision VISUM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83FAE91A-8252-4578-A19A-753DD94CD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613" y="5047670"/>
            <a:ext cx="808803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5308089-771E-4903-915B-5459E9DE81BF}"/>
              </a:ext>
            </a:extLst>
          </p:cNvPr>
          <p:cNvSpPr txBox="1"/>
          <p:nvPr/>
        </p:nvSpPr>
        <p:spPr>
          <a:xfrm>
            <a:off x="7738776" y="5863861"/>
            <a:ext cx="13186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Ространснадзор</a:t>
            </a:r>
          </a:p>
        </p:txBody>
      </p:sp>
    </p:spTree>
    <p:extLst>
      <p:ext uri="{BB962C8B-B14F-4D97-AF65-F5344CB8AC3E}">
        <p14:creationId xmlns:p14="http://schemas.microsoft.com/office/powerpoint/2010/main" val="3664388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B98690E-35B3-4C0A-A2B9-31E8B847B5A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8" y="1372368"/>
            <a:ext cx="3888432" cy="3089440"/>
          </a:xfrm>
          <a:prstGeom prst="rect">
            <a:avLst/>
          </a:prstGeom>
        </p:spPr>
      </p:pic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281378" y="332656"/>
          <a:ext cx="7479934" cy="363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CorelDRAW" r:id="rId6" imgW="4814668" imgH="759819" progId="CorelDraw.Graphic.17">
                  <p:embed/>
                </p:oleObj>
              </mc:Choice>
              <mc:Fallback>
                <p:oleObj name="CorelDRAW" r:id="rId6" imgW="4814668" imgH="759819" progId="CorelDraw.Graphic.17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1378" y="332656"/>
                        <a:ext cx="7479934" cy="363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332656"/>
            <a:ext cx="7833320" cy="305584"/>
          </a:xfrm>
          <a:prstGeom prst="rect">
            <a:avLst/>
          </a:prstGeom>
        </p:spPr>
        <p:txBody>
          <a:bodyPr anchor="t"/>
          <a:lstStyle/>
          <a:p>
            <a:pPr marL="355600" indent="6350"/>
            <a:r>
              <a:rPr lang="ru-RU" alt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Сбор исходных данных. Социологическое исследование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706755" y="-1"/>
            <a:ext cx="199245" cy="6858001"/>
          </a:xfrm>
          <a:prstGeom prst="rect">
            <a:avLst/>
          </a:prstGeom>
          <a:solidFill>
            <a:srgbClr val="F8B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275"/>
            <a:ext cx="9906000" cy="7257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B4B9328-AAC1-45E0-BF8E-58ACCE0ECEFE}"/>
              </a:ext>
            </a:extLst>
          </p:cNvPr>
          <p:cNvSpPr txBox="1"/>
          <p:nvPr/>
        </p:nvSpPr>
        <p:spPr>
          <a:xfrm>
            <a:off x="776536" y="764704"/>
            <a:ext cx="83529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социологического исследования транспортной подвижности населения – с 20.09.2021 по 03.10.2021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456BC77-5FBA-400B-A135-C1F6B00C2D66}"/>
              </a:ext>
            </a:extLst>
          </p:cNvPr>
          <p:cNvSpPr txBox="1"/>
          <p:nvPr/>
        </p:nvSpPr>
        <p:spPr>
          <a:xfrm>
            <a:off x="776775" y="4248815"/>
            <a:ext cx="43924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Распределение спроса на городские передвижения по способам их реализации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6D7D19B-AB7A-4907-A887-FAF2688100D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858" y="1099096"/>
            <a:ext cx="4046990" cy="323966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CC40375-7696-4762-8CDA-834ED4C878A5}"/>
              </a:ext>
            </a:extLst>
          </p:cNvPr>
          <p:cNvSpPr txBox="1"/>
          <p:nvPr/>
        </p:nvSpPr>
        <p:spPr>
          <a:xfrm>
            <a:off x="5712158" y="4302313"/>
            <a:ext cx="36472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Распределение поездок по целям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0C4C92E5-8639-4539-972F-3B32E1193769}"/>
              </a:ext>
            </a:extLst>
          </p:cNvPr>
          <p:cNvSpPr txBox="1"/>
          <p:nvPr/>
        </p:nvSpPr>
        <p:spPr>
          <a:xfrm>
            <a:off x="894013" y="4953243"/>
            <a:ext cx="84653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Время в пути до остановки в будний день составляет в среднем 6,2 минут, время ожидания транспорта – 7,7 минут. 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Время в пути от остановки до цели поездки составляет 6,9 минут. 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Среднее время поездки составляет 36,1 минут.</a:t>
            </a:r>
          </a:p>
        </p:txBody>
      </p:sp>
    </p:spTree>
    <p:extLst>
      <p:ext uri="{BB962C8B-B14F-4D97-AF65-F5344CB8AC3E}">
        <p14:creationId xmlns:p14="http://schemas.microsoft.com/office/powerpoint/2010/main" val="75290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281378" y="332656"/>
          <a:ext cx="7479934" cy="363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CorelDRAW" r:id="rId5" imgW="4814668" imgH="759819" progId="CorelDraw.Graphic.17">
                  <p:embed/>
                </p:oleObj>
              </mc:Choice>
              <mc:Fallback>
                <p:oleObj name="CorelDRAW" r:id="rId5" imgW="4814668" imgH="759819" progId="CorelDraw.Graphic.17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1378" y="332656"/>
                        <a:ext cx="7479934" cy="363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332656"/>
            <a:ext cx="7833320" cy="305584"/>
          </a:xfrm>
          <a:prstGeom prst="rect">
            <a:avLst/>
          </a:prstGeom>
        </p:spPr>
        <p:txBody>
          <a:bodyPr anchor="t"/>
          <a:lstStyle/>
          <a:p>
            <a:pPr marL="355600" indent="6350"/>
            <a:r>
              <a:rPr lang="ru-RU" alt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Сбор исходных данных. Обследование пассажиропотоков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706755" y="-1"/>
            <a:ext cx="199245" cy="6858001"/>
          </a:xfrm>
          <a:prstGeom prst="rect">
            <a:avLst/>
          </a:prstGeom>
          <a:solidFill>
            <a:srgbClr val="F8B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275"/>
            <a:ext cx="9906000" cy="7257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B4B9328-AAC1-45E0-BF8E-58ACCE0ECEFE}"/>
              </a:ext>
            </a:extLst>
          </p:cNvPr>
          <p:cNvSpPr txBox="1"/>
          <p:nvPr/>
        </p:nvSpPr>
        <p:spPr>
          <a:xfrm>
            <a:off x="776536" y="739320"/>
            <a:ext cx="88569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 обследования:</a:t>
            </a:r>
          </a:p>
          <a:p>
            <a:r>
              <a:rPr lang="ru-RU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Табличный метод с расположением учетчиков внутри подвижного состава</a:t>
            </a:r>
          </a:p>
        </p:txBody>
      </p:sp>
      <p:pic>
        <p:nvPicPr>
          <p:cNvPr id="14" name="Рисунок 13" descr="Изображение выглядит как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C9DCDAF0-F061-43A7-A354-A337C0CD637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5990" y="1556792"/>
            <a:ext cx="2592775" cy="23150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 descr="Изображение выглядит как внутренний, окно&#10;&#10;Автоматически созданное описание">
            <a:extLst>
              <a:ext uri="{FF2B5EF4-FFF2-40B4-BE49-F238E27FC236}">
                <a16:creationId xmlns="" xmlns:a16="http://schemas.microsoft.com/office/drawing/2014/main" id="{4EF71C94-DA54-4211-A8A5-1F66D32AE48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24693" y="1586633"/>
            <a:ext cx="2512390" cy="22866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Изображение выглядит как текст, внутренний, рабочий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981B4945-A455-4F3A-BA10-17CAE66AFC1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55149" y="3300139"/>
            <a:ext cx="2290339" cy="20450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6D4C45C2-75C8-4428-84DD-ED6010EF899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79559" y="3317726"/>
            <a:ext cx="2382447" cy="21474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3271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08301"/>
              </p:ext>
            </p:extLst>
          </p:nvPr>
        </p:nvGraphicFramePr>
        <p:xfrm>
          <a:off x="281377" y="332656"/>
          <a:ext cx="9136119" cy="363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CorelDRAW" r:id="rId4" imgW="4814668" imgH="759819" progId="CorelDraw.Graphic.17">
                  <p:embed/>
                </p:oleObj>
              </mc:Choice>
              <mc:Fallback>
                <p:oleObj name="CorelDRAW" r:id="rId4" imgW="4814668" imgH="759819" progId="CorelDraw.Graphic.17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1377" y="332656"/>
                        <a:ext cx="9136119" cy="363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332656"/>
            <a:ext cx="9136118" cy="305584"/>
          </a:xfrm>
          <a:prstGeom prst="rect">
            <a:avLst/>
          </a:prstGeom>
        </p:spPr>
        <p:txBody>
          <a:bodyPr anchor="t"/>
          <a:lstStyle/>
          <a:p>
            <a:pPr marL="355600" indent="6350"/>
            <a:r>
              <a:rPr lang="ru-RU" alt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Сбор исходных данных. </a:t>
            </a:r>
            <a:r>
              <a:rPr lang="ru-RU" altLang="ru-RU" sz="1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Геоаналитика</a:t>
            </a:r>
            <a:r>
              <a:rPr lang="ru-RU" alt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перемещений абонентов сотовой связи 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706755" y="-1"/>
            <a:ext cx="199245" cy="6858001"/>
          </a:xfrm>
          <a:prstGeom prst="rect">
            <a:avLst/>
          </a:prstGeom>
          <a:solidFill>
            <a:srgbClr val="F8B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275"/>
            <a:ext cx="9906000" cy="72572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3FBDACB2-09A8-4FD9-B723-1EE6B8AB4219}"/>
              </a:ext>
            </a:extLst>
          </p:cNvPr>
          <p:cNvSpPr/>
          <p:nvPr/>
        </p:nvSpPr>
        <p:spPr>
          <a:xfrm>
            <a:off x="704529" y="751225"/>
            <a:ext cx="87129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Использование данных операторов сотовой связи: уточнение расселения жителей и точек притяжения, построение натурных матриц корреспонденций, оценка реальных временных затрат (данные оператора ТЕЛЕ-2)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448D9706-04C6-4601-9CF0-0F24234442E3}"/>
              </a:ext>
            </a:extLst>
          </p:cNvPr>
          <p:cNvSpPr/>
          <p:nvPr/>
        </p:nvSpPr>
        <p:spPr>
          <a:xfrm>
            <a:off x="915492" y="5550823"/>
            <a:ext cx="37822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Плотность населения, дискретность данных – регулярная сетка с шагом 500 м</a:t>
            </a:r>
          </a:p>
        </p:txBody>
      </p:sp>
      <p:pic>
        <p:nvPicPr>
          <p:cNvPr id="12" name="Picture 1" descr="image001">
            <a:extLst>
              <a:ext uri="{FF2B5EF4-FFF2-40B4-BE49-F238E27FC236}">
                <a16:creationId xmlns="" xmlns:a16="http://schemas.microsoft.com/office/drawing/2014/main" id="{54931822-1A16-480C-B3F5-47E0D8817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56" y="1473795"/>
            <a:ext cx="4226712" cy="404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E16E925-A77C-4AE3-B3B0-8C95827D51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4"/>
          <a:stretch/>
        </p:blipFill>
        <p:spPr>
          <a:xfrm>
            <a:off x="4982640" y="1473795"/>
            <a:ext cx="4417507" cy="40441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E0FFAC5-0465-490B-89DB-193861844136}"/>
              </a:ext>
            </a:extLst>
          </p:cNvPr>
          <p:cNvSpPr txBox="1"/>
          <p:nvPr/>
        </p:nvSpPr>
        <p:spPr>
          <a:xfrm>
            <a:off x="5196807" y="5496075"/>
            <a:ext cx="39620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миграции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населения.Трудовая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миграция в зоне Архангельск-Северодвинск</a:t>
            </a:r>
          </a:p>
        </p:txBody>
      </p:sp>
    </p:spTree>
    <p:extLst>
      <p:ext uri="{BB962C8B-B14F-4D97-AF65-F5344CB8AC3E}">
        <p14:creationId xmlns:p14="http://schemas.microsoft.com/office/powerpoint/2010/main" val="2353740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490317"/>
              </p:ext>
            </p:extLst>
          </p:nvPr>
        </p:nvGraphicFramePr>
        <p:xfrm>
          <a:off x="281377" y="332656"/>
          <a:ext cx="9064111" cy="363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CorelDRAW" r:id="rId4" imgW="4814668" imgH="759819" progId="CorelDraw.Graphic.17">
                  <p:embed/>
                </p:oleObj>
              </mc:Choice>
              <mc:Fallback>
                <p:oleObj name="CorelDRAW" r:id="rId4" imgW="4814668" imgH="759819" progId="CorelDraw.Graphic.17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1377" y="332656"/>
                        <a:ext cx="9064111" cy="363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332656"/>
            <a:ext cx="8913440" cy="305584"/>
          </a:xfrm>
          <a:prstGeom prst="rect">
            <a:avLst/>
          </a:prstGeom>
        </p:spPr>
        <p:txBody>
          <a:bodyPr anchor="t"/>
          <a:lstStyle/>
          <a:p>
            <a:pPr marL="355600" indent="6350"/>
            <a:r>
              <a:rPr lang="ru-RU" alt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и калибровка прогнозной транспортной модели г. Архангельск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706755" y="-1"/>
            <a:ext cx="199245" cy="6858001"/>
          </a:xfrm>
          <a:prstGeom prst="rect">
            <a:avLst/>
          </a:prstGeom>
          <a:solidFill>
            <a:srgbClr val="F8B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275"/>
            <a:ext cx="9906000" cy="725725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1653D749-1F48-4F4C-8116-BA8C9F5F87A9}"/>
              </a:ext>
            </a:extLst>
          </p:cNvPr>
          <p:cNvSpPr/>
          <p:nvPr/>
        </p:nvSpPr>
        <p:spPr>
          <a:xfrm>
            <a:off x="809184" y="799946"/>
            <a:ext cx="7728022" cy="356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Среда разработки -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PTV  Vision VISUM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Таблица 8">
            <a:extLst>
              <a:ext uri="{FF2B5EF4-FFF2-40B4-BE49-F238E27FC236}">
                <a16:creationId xmlns="" xmlns:a16="http://schemas.microsoft.com/office/drawing/2014/main" id="{AB7F60CF-A1D6-46AA-8A9F-88B0B3F44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672074"/>
              </p:ext>
            </p:extLst>
          </p:nvPr>
        </p:nvGraphicFramePr>
        <p:xfrm>
          <a:off x="809184" y="1951785"/>
          <a:ext cx="2831478" cy="2756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739">
                  <a:extLst>
                    <a:ext uri="{9D8B030D-6E8A-4147-A177-3AD203B41FA5}">
                      <a16:colId xmlns="" xmlns:a16="http://schemas.microsoft.com/office/drawing/2014/main" val="1766597155"/>
                    </a:ext>
                  </a:extLst>
                </a:gridCol>
                <a:gridCol w="1415739">
                  <a:extLst>
                    <a:ext uri="{9D8B030D-6E8A-4147-A177-3AD203B41FA5}">
                      <a16:colId xmlns="" xmlns:a16="http://schemas.microsoft.com/office/drawing/2014/main" val="379460875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Элемент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5997072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узлов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20 410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1284216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отрезков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20872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3531705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примыканий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98959529"/>
                  </a:ext>
                </a:extLst>
              </a:tr>
              <a:tr h="60486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транспортных районов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481415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маршрутов ОТ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</a:t>
                      </a:r>
                    </a:p>
                    <a:p>
                      <a:pPr algn="ctr"/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6645709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FF16F84-BD55-45EF-A219-6B59B09332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902" y="1364607"/>
            <a:ext cx="5729220" cy="412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01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854027"/>
              </p:ext>
            </p:extLst>
          </p:nvPr>
        </p:nvGraphicFramePr>
        <p:xfrm>
          <a:off x="281377" y="332656"/>
          <a:ext cx="8632063" cy="363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" name="CorelDRAW" r:id="rId4" imgW="4814668" imgH="759819" progId="CorelDraw.Graphic.17">
                  <p:embed/>
                </p:oleObj>
              </mc:Choice>
              <mc:Fallback>
                <p:oleObj name="CorelDRAW" r:id="rId4" imgW="4814668" imgH="759819" progId="CorelDraw.Graphic.17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1377" y="332656"/>
                        <a:ext cx="8632063" cy="363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332656"/>
            <a:ext cx="9136118" cy="305584"/>
          </a:xfrm>
          <a:prstGeom prst="rect">
            <a:avLst/>
          </a:prstGeom>
        </p:spPr>
        <p:txBody>
          <a:bodyPr anchor="t"/>
          <a:lstStyle/>
          <a:p>
            <a:pPr marL="355600" indent="6350"/>
            <a:r>
              <a:rPr lang="ru-RU" alt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и калибровка прогнозной транспортной модели г. Архангельск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706755" y="-1"/>
            <a:ext cx="199245" cy="6858001"/>
          </a:xfrm>
          <a:prstGeom prst="rect">
            <a:avLst/>
          </a:prstGeom>
          <a:solidFill>
            <a:srgbClr val="F8B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275"/>
            <a:ext cx="9906000" cy="7257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257F5CD-5E0F-40DE-AF52-9ED007B77D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66" y="908720"/>
            <a:ext cx="2966761" cy="21442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8AA3E86-B9DC-41B0-9617-E500667355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033" y="979866"/>
            <a:ext cx="2966760" cy="208909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карта&#10;&#10;Автоматически созданное описание">
            <a:extLst>
              <a:ext uri="{FF2B5EF4-FFF2-40B4-BE49-F238E27FC236}">
                <a16:creationId xmlns="" xmlns:a16="http://schemas.microsoft.com/office/drawing/2014/main" id="{6984CAFE-BD3A-4254-B956-85A5D85B94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001" y="3409739"/>
            <a:ext cx="2448584" cy="2062069"/>
          </a:xfrm>
          <a:prstGeom prst="rect">
            <a:avLst/>
          </a:prstGeom>
          <a:ln>
            <a:noFill/>
          </a:ln>
        </p:spPr>
      </p:pic>
      <p:pic>
        <p:nvPicPr>
          <p:cNvPr id="17" name="Рисунок 16" descr="Изображение выглядит как карта&#10;&#10;Автоматически созданное описание">
            <a:extLst>
              <a:ext uri="{FF2B5EF4-FFF2-40B4-BE49-F238E27FC236}">
                <a16:creationId xmlns="" xmlns:a16="http://schemas.microsoft.com/office/drawing/2014/main" id="{DB0E2EC8-0613-42E0-97E7-0ADDDDCBC00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001" y="959880"/>
            <a:ext cx="2448584" cy="2062069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17D5294-7FC1-4CC6-9E17-2255A2FD45E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21" y="3409739"/>
            <a:ext cx="2951410" cy="213313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7ADAD9A2-EADF-41B9-AFD2-7DE603DC2C6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755" y="3384099"/>
            <a:ext cx="2951410" cy="2133133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DF0CC26E-F2FD-41FA-98E4-DA3C33B3FE70}"/>
              </a:ext>
            </a:extLst>
          </p:cNvPr>
          <p:cNvSpPr/>
          <p:nvPr/>
        </p:nvSpPr>
        <p:spPr>
          <a:xfrm>
            <a:off x="989367" y="3035580"/>
            <a:ext cx="2595481" cy="315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Маршрутная сеть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88FD6687-4D6F-4736-90C1-23DE53482A9F}"/>
              </a:ext>
            </a:extLst>
          </p:cNvPr>
          <p:cNvSpPr/>
          <p:nvPr/>
        </p:nvSpPr>
        <p:spPr>
          <a:xfrm>
            <a:off x="1004105" y="5517232"/>
            <a:ext cx="2595481" cy="315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Расписания движения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9623012E-8AB8-4946-919A-590A34079776}"/>
              </a:ext>
            </a:extLst>
          </p:cNvPr>
          <p:cNvSpPr/>
          <p:nvPr/>
        </p:nvSpPr>
        <p:spPr>
          <a:xfrm>
            <a:off x="4050552" y="5509282"/>
            <a:ext cx="2595481" cy="315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Места приложения труда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3C41D003-CE69-4DA0-B176-A17F6A24AE5B}"/>
              </a:ext>
            </a:extLst>
          </p:cNvPr>
          <p:cNvSpPr/>
          <p:nvPr/>
        </p:nvSpPr>
        <p:spPr>
          <a:xfrm>
            <a:off x="4014912" y="3041911"/>
            <a:ext cx="2595481" cy="315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Расселение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1D4E2AE3-63AD-4153-9D2A-9C186EA81547}"/>
              </a:ext>
            </a:extLst>
          </p:cNvPr>
          <p:cNvSpPr/>
          <p:nvPr/>
        </p:nvSpPr>
        <p:spPr>
          <a:xfrm>
            <a:off x="6939688" y="3035579"/>
            <a:ext cx="2595481" cy="315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Матрица корреспонденций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F79ACC24-0FC4-4A41-90F3-C7C84AF4FA55}"/>
              </a:ext>
            </a:extLst>
          </p:cNvPr>
          <p:cNvSpPr/>
          <p:nvPr/>
        </p:nvSpPr>
        <p:spPr>
          <a:xfrm>
            <a:off x="6822015" y="5517232"/>
            <a:ext cx="2713154" cy="306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Интенсивность пассажиропотока</a:t>
            </a:r>
          </a:p>
        </p:txBody>
      </p:sp>
    </p:spTree>
    <p:extLst>
      <p:ext uri="{BB962C8B-B14F-4D97-AF65-F5344CB8AC3E}">
        <p14:creationId xmlns:p14="http://schemas.microsoft.com/office/powerpoint/2010/main" val="4130009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498615"/>
              </p:ext>
            </p:extLst>
          </p:nvPr>
        </p:nvGraphicFramePr>
        <p:xfrm>
          <a:off x="281377" y="332656"/>
          <a:ext cx="5607727" cy="363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CorelDRAW" r:id="rId4" imgW="4814668" imgH="759819" progId="CorelDraw.Graphic.17">
                  <p:embed/>
                </p:oleObj>
              </mc:Choice>
              <mc:Fallback>
                <p:oleObj name="CorelDRAW" r:id="rId4" imgW="4814668" imgH="759819" progId="CorelDraw.Graphic.17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1377" y="332656"/>
                        <a:ext cx="5607727" cy="363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332656"/>
            <a:ext cx="5889104" cy="305584"/>
          </a:xfrm>
          <a:prstGeom prst="rect">
            <a:avLst/>
          </a:prstGeom>
        </p:spPr>
        <p:txBody>
          <a:bodyPr anchor="t"/>
          <a:lstStyle/>
          <a:p>
            <a:pPr marL="355600" indent="6350"/>
            <a:r>
              <a:rPr lang="ru-RU" alt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новой маршрутной сети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706755" y="-1"/>
            <a:ext cx="199245" cy="6858001"/>
          </a:xfrm>
          <a:prstGeom prst="rect">
            <a:avLst/>
          </a:prstGeom>
          <a:solidFill>
            <a:srgbClr val="F8B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275"/>
            <a:ext cx="9906000" cy="72572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E0A0988B-903A-4E69-B918-E9B09D8631F8}"/>
              </a:ext>
            </a:extLst>
          </p:cNvPr>
          <p:cNvSpPr/>
          <p:nvPr/>
        </p:nvSpPr>
        <p:spPr>
          <a:xfrm>
            <a:off x="974154" y="696258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Прогноз пассажиропотока, расчет количества и классов подвижного состава, интервалов движения</a:t>
            </a:r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4265A7C-75FB-4418-A089-438146D869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78" y="1332905"/>
            <a:ext cx="7419336" cy="476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872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4P7A.Sok0OFBBbuNLzDk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4P7A.Sok0OFBBbuNLzDk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4P7A.Sok0OFBBbuNLzDk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4P7A.Sok0OFBBbuNLzDk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4P7A.Sok0OFBBbuNLzDk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4P7A.Sok0OFBBbuNLzDk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4P7A.Sok0OFBBbuNLzDk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4P7A.Sok0OFBBbuNLzDk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4P7A.Sok0OFBBbuNLzDk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4P7A.Sok0OFBBbuNLzDk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4P7A.Sok0OFBBbuNLzDk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4P7A.Sok0OFBBbuNLzDk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4P7A.Sok0OFBBbuNLzDk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4P7A.Sok0OFBBbuNLzDk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4P7A.Sok0OFBBbuNLzDk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4P7A.Sok0OFBBbuNLzDk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4P7A.Sok0OFBBbuNLzDk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4P7A.Sok0OFBBbuNLzDk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4P7A.Sok0OFBBbuNLzDkg"/>
</p:tagLst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4843</TotalTime>
  <Words>1091</Words>
  <Application>Microsoft Office PowerPoint</Application>
  <PresentationFormat>Лист A4 (210x297 мм)</PresentationFormat>
  <Paragraphs>167</Paragraphs>
  <Slides>20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Calibri</vt:lpstr>
      <vt:lpstr>Corbel</vt:lpstr>
      <vt:lpstr>Gill Sans MT</vt:lpstr>
      <vt:lpstr>Impact</vt:lpstr>
      <vt:lpstr>Tahoma</vt:lpstr>
      <vt:lpstr>Wingdings</vt:lpstr>
      <vt:lpstr>Badge</vt:lpstr>
      <vt:lpstr>CorelDRAW</vt:lpstr>
      <vt:lpstr>РАЗРАБОТКА МОДЕЛИ ОРГАНИЗАЦИИ РЕГУЛЯРНЫХ ПЕРЕВОЗОК ПАССАЖИРОВ И БАГАЖА НАЗЕМНЫМ ГОРОДСКИМ ПАССАЖИРСКИМ ТРАНСПОРТОМ ОБЩЕГО ПОЛЬЗОВАНИЯ ПО МУНИЦИПАЛЬНЫМ МАРШРУТАМ РЕГУЛЯРНЫХ ПЕРЕВОЗОК НА ТЕРРИТОРИИ ГОРОДСКОГО ОКРУГА «ГОРОД АРХАНГЕЛЬСК»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развития мультимодальных пассажирских перевозок в городе Перми до 2030 года</dc:title>
  <dc:creator>RADAR</dc:creator>
  <cp:lastModifiedBy>Татьяна Анатольевна Кокорина</cp:lastModifiedBy>
  <cp:revision>364</cp:revision>
  <cp:lastPrinted>2018-03-02T10:20:26Z</cp:lastPrinted>
  <dcterms:created xsi:type="dcterms:W3CDTF">2018-02-05T06:50:45Z</dcterms:created>
  <dcterms:modified xsi:type="dcterms:W3CDTF">2022-10-06T12:47:15Z</dcterms:modified>
</cp:coreProperties>
</file>