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2" r:id="rId1"/>
    <p:sldMasterId id="2147483729" r:id="rId2"/>
    <p:sldMasterId id="2147483733" r:id="rId3"/>
  </p:sldMasterIdLst>
  <p:notesMasterIdLst>
    <p:notesMasterId r:id="rId34"/>
  </p:notesMasterIdLst>
  <p:handoutMasterIdLst>
    <p:handoutMasterId r:id="rId35"/>
  </p:handoutMasterIdLst>
  <p:sldIdLst>
    <p:sldId id="256" r:id="rId4"/>
    <p:sldId id="421" r:id="rId5"/>
    <p:sldId id="430" r:id="rId6"/>
    <p:sldId id="425" r:id="rId7"/>
    <p:sldId id="409" r:id="rId8"/>
    <p:sldId id="410" r:id="rId9"/>
    <p:sldId id="429" r:id="rId10"/>
    <p:sldId id="432" r:id="rId11"/>
    <p:sldId id="433" r:id="rId12"/>
    <p:sldId id="434" r:id="rId13"/>
    <p:sldId id="435" r:id="rId14"/>
    <p:sldId id="431" r:id="rId15"/>
    <p:sldId id="436" r:id="rId16"/>
    <p:sldId id="437" r:id="rId17"/>
    <p:sldId id="438" r:id="rId18"/>
    <p:sldId id="439" r:id="rId19"/>
    <p:sldId id="412" r:id="rId20"/>
    <p:sldId id="413" r:id="rId21"/>
    <p:sldId id="414" r:id="rId22"/>
    <p:sldId id="440" r:id="rId23"/>
    <p:sldId id="415" r:id="rId24"/>
    <p:sldId id="416" r:id="rId25"/>
    <p:sldId id="441" r:id="rId26"/>
    <p:sldId id="442" r:id="rId27"/>
    <p:sldId id="443" r:id="rId28"/>
    <p:sldId id="444" r:id="rId29"/>
    <p:sldId id="419" r:id="rId30"/>
    <p:sldId id="445" r:id="rId31"/>
    <p:sldId id="446" r:id="rId32"/>
    <p:sldId id="403" r:id="rId33"/>
  </p:sldIdLst>
  <p:sldSz cx="12192000" cy="6858000"/>
  <p:notesSz cx="6797675" cy="9928225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749" userDrawn="1">
          <p15:clr>
            <a:srgbClr val="A4A3A4"/>
          </p15:clr>
        </p15:guide>
        <p15:guide id="3" pos="39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243970"/>
    <a:srgbClr val="14669F"/>
    <a:srgbClr val="1074B9"/>
    <a:srgbClr val="003676"/>
    <a:srgbClr val="D9D9D9"/>
    <a:srgbClr val="466F90"/>
    <a:srgbClr val="2C4079"/>
    <a:srgbClr val="000000"/>
    <a:srgbClr val="EA22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85632" autoAdjust="0"/>
  </p:normalViewPr>
  <p:slideViewPr>
    <p:cSldViewPr snapToGrid="0" snapToObjects="1">
      <p:cViewPr>
        <p:scale>
          <a:sx n="100" d="100"/>
          <a:sy n="100" d="100"/>
        </p:scale>
        <p:origin x="-1230" y="-222"/>
      </p:cViewPr>
      <p:guideLst>
        <p:guide orient="horz" pos="2160"/>
        <p:guide pos="3749"/>
        <p:guide pos="39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1" d="100"/>
          <a:sy n="81" d="100"/>
        </p:scale>
        <p:origin x="-3744" y="-102"/>
      </p:cViewPr>
      <p:guideLst>
        <p:guide orient="horz" pos="3128"/>
        <p:guide pos="2141"/>
      </p:guideLst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el Tolpegin" userId="a79cc42a8ce63bd6" providerId="LiveId" clId="{ACEE0E3B-5CBC-4565-9DD7-B4E356F344F7}"/>
    <pc:docChg chg="undo custSel addSld modSld">
      <pc:chgData name="Pavel Tolpegin" userId="a79cc42a8ce63bd6" providerId="LiveId" clId="{ACEE0E3B-5CBC-4565-9DD7-B4E356F344F7}" dt="2017-12-12T06:29:18.106" v="379" actId="478"/>
      <pc:docMkLst>
        <pc:docMk/>
      </pc:docMkLst>
      <pc:sldChg chg="setBg">
        <pc:chgData name="Pavel Tolpegin" userId="a79cc42a8ce63bd6" providerId="LiveId" clId="{ACEE0E3B-5CBC-4565-9DD7-B4E356F344F7}" dt="2017-12-12T06:20:52.099" v="3" actId="478"/>
        <pc:sldMkLst>
          <pc:docMk/>
          <pc:sldMk cId="100143157" sldId="308"/>
        </pc:sldMkLst>
      </pc:sldChg>
      <pc:sldChg chg="modSp">
        <pc:chgData name="Pavel Tolpegin" userId="a79cc42a8ce63bd6" providerId="LiveId" clId="{ACEE0E3B-5CBC-4565-9DD7-B4E356F344F7}" dt="2017-12-12T06:23:44.680" v="69" actId="14100"/>
        <pc:sldMkLst>
          <pc:docMk/>
          <pc:sldMk cId="1080218818" sldId="321"/>
        </pc:sldMkLst>
        <pc:spChg chg="mod">
          <ac:chgData name="Pavel Tolpegin" userId="a79cc42a8ce63bd6" providerId="LiveId" clId="{ACEE0E3B-5CBC-4565-9DD7-B4E356F344F7}" dt="2017-12-12T06:23:44.680" v="69" actId="14100"/>
          <ac:spMkLst>
            <pc:docMk/>
            <pc:sldMk cId="1080218818" sldId="321"/>
            <ac:spMk id="16" creationId="{00000000-0000-0000-0000-000000000000}"/>
          </ac:spMkLst>
        </pc:spChg>
      </pc:sldChg>
      <pc:sldChg chg="modSp">
        <pc:chgData name="Pavel Tolpegin" userId="a79cc42a8ce63bd6" providerId="LiveId" clId="{ACEE0E3B-5CBC-4565-9DD7-B4E356F344F7}" dt="2017-12-12T06:24:00.881" v="70" actId="20577"/>
        <pc:sldMkLst>
          <pc:docMk/>
          <pc:sldMk cId="3129605983" sldId="323"/>
        </pc:sldMkLst>
        <pc:spChg chg="mod">
          <ac:chgData name="Pavel Tolpegin" userId="a79cc42a8ce63bd6" providerId="LiveId" clId="{ACEE0E3B-5CBC-4565-9DD7-B4E356F344F7}" dt="2017-12-12T06:24:00.881" v="70" actId="20577"/>
          <ac:spMkLst>
            <pc:docMk/>
            <pc:sldMk cId="3129605983" sldId="323"/>
            <ac:spMk id="10" creationId="{00000000-0000-0000-0000-000000000000}"/>
          </ac:spMkLst>
        </pc:spChg>
      </pc:sldChg>
      <pc:sldChg chg="modSp">
        <pc:chgData name="Pavel Tolpegin" userId="a79cc42a8ce63bd6" providerId="LiveId" clId="{ACEE0E3B-5CBC-4565-9DD7-B4E356F344F7}" dt="2017-12-12T06:22:39.681" v="59" actId="20577"/>
        <pc:sldMkLst>
          <pc:docMk/>
          <pc:sldMk cId="414331844" sldId="326"/>
        </pc:sldMkLst>
        <pc:spChg chg="mod">
          <ac:chgData name="Pavel Tolpegin" userId="a79cc42a8ce63bd6" providerId="LiveId" clId="{ACEE0E3B-5CBC-4565-9DD7-B4E356F344F7}" dt="2017-12-12T06:22:39.681" v="59" actId="20577"/>
          <ac:spMkLst>
            <pc:docMk/>
            <pc:sldMk cId="414331844" sldId="326"/>
            <ac:spMk id="3" creationId="{00000000-0000-0000-0000-000000000000}"/>
          </ac:spMkLst>
        </pc:spChg>
      </pc:sldChg>
      <pc:sldChg chg="modSp">
        <pc:chgData name="Pavel Tolpegin" userId="a79cc42a8ce63bd6" providerId="LiveId" clId="{ACEE0E3B-5CBC-4565-9DD7-B4E356F344F7}" dt="2017-12-12T06:28:41.104" v="355" actId="948"/>
        <pc:sldMkLst>
          <pc:docMk/>
          <pc:sldMk cId="778728885" sldId="327"/>
        </pc:sldMkLst>
        <pc:spChg chg="mod">
          <ac:chgData name="Pavel Tolpegin" userId="a79cc42a8ce63bd6" providerId="LiveId" clId="{ACEE0E3B-5CBC-4565-9DD7-B4E356F344F7}" dt="2017-12-12T06:28:41.104" v="355" actId="948"/>
          <ac:spMkLst>
            <pc:docMk/>
            <pc:sldMk cId="778728885" sldId="327"/>
            <ac:spMk id="4" creationId="{00000000-0000-0000-0000-000000000000}"/>
          </ac:spMkLst>
        </pc:spChg>
      </pc:sldChg>
      <pc:sldChg chg="delSp modSp add">
        <pc:chgData name="Pavel Tolpegin" userId="a79cc42a8ce63bd6" providerId="LiveId" clId="{ACEE0E3B-5CBC-4565-9DD7-B4E356F344F7}" dt="2017-12-12T06:29:18.106" v="379" actId="478"/>
        <pc:sldMkLst>
          <pc:docMk/>
          <pc:sldMk cId="2759547997" sldId="328"/>
        </pc:sldMkLst>
        <pc:spChg chg="mod">
          <ac:chgData name="Pavel Tolpegin" userId="a79cc42a8ce63bd6" providerId="LiveId" clId="{ACEE0E3B-5CBC-4565-9DD7-B4E356F344F7}" dt="2017-12-12T06:29:09.762" v="377" actId="20577"/>
          <ac:spMkLst>
            <pc:docMk/>
            <pc:sldMk cId="2759547997" sldId="328"/>
            <ac:spMk id="3" creationId="{00000000-0000-0000-0000-000000000000}"/>
          </ac:spMkLst>
        </pc:spChg>
        <pc:spChg chg="del">
          <ac:chgData name="Pavel Tolpegin" userId="a79cc42a8ce63bd6" providerId="LiveId" clId="{ACEE0E3B-5CBC-4565-9DD7-B4E356F344F7}" dt="2017-12-12T06:29:15.294" v="378" actId="478"/>
          <ac:spMkLst>
            <pc:docMk/>
            <pc:sldMk cId="2759547997" sldId="328"/>
            <ac:spMk id="10" creationId="{00000000-0000-0000-0000-000000000000}"/>
          </ac:spMkLst>
        </pc:spChg>
        <pc:spChg chg="del">
          <ac:chgData name="Pavel Tolpegin" userId="a79cc42a8ce63bd6" providerId="LiveId" clId="{ACEE0E3B-5CBC-4565-9DD7-B4E356F344F7}" dt="2017-12-12T06:29:15.294" v="378" actId="478"/>
          <ac:spMkLst>
            <pc:docMk/>
            <pc:sldMk cId="2759547997" sldId="328"/>
            <ac:spMk id="11" creationId="{00000000-0000-0000-0000-000000000000}"/>
          </ac:spMkLst>
        </pc:spChg>
        <pc:spChg chg="del">
          <ac:chgData name="Pavel Tolpegin" userId="a79cc42a8ce63bd6" providerId="LiveId" clId="{ACEE0E3B-5CBC-4565-9DD7-B4E356F344F7}" dt="2017-12-12T06:29:18.106" v="379" actId="478"/>
          <ac:spMkLst>
            <pc:docMk/>
            <pc:sldMk cId="2759547997" sldId="328"/>
            <ac:spMk id="12" creationId="{00000000-0000-0000-0000-000000000000}"/>
          </ac:spMkLst>
        </pc:spChg>
        <pc:spChg chg="del">
          <ac:chgData name="Pavel Tolpegin" userId="a79cc42a8ce63bd6" providerId="LiveId" clId="{ACEE0E3B-5CBC-4565-9DD7-B4E356F344F7}" dt="2017-12-12T06:29:15.294" v="378" actId="478"/>
          <ac:spMkLst>
            <pc:docMk/>
            <pc:sldMk cId="2759547997" sldId="328"/>
            <ac:spMk id="13" creationId="{00000000-0000-0000-0000-000000000000}"/>
          </ac:spMkLst>
        </pc:spChg>
      </pc:sldChg>
    </pc:docChg>
  </pc:docChgLst>
  <pc:docChgLst>
    <pc:chgData name="Pavel Tolpegin" userId="a79cc42a8ce63bd6" providerId="LiveId" clId="{EF4EAE50-A33A-4800-B033-83264E2C0D0F}"/>
    <pc:docChg chg="undo custSel modSld">
      <pc:chgData name="Pavel Tolpegin" userId="a79cc42a8ce63bd6" providerId="LiveId" clId="{EF4EAE50-A33A-4800-B033-83264E2C0D0F}" dt="2017-12-17T11:48:56.682" v="532" actId="20577"/>
      <pc:docMkLst>
        <pc:docMk/>
      </pc:docMkLst>
      <pc:sldChg chg="modSp">
        <pc:chgData name="Pavel Tolpegin" userId="a79cc42a8ce63bd6" providerId="LiveId" clId="{EF4EAE50-A33A-4800-B033-83264E2C0D0F}" dt="2017-12-17T11:46:54.669" v="517" actId="1076"/>
        <pc:sldMkLst>
          <pc:docMk/>
          <pc:sldMk cId="3475648085" sldId="256"/>
        </pc:sldMkLst>
        <pc:spChg chg="mod">
          <ac:chgData name="Pavel Tolpegin" userId="a79cc42a8ce63bd6" providerId="LiveId" clId="{EF4EAE50-A33A-4800-B033-83264E2C0D0F}" dt="2017-12-17T11:46:54.669" v="517" actId="1076"/>
          <ac:spMkLst>
            <pc:docMk/>
            <pc:sldMk cId="3475648085" sldId="256"/>
            <ac:spMk id="6" creationId="{00000000-0000-0000-0000-000000000000}"/>
          </ac:spMkLst>
        </pc:spChg>
      </pc:sldChg>
      <pc:sldChg chg="modSp">
        <pc:chgData name="Pavel Tolpegin" userId="a79cc42a8ce63bd6" providerId="LiveId" clId="{EF4EAE50-A33A-4800-B033-83264E2C0D0F}" dt="2017-12-17T11:36:03.865" v="360" actId="120"/>
        <pc:sldMkLst>
          <pc:docMk/>
          <pc:sldMk cId="2302916332" sldId="285"/>
        </pc:sldMkLst>
        <pc:spChg chg="mod">
          <ac:chgData name="Pavel Tolpegin" userId="a79cc42a8ce63bd6" providerId="LiveId" clId="{EF4EAE50-A33A-4800-B033-83264E2C0D0F}" dt="2017-12-17T11:36:03.865" v="360" actId="120"/>
          <ac:spMkLst>
            <pc:docMk/>
            <pc:sldMk cId="2302916332" sldId="285"/>
            <ac:spMk id="13" creationId="{00000000-0000-0000-0000-000000000000}"/>
          </ac:spMkLst>
        </pc:spChg>
        <pc:graphicFrameChg chg="mod">
          <ac:chgData name="Pavel Tolpegin" userId="a79cc42a8ce63bd6" providerId="LiveId" clId="{EF4EAE50-A33A-4800-B033-83264E2C0D0F}" dt="2017-12-17T11:33:41.683" v="349" actId="207"/>
          <ac:graphicFrameMkLst>
            <pc:docMk/>
            <pc:sldMk cId="2302916332" sldId="285"/>
            <ac:graphicFrameMk id="9" creationId="{00000000-0000-0000-0000-000000000000}"/>
          </ac:graphicFrameMkLst>
        </pc:graphicFrameChg>
        <pc:graphicFrameChg chg="modGraphic">
          <ac:chgData name="Pavel Tolpegin" userId="a79cc42a8ce63bd6" providerId="LiveId" clId="{EF4EAE50-A33A-4800-B033-83264E2C0D0F}" dt="2017-12-17T11:33:48.275" v="350" actId="6549"/>
          <ac:graphicFrameMkLst>
            <pc:docMk/>
            <pc:sldMk cId="2302916332" sldId="285"/>
            <ac:graphicFrameMk id="10" creationId="{00000000-0000-0000-0000-000000000000}"/>
          </ac:graphicFrameMkLst>
        </pc:graphicFrameChg>
      </pc:sldChg>
      <pc:sldChg chg="delSp modSp">
        <pc:chgData name="Pavel Tolpegin" userId="a79cc42a8ce63bd6" providerId="LiveId" clId="{EF4EAE50-A33A-4800-B033-83264E2C0D0F}" dt="2017-12-17T11:47:25.782" v="523" actId="122"/>
        <pc:sldMkLst>
          <pc:docMk/>
          <pc:sldMk cId="3425836349" sldId="286"/>
        </pc:sldMkLst>
        <pc:spChg chg="mod">
          <ac:chgData name="Pavel Tolpegin" userId="a79cc42a8ce63bd6" providerId="LiveId" clId="{EF4EAE50-A33A-4800-B033-83264E2C0D0F}" dt="2017-12-17T09:43:04.508" v="83" actId="20577"/>
          <ac:spMkLst>
            <pc:docMk/>
            <pc:sldMk cId="3425836349" sldId="286"/>
            <ac:spMk id="15" creationId="{00000000-0000-0000-0000-000000000000}"/>
          </ac:spMkLst>
        </pc:spChg>
        <pc:spChg chg="mod topLvl">
          <ac:chgData name="Pavel Tolpegin" userId="a79cc42a8ce63bd6" providerId="LiveId" clId="{EF4EAE50-A33A-4800-B033-83264E2C0D0F}" dt="2017-12-17T09:23:46.170" v="2" actId="1076"/>
          <ac:spMkLst>
            <pc:docMk/>
            <pc:sldMk cId="3425836349" sldId="286"/>
            <ac:spMk id="26" creationId="{00000000-0000-0000-0000-000000000000}"/>
          </ac:spMkLst>
        </pc:spChg>
        <pc:grpChg chg="del">
          <ac:chgData name="Pavel Tolpegin" userId="a79cc42a8ce63bd6" providerId="LiveId" clId="{EF4EAE50-A33A-4800-B033-83264E2C0D0F}" dt="2017-12-17T09:23:40.612" v="1" actId="478"/>
          <ac:grpSpMkLst>
            <pc:docMk/>
            <pc:sldMk cId="3425836349" sldId="286"/>
            <ac:grpSpMk id="4" creationId="{00000000-0000-0000-0000-000000000000}"/>
          </ac:grpSpMkLst>
        </pc:grpChg>
        <pc:graphicFrameChg chg="modGraphic">
          <ac:chgData name="Pavel Tolpegin" userId="a79cc42a8ce63bd6" providerId="LiveId" clId="{EF4EAE50-A33A-4800-B033-83264E2C0D0F}" dt="2017-12-17T11:47:25.782" v="523" actId="122"/>
          <ac:graphicFrameMkLst>
            <pc:docMk/>
            <pc:sldMk cId="3425836349" sldId="286"/>
            <ac:graphicFrameMk id="28" creationId="{00000000-0000-0000-0000-000000000000}"/>
          </ac:graphicFrameMkLst>
        </pc:graphicFrameChg>
        <pc:picChg chg="del topLvl">
          <ac:chgData name="Pavel Tolpegin" userId="a79cc42a8ce63bd6" providerId="LiveId" clId="{EF4EAE50-A33A-4800-B033-83264E2C0D0F}" dt="2017-12-17T09:23:40.612" v="1" actId="478"/>
          <ac:picMkLst>
            <pc:docMk/>
            <pc:sldMk cId="3425836349" sldId="286"/>
            <ac:picMk id="3" creationId="{00000000-0000-0000-0000-000000000000}"/>
          </ac:picMkLst>
        </pc:picChg>
      </pc:sldChg>
      <pc:sldChg chg="modSp">
        <pc:chgData name="Pavel Tolpegin" userId="a79cc42a8ce63bd6" providerId="LiveId" clId="{EF4EAE50-A33A-4800-B033-83264E2C0D0F}" dt="2017-12-17T11:29:06.381" v="298" actId="122"/>
        <pc:sldMkLst>
          <pc:docMk/>
          <pc:sldMk cId="2091302729" sldId="288"/>
        </pc:sldMkLst>
        <pc:spChg chg="mod">
          <ac:chgData name="Pavel Tolpegin" userId="a79cc42a8ce63bd6" providerId="LiveId" clId="{EF4EAE50-A33A-4800-B033-83264E2C0D0F}" dt="2017-12-17T09:24:08.071" v="3"/>
          <ac:spMkLst>
            <pc:docMk/>
            <pc:sldMk cId="2091302729" sldId="288"/>
            <ac:spMk id="87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09:24:08.071" v="3"/>
          <ac:spMkLst>
            <pc:docMk/>
            <pc:sldMk cId="2091302729" sldId="288"/>
            <ac:spMk id="88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11:29:06.381" v="298" actId="122"/>
          <ac:spMkLst>
            <pc:docMk/>
            <pc:sldMk cId="2091302729" sldId="288"/>
            <ac:spMk id="99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09:24:08.071" v="3"/>
          <ac:spMkLst>
            <pc:docMk/>
            <pc:sldMk cId="2091302729" sldId="288"/>
            <ac:spMk id="105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09:24:08.071" v="3"/>
          <ac:spMkLst>
            <pc:docMk/>
            <pc:sldMk cId="2091302729" sldId="288"/>
            <ac:spMk id="106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09:24:08.071" v="3"/>
          <ac:spMkLst>
            <pc:docMk/>
            <pc:sldMk cId="2091302729" sldId="288"/>
            <ac:spMk id="110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09:24:08.071" v="3"/>
          <ac:spMkLst>
            <pc:docMk/>
            <pc:sldMk cId="2091302729" sldId="288"/>
            <ac:spMk id="112" creationId="{00000000-0000-0000-0000-000000000000}"/>
          </ac:spMkLst>
        </pc:spChg>
        <pc:grpChg chg="mod">
          <ac:chgData name="Pavel Tolpegin" userId="a79cc42a8ce63bd6" providerId="LiveId" clId="{EF4EAE50-A33A-4800-B033-83264E2C0D0F}" dt="2017-12-17T09:24:08.071" v="3"/>
          <ac:grpSpMkLst>
            <pc:docMk/>
            <pc:sldMk cId="2091302729" sldId="288"/>
            <ac:grpSpMk id="90" creationId="{00000000-0000-0000-0000-000000000000}"/>
          </ac:grpSpMkLst>
        </pc:grpChg>
        <pc:grpChg chg="mod">
          <ac:chgData name="Pavel Tolpegin" userId="a79cc42a8ce63bd6" providerId="LiveId" clId="{EF4EAE50-A33A-4800-B033-83264E2C0D0F}" dt="2017-12-17T09:24:08.071" v="3"/>
          <ac:grpSpMkLst>
            <pc:docMk/>
            <pc:sldMk cId="2091302729" sldId="288"/>
            <ac:grpSpMk id="97" creationId="{00000000-0000-0000-0000-000000000000}"/>
          </ac:grpSpMkLst>
        </pc:grpChg>
      </pc:sldChg>
      <pc:sldChg chg="modSp">
        <pc:chgData name="Pavel Tolpegin" userId="a79cc42a8ce63bd6" providerId="LiveId" clId="{EF4EAE50-A33A-4800-B033-83264E2C0D0F}" dt="2017-12-17T11:42:58.938" v="462" actId="113"/>
        <pc:sldMkLst>
          <pc:docMk/>
          <pc:sldMk cId="4284300233" sldId="289"/>
        </pc:sldMkLst>
        <pc:spChg chg="mod">
          <ac:chgData name="Pavel Tolpegin" userId="a79cc42a8ce63bd6" providerId="LiveId" clId="{EF4EAE50-A33A-4800-B033-83264E2C0D0F}" dt="2017-12-17T09:24:20.250" v="4"/>
          <ac:spMkLst>
            <pc:docMk/>
            <pc:sldMk cId="4284300233" sldId="289"/>
            <ac:spMk id="48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09:24:20.250" v="4"/>
          <ac:spMkLst>
            <pc:docMk/>
            <pc:sldMk cId="4284300233" sldId="289"/>
            <ac:spMk id="49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09:24:20.250" v="4"/>
          <ac:spMkLst>
            <pc:docMk/>
            <pc:sldMk cId="4284300233" sldId="289"/>
            <ac:spMk id="52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09:24:20.250" v="4"/>
          <ac:spMkLst>
            <pc:docMk/>
            <pc:sldMk cId="4284300233" sldId="289"/>
            <ac:spMk id="54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11:42:58.938" v="462" actId="113"/>
          <ac:spMkLst>
            <pc:docMk/>
            <pc:sldMk cId="4284300233" sldId="289"/>
            <ac:spMk id="59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09:24:20.250" v="4"/>
          <ac:spMkLst>
            <pc:docMk/>
            <pc:sldMk cId="4284300233" sldId="289"/>
            <ac:spMk id="60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09:24:20.250" v="4"/>
          <ac:spMkLst>
            <pc:docMk/>
            <pc:sldMk cId="4284300233" sldId="289"/>
            <ac:spMk id="63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09:24:20.250" v="4"/>
          <ac:spMkLst>
            <pc:docMk/>
            <pc:sldMk cId="4284300233" sldId="289"/>
            <ac:spMk id="64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09:24:20.250" v="4"/>
          <ac:spMkLst>
            <pc:docMk/>
            <pc:sldMk cId="4284300233" sldId="289"/>
            <ac:spMk id="65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09:24:20.250" v="4"/>
          <ac:spMkLst>
            <pc:docMk/>
            <pc:sldMk cId="4284300233" sldId="289"/>
            <ac:spMk id="66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09:24:20.250" v="4"/>
          <ac:spMkLst>
            <pc:docMk/>
            <pc:sldMk cId="4284300233" sldId="289"/>
            <ac:spMk id="67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09:24:27.826" v="6" actId="20577"/>
          <ac:spMkLst>
            <pc:docMk/>
            <pc:sldMk cId="4284300233" sldId="289"/>
            <ac:spMk id="68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09:24:20.250" v="4"/>
          <ac:spMkLst>
            <pc:docMk/>
            <pc:sldMk cId="4284300233" sldId="289"/>
            <ac:spMk id="69" creationId="{00000000-0000-0000-0000-000000000000}"/>
          </ac:spMkLst>
        </pc:spChg>
      </pc:sldChg>
      <pc:sldChg chg="addSp delSp modSp">
        <pc:chgData name="Pavel Tolpegin" userId="a79cc42a8ce63bd6" providerId="LiveId" clId="{EF4EAE50-A33A-4800-B033-83264E2C0D0F}" dt="2017-12-17T11:31:52.442" v="338"/>
        <pc:sldMkLst>
          <pc:docMk/>
          <pc:sldMk cId="3916876722" sldId="295"/>
        </pc:sldMkLst>
        <pc:spChg chg="del mod">
          <ac:chgData name="Pavel Tolpegin" userId="a79cc42a8ce63bd6" providerId="LiveId" clId="{EF4EAE50-A33A-4800-B033-83264E2C0D0F}" dt="2017-12-17T11:31:39.126" v="336" actId="478"/>
          <ac:spMkLst>
            <pc:docMk/>
            <pc:sldMk cId="3916876722" sldId="295"/>
            <ac:spMk id="5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11:31:52.442" v="338"/>
          <ac:spMkLst>
            <pc:docMk/>
            <pc:sldMk cId="3916876722" sldId="295"/>
            <ac:spMk id="6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11:31:49.187" v="337"/>
          <ac:spMkLst>
            <pc:docMk/>
            <pc:sldMk cId="3916876722" sldId="295"/>
            <ac:spMk id="7" creationId="{00000000-0000-0000-0000-000000000000}"/>
          </ac:spMkLst>
        </pc:spChg>
        <pc:spChg chg="add mod">
          <ac:chgData name="Pavel Tolpegin" userId="a79cc42a8ce63bd6" providerId="LiveId" clId="{EF4EAE50-A33A-4800-B033-83264E2C0D0F}" dt="2017-12-17T11:31:16.894" v="327" actId="1035"/>
          <ac:spMkLst>
            <pc:docMk/>
            <pc:sldMk cId="3916876722" sldId="295"/>
            <ac:spMk id="8" creationId="{FAF323E8-0A71-4204-B227-D2689A69C885}"/>
          </ac:spMkLst>
        </pc:spChg>
      </pc:sldChg>
      <pc:sldChg chg="addSp modSp">
        <pc:chgData name="Pavel Tolpegin" userId="a79cc42a8ce63bd6" providerId="LiveId" clId="{EF4EAE50-A33A-4800-B033-83264E2C0D0F}" dt="2017-12-17T11:43:14.277" v="469" actId="20577"/>
        <pc:sldMkLst>
          <pc:docMk/>
          <pc:sldMk cId="256776244" sldId="306"/>
        </pc:sldMkLst>
        <pc:spChg chg="add">
          <ac:chgData name="Pavel Tolpegin" userId="a79cc42a8ce63bd6" providerId="LiveId" clId="{EF4EAE50-A33A-4800-B033-83264E2C0D0F}" dt="2017-12-17T11:42:04.806" v="435"/>
          <ac:spMkLst>
            <pc:docMk/>
            <pc:sldMk cId="256776244" sldId="306"/>
            <ac:spMk id="28" creationId="{5F2522E3-7919-475A-99B1-B4191383346A}"/>
          </ac:spMkLst>
        </pc:spChg>
        <pc:spChg chg="mod">
          <ac:chgData name="Pavel Tolpegin" userId="a79cc42a8ce63bd6" providerId="LiveId" clId="{EF4EAE50-A33A-4800-B033-83264E2C0D0F}" dt="2017-12-17T11:43:14.277" v="469" actId="20577"/>
          <ac:spMkLst>
            <pc:docMk/>
            <pc:sldMk cId="256776244" sldId="306"/>
            <ac:spMk id="57" creationId="{00000000-0000-0000-0000-000000000000}"/>
          </ac:spMkLst>
        </pc:spChg>
      </pc:sldChg>
      <pc:sldChg chg="modSp">
        <pc:chgData name="Pavel Tolpegin" userId="a79cc42a8ce63bd6" providerId="LiveId" clId="{EF4EAE50-A33A-4800-B033-83264E2C0D0F}" dt="2017-12-17T11:40:19.003" v="398" actId="255"/>
        <pc:sldMkLst>
          <pc:docMk/>
          <pc:sldMk cId="100143157" sldId="308"/>
        </pc:sldMkLst>
        <pc:graphicFrameChg chg="mod">
          <ac:chgData name="Pavel Tolpegin" userId="a79cc42a8ce63bd6" providerId="LiveId" clId="{EF4EAE50-A33A-4800-B033-83264E2C0D0F}" dt="2017-12-17T11:40:19.003" v="398" actId="255"/>
          <ac:graphicFrameMkLst>
            <pc:docMk/>
            <pc:sldMk cId="100143157" sldId="308"/>
            <ac:graphicFrameMk id="4" creationId="{00000000-0000-0000-0000-000000000000}"/>
          </ac:graphicFrameMkLst>
        </pc:graphicFrameChg>
      </pc:sldChg>
      <pc:sldChg chg="addSp modSp">
        <pc:chgData name="Pavel Tolpegin" userId="a79cc42a8ce63bd6" providerId="LiveId" clId="{EF4EAE50-A33A-4800-B033-83264E2C0D0F}" dt="2017-12-17T11:44:08.482" v="503" actId="255"/>
        <pc:sldMkLst>
          <pc:docMk/>
          <pc:sldMk cId="4016731918" sldId="310"/>
        </pc:sldMkLst>
        <pc:spChg chg="mod">
          <ac:chgData name="Pavel Tolpegin" userId="a79cc42a8ce63bd6" providerId="LiveId" clId="{EF4EAE50-A33A-4800-B033-83264E2C0D0F}" dt="2017-12-17T11:44:08.482" v="503" actId="255"/>
          <ac:spMkLst>
            <pc:docMk/>
            <pc:sldMk cId="4016731918" sldId="310"/>
            <ac:spMk id="18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09:25:41.093" v="38" actId="1035"/>
          <ac:spMkLst>
            <pc:docMk/>
            <pc:sldMk cId="4016731918" sldId="310"/>
            <ac:spMk id="20" creationId="{00000000-0000-0000-0000-000000000000}"/>
          </ac:spMkLst>
        </pc:spChg>
        <pc:spChg chg="add">
          <ac:chgData name="Pavel Tolpegin" userId="a79cc42a8ce63bd6" providerId="LiveId" clId="{EF4EAE50-A33A-4800-B033-83264E2C0D0F}" dt="2017-12-17T11:42:09.234" v="436"/>
          <ac:spMkLst>
            <pc:docMk/>
            <pc:sldMk cId="4016731918" sldId="310"/>
            <ac:spMk id="23" creationId="{16F6707C-FE04-477D-987B-430E509B3DC7}"/>
          </ac:spMkLst>
        </pc:spChg>
        <pc:spChg chg="mod">
          <ac:chgData name="Pavel Tolpegin" userId="a79cc42a8ce63bd6" providerId="LiveId" clId="{EF4EAE50-A33A-4800-B033-83264E2C0D0F}" dt="2017-12-17T11:43:47.725" v="502" actId="1038"/>
          <ac:spMkLst>
            <pc:docMk/>
            <pc:sldMk cId="4016731918" sldId="310"/>
            <ac:spMk id="38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11:43:38.874" v="474" actId="14100"/>
          <ac:spMkLst>
            <pc:docMk/>
            <pc:sldMk cId="4016731918" sldId="310"/>
            <ac:spMk id="39" creationId="{00000000-0000-0000-0000-000000000000}"/>
          </ac:spMkLst>
        </pc:spChg>
      </pc:sldChg>
      <pc:sldChg chg="modSp">
        <pc:chgData name="Pavel Tolpegin" userId="a79cc42a8ce63bd6" providerId="LiveId" clId="{EF4EAE50-A33A-4800-B033-83264E2C0D0F}" dt="2017-12-17T11:48:36.921" v="530" actId="6559"/>
        <pc:sldMkLst>
          <pc:docMk/>
          <pc:sldMk cId="1080218818" sldId="321"/>
        </pc:sldMkLst>
        <pc:spChg chg="mod">
          <ac:chgData name="Pavel Tolpegin" userId="a79cc42a8ce63bd6" providerId="LiveId" clId="{EF4EAE50-A33A-4800-B033-83264E2C0D0F}" dt="2017-12-17T11:35:45.355" v="357" actId="123"/>
          <ac:spMkLst>
            <pc:docMk/>
            <pc:sldMk cId="1080218818" sldId="321"/>
            <ac:spMk id="18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11:48:10.619" v="524" actId="20577"/>
          <ac:spMkLst>
            <pc:docMk/>
            <pc:sldMk cId="1080218818" sldId="321"/>
            <ac:spMk id="43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11:48:36.921" v="530" actId="6559"/>
          <ac:spMkLst>
            <pc:docMk/>
            <pc:sldMk cId="1080218818" sldId="321"/>
            <ac:spMk id="44" creationId="{00000000-0000-0000-0000-000000000000}"/>
          </ac:spMkLst>
        </pc:spChg>
      </pc:sldChg>
      <pc:sldChg chg="modSp">
        <pc:chgData name="Pavel Tolpegin" userId="a79cc42a8ce63bd6" providerId="LiveId" clId="{EF4EAE50-A33A-4800-B033-83264E2C0D0F}" dt="2017-12-17T11:48:56.682" v="532" actId="20577"/>
        <pc:sldMkLst>
          <pc:docMk/>
          <pc:sldMk cId="3129605983" sldId="323"/>
        </pc:sldMkLst>
        <pc:spChg chg="mod">
          <ac:chgData name="Pavel Tolpegin" userId="a79cc42a8ce63bd6" providerId="LiveId" clId="{EF4EAE50-A33A-4800-B033-83264E2C0D0F}" dt="2017-12-17T11:48:56.682" v="532" actId="20577"/>
          <ac:spMkLst>
            <pc:docMk/>
            <pc:sldMk cId="3129605983" sldId="323"/>
            <ac:spMk id="11" creationId="{00000000-0000-0000-0000-000000000000}"/>
          </ac:spMkLst>
        </pc:spChg>
        <pc:graphicFrameChg chg="modGraphic">
          <ac:chgData name="Pavel Tolpegin" userId="a79cc42a8ce63bd6" providerId="LiveId" clId="{EF4EAE50-A33A-4800-B033-83264E2C0D0F}" dt="2017-12-17T11:45:53.792" v="507" actId="207"/>
          <ac:graphicFrameMkLst>
            <pc:docMk/>
            <pc:sldMk cId="3129605983" sldId="323"/>
            <ac:graphicFrameMk id="14" creationId="{00000000-0000-0000-0000-000000000000}"/>
          </ac:graphicFrameMkLst>
        </pc:graphicFrameChg>
      </pc:sldChg>
      <pc:sldChg chg="addSp modSp">
        <pc:chgData name="Pavel Tolpegin" userId="a79cc42a8ce63bd6" providerId="LiveId" clId="{EF4EAE50-A33A-4800-B033-83264E2C0D0F}" dt="2017-12-17T11:45:05.956" v="505" actId="20577"/>
        <pc:sldMkLst>
          <pc:docMk/>
          <pc:sldMk cId="414331844" sldId="326"/>
        </pc:sldMkLst>
        <pc:spChg chg="mod">
          <ac:chgData name="Pavel Tolpegin" userId="a79cc42a8ce63bd6" providerId="LiveId" clId="{EF4EAE50-A33A-4800-B033-83264E2C0D0F}" dt="2017-12-17T11:22:49.441" v="213" actId="14100"/>
          <ac:spMkLst>
            <pc:docMk/>
            <pc:sldMk cId="414331844" sldId="326"/>
            <ac:spMk id="3" creationId="{00000000-0000-0000-0000-000000000000}"/>
          </ac:spMkLst>
        </pc:spChg>
        <pc:spChg chg="add mod">
          <ac:chgData name="Pavel Tolpegin" userId="a79cc42a8ce63bd6" providerId="LiveId" clId="{EF4EAE50-A33A-4800-B033-83264E2C0D0F}" dt="2017-12-17T11:45:05.956" v="505" actId="20577"/>
          <ac:spMkLst>
            <pc:docMk/>
            <pc:sldMk cId="414331844" sldId="326"/>
            <ac:spMk id="4" creationId="{BCC2EBFB-F886-4AE0-B909-F2414B9756EE}"/>
          </ac:spMkLst>
        </pc:spChg>
      </pc:sldChg>
      <pc:sldChg chg="modSp">
        <pc:chgData name="Pavel Tolpegin" userId="a79cc42a8ce63bd6" providerId="LiveId" clId="{EF4EAE50-A33A-4800-B033-83264E2C0D0F}" dt="2017-12-17T11:26:58.746" v="295"/>
        <pc:sldMkLst>
          <pc:docMk/>
          <pc:sldMk cId="778728885" sldId="327"/>
        </pc:sldMkLst>
        <pc:spChg chg="mod">
          <ac:chgData name="Pavel Tolpegin" userId="a79cc42a8ce63bd6" providerId="LiveId" clId="{EF4EAE50-A33A-4800-B033-83264E2C0D0F}" dt="2017-12-17T11:26:26.638" v="285" actId="20577"/>
          <ac:spMkLst>
            <pc:docMk/>
            <pc:sldMk cId="778728885" sldId="327"/>
            <ac:spMk id="10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11:26:31.129" v="290" actId="20577"/>
          <ac:spMkLst>
            <pc:docMk/>
            <pc:sldMk cId="778728885" sldId="327"/>
            <ac:spMk id="11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11:26:06.404" v="276" actId="20577"/>
          <ac:spMkLst>
            <pc:docMk/>
            <pc:sldMk cId="778728885" sldId="327"/>
            <ac:spMk id="12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11:26:58.746" v="295"/>
          <ac:spMkLst>
            <pc:docMk/>
            <pc:sldMk cId="778728885" sldId="327"/>
            <ac:spMk id="13" creationId="{00000000-0000-0000-0000-000000000000}"/>
          </ac:spMkLst>
        </pc:spChg>
      </pc:sldChg>
      <pc:sldChg chg="modSp">
        <pc:chgData name="Pavel Tolpegin" userId="a79cc42a8ce63bd6" providerId="LiveId" clId="{EF4EAE50-A33A-4800-B033-83264E2C0D0F}" dt="2017-12-17T11:27:14.231" v="297"/>
        <pc:sldMkLst>
          <pc:docMk/>
          <pc:sldMk cId="2759547997" sldId="328"/>
        </pc:sldMkLst>
        <pc:spChg chg="mod">
          <ac:chgData name="Pavel Tolpegin" userId="a79cc42a8ce63bd6" providerId="LiveId" clId="{EF4EAE50-A33A-4800-B033-83264E2C0D0F}" dt="2017-12-17T11:27:14.231" v="297"/>
          <ac:spMkLst>
            <pc:docMk/>
            <pc:sldMk cId="2759547997" sldId="328"/>
            <ac:spMk id="4" creationId="{00000000-0000-0000-0000-000000000000}"/>
          </ac:spMkLst>
        </pc:spChg>
        <pc:spChg chg="mod">
          <ac:chgData name="Pavel Tolpegin" userId="a79cc42a8ce63bd6" providerId="LiveId" clId="{EF4EAE50-A33A-4800-B033-83264E2C0D0F}" dt="2017-12-17T11:27:08.600" v="296"/>
          <ac:spMkLst>
            <pc:docMk/>
            <pc:sldMk cId="2759547997" sldId="328"/>
            <ac:spMk id="5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20454658792650918"/>
                  <c:y val="0.273493000874890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5881889763779524E-2"/>
                  <c:y val="-0.201973607465733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Лист1!$A$8:$A$9</c:f>
              <c:strCache>
                <c:ptCount val="2"/>
                <c:pt idx="0">
                  <c:v>В сфере водоснабжения</c:v>
                </c:pt>
                <c:pt idx="1">
                  <c:v>В сфере водоотведения</c:v>
                </c:pt>
              </c:strCache>
            </c:strRef>
          </c:cat>
          <c:val>
            <c:numRef>
              <c:f>Лист1!$B$8:$B$9</c:f>
              <c:numCache>
                <c:formatCode>#,##0</c:formatCode>
                <c:ptCount val="2"/>
                <c:pt idx="0">
                  <c:v>19806592.156937391</c:v>
                </c:pt>
                <c:pt idx="1">
                  <c:v>15137186.853677694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7478987305985529"/>
          <c:y val="0.292094097891407"/>
          <c:w val="0.33874053445139923"/>
          <c:h val="0.40771449830450585"/>
        </c:manualLayout>
      </c:layout>
      <c:overlay val="0"/>
      <c:txPr>
        <a:bodyPr/>
        <a:lstStyle/>
        <a:p>
          <a:pPr>
            <a:defRPr sz="1000" b="1" i="0" baseline="0">
              <a:solidFill>
                <a:schemeClr val="tx2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688F7B-D597-4D37-B51A-E3327705FB36}" type="datetimeFigureOut">
              <a:rPr lang="ru-RU" smtClean="0"/>
              <a:t>14.11.2019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2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FB5F2-A8BC-4456-BC7C-A63AA178C2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375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2945659" cy="49641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9" y="1"/>
            <a:ext cx="2945659" cy="496412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D78235B-9633-483C-8327-53B011049E47}" type="datetimeFigureOut">
              <a:rPr lang="ru-RU" smtClean="0"/>
              <a:t>14.11.2019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2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5" y="9430093"/>
            <a:ext cx="2945659" cy="49641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9" y="9430093"/>
            <a:ext cx="2945659" cy="49641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72AE52E-5C56-4C56-88EE-A14DCE60209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868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555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Период реализации: 2019-2055 годы</a:t>
            </a:r>
          </a:p>
          <a:p>
            <a:r>
              <a:rPr lang="ru-RU" dirty="0" smtClean="0"/>
              <a:t>Сумма инвестиций на весь период реализации: 3 985,32 млн. руб.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7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Период реализации: 2019-2066 годы</a:t>
            </a:r>
          </a:p>
          <a:p>
            <a:r>
              <a:rPr lang="ru-RU" dirty="0" smtClean="0"/>
              <a:t>Сумма инвестиций на весь период реализации: 6 622,95 млн. руб.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25723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772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AE52E-5C56-4C56-88EE-A14DCE602093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75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7.xml"/><Relationship Id="rId13" Type="http://schemas.openxmlformats.org/officeDocument/2006/relationships/oleObject" Target="../embeddings/oleObject1.bin"/><Relationship Id="rId18" Type="http://schemas.openxmlformats.org/officeDocument/2006/relationships/oleObject" Target="../embeddings/oleObject2.bin"/><Relationship Id="rId3" Type="http://schemas.openxmlformats.org/officeDocument/2006/relationships/tags" Target="../tags/tag2.xml"/><Relationship Id="rId7" Type="http://schemas.openxmlformats.org/officeDocument/2006/relationships/tags" Target="../tags/tag6.xml"/><Relationship Id="rId12" Type="http://schemas.openxmlformats.org/officeDocument/2006/relationships/slideMaster" Target="../slideMasters/slideMaster1.xml"/><Relationship Id="rId17" Type="http://schemas.openxmlformats.org/officeDocument/2006/relationships/image" Target="../media/image8.jpeg"/><Relationship Id="rId2" Type="http://schemas.openxmlformats.org/officeDocument/2006/relationships/tags" Target="../tags/tag1.xml"/><Relationship Id="rId16" Type="http://schemas.openxmlformats.org/officeDocument/2006/relationships/image" Target="../media/image7.jpeg"/><Relationship Id="rId1" Type="http://schemas.openxmlformats.org/officeDocument/2006/relationships/vmlDrawing" Target="../drawings/vmlDrawing1.vml"/><Relationship Id="rId6" Type="http://schemas.openxmlformats.org/officeDocument/2006/relationships/tags" Target="../tags/tag5.xml"/><Relationship Id="rId11" Type="http://schemas.openxmlformats.org/officeDocument/2006/relationships/tags" Target="../tags/tag10.xml"/><Relationship Id="rId5" Type="http://schemas.openxmlformats.org/officeDocument/2006/relationships/tags" Target="../tags/tag4.xml"/><Relationship Id="rId15" Type="http://schemas.openxmlformats.org/officeDocument/2006/relationships/image" Target="../media/image6.jpeg"/><Relationship Id="rId10" Type="http://schemas.openxmlformats.org/officeDocument/2006/relationships/tags" Target="../tags/tag9.xml"/><Relationship Id="rId4" Type="http://schemas.openxmlformats.org/officeDocument/2006/relationships/tags" Target="../tags/tag3.xml"/><Relationship Id="rId9" Type="http://schemas.openxmlformats.org/officeDocument/2006/relationships/tags" Target="../tags/tag8.xml"/><Relationship Id="rId14" Type="http://schemas.openxmlformats.org/officeDocument/2006/relationships/image" Target="../media/image5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oleObject" Target="../embeddings/oleObject3.bin"/><Relationship Id="rId18" Type="http://schemas.openxmlformats.org/officeDocument/2006/relationships/oleObject" Target="../embeddings/oleObject4.bin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slideMaster" Target="../slideMasters/slideMaster3.xml"/><Relationship Id="rId17" Type="http://schemas.openxmlformats.org/officeDocument/2006/relationships/image" Target="../media/image8.jpeg"/><Relationship Id="rId2" Type="http://schemas.openxmlformats.org/officeDocument/2006/relationships/tags" Target="../tags/tag11.xml"/><Relationship Id="rId16" Type="http://schemas.openxmlformats.org/officeDocument/2006/relationships/image" Target="../media/image7.jpeg"/><Relationship Id="rId1" Type="http://schemas.openxmlformats.org/officeDocument/2006/relationships/vmlDrawing" Target="../drawings/vmlDrawing2.vml"/><Relationship Id="rId6" Type="http://schemas.openxmlformats.org/officeDocument/2006/relationships/tags" Target="../tags/tag15.xml"/><Relationship Id="rId11" Type="http://schemas.openxmlformats.org/officeDocument/2006/relationships/tags" Target="../tags/tag20.xml"/><Relationship Id="rId5" Type="http://schemas.openxmlformats.org/officeDocument/2006/relationships/tags" Target="../tags/tag14.xml"/><Relationship Id="rId15" Type="http://schemas.openxmlformats.org/officeDocument/2006/relationships/image" Target="../media/image6.jpeg"/><Relationship Id="rId10" Type="http://schemas.openxmlformats.org/officeDocument/2006/relationships/tags" Target="../tags/tag19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400" y="2130437"/>
            <a:ext cx="103632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342AD6-E197-4CB5-92E8-25DFC1FF175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52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12" indent="0">
              <a:buNone/>
              <a:defRPr sz="1200"/>
            </a:lvl2pPr>
            <a:lvl3pPr marL="914423" indent="0">
              <a:buNone/>
              <a:defRPr sz="1000"/>
            </a:lvl3pPr>
            <a:lvl4pPr marL="1371634" indent="0">
              <a:buNone/>
              <a:defRPr sz="900"/>
            </a:lvl4pPr>
            <a:lvl5pPr marL="1828846" indent="0">
              <a:buNone/>
              <a:defRPr sz="900"/>
            </a:lvl5pPr>
            <a:lvl6pPr marL="2286057" indent="0">
              <a:buNone/>
              <a:defRPr sz="900"/>
            </a:lvl6pPr>
            <a:lvl7pPr marL="2743269" indent="0">
              <a:buNone/>
              <a:defRPr sz="900"/>
            </a:lvl7pPr>
            <a:lvl8pPr marL="3200480" indent="0">
              <a:buNone/>
              <a:defRPr sz="900"/>
            </a:lvl8pPr>
            <a:lvl9pPr marL="3657691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3AA03-CC90-4B60-8D51-7CCFDE9358B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8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87F0C-47BC-4578-91E9-A7E4863ADAC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26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75799" y="274646"/>
            <a:ext cx="2971801" cy="5851525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60405" y="274646"/>
            <a:ext cx="8712201" cy="5851525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DA887-C9E8-4D92-A894-6BCD5F021D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370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2"/>
          <p:cNvGraphicFramePr>
            <a:graphicFrameLocks noChangeAspect="1"/>
          </p:cNvGraphicFramePr>
          <p:nvPr/>
        </p:nvGraphicFramePr>
        <p:xfrm>
          <a:off x="3" y="0"/>
          <a:ext cx="194734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2"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" y="0"/>
                        <a:ext cx="194734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282451" y="6610361"/>
            <a:ext cx="10098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1pPr>
            <a:lvl2pPr marL="742950" indent="-285750" eaLnBrk="0" hangingPunct="0"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2pPr>
            <a:lvl3pPr marL="1143000" indent="-228600" eaLnBrk="0" hangingPunct="0"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3pPr>
            <a:lvl4pPr marL="1600200" indent="-228600" eaLnBrk="0" hangingPunct="0"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4pPr>
            <a:lvl5pPr marL="2057400" indent="-228600" eaLnBrk="0" hangingPunct="0"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0E680AB-16E2-40F9-841D-23E90121E578}" type="slidenum">
              <a:rPr kumimoji="0" lang="en-US" altLang="ru-RU" sz="800" b="0" smtClean="0">
                <a:solidFill>
                  <a:srgbClr val="000000"/>
                </a:solidFill>
                <a:latin typeface="Arial Narrow" pitchFamily="34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kumimoji="0" lang="en-US" altLang="ru-RU" sz="8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5" name="Рисунок 10" descr="ppt_common_page2 копия копия.jp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71" y="320686"/>
            <a:ext cx="861484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try.jp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35" y="6057900"/>
            <a:ext cx="338666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 descr="rus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023" y="369896"/>
            <a:ext cx="257598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/>
          <p:nvPr userDrawn="1">
            <p:custDataLst>
              <p:tags r:id="rId6"/>
            </p:custDataLst>
          </p:nvPr>
        </p:nvSpPr>
        <p:spPr>
          <a:xfrm>
            <a:off x="11410958" y="6734175"/>
            <a:ext cx="461434" cy="122238"/>
          </a:xfrm>
          <a:prstGeom prst="rect">
            <a:avLst/>
          </a:prstGeom>
          <a:solidFill>
            <a:srgbClr val="FFFFFF"/>
          </a:solidFill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ru-RU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11550651" y="6718311"/>
            <a:ext cx="141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lvl1pPr>
              <a:defRPr sz="900" b="0" smtClean="0"/>
            </a:lvl1pPr>
          </a:lstStyle>
          <a:p>
            <a:pPr>
              <a:defRPr/>
            </a:pPr>
            <a:fld id="{354396BA-FF61-4600-8F7E-94DEE51912E2}" type="slidenum">
              <a:rPr lang="en-US" sz="900">
                <a:solidFill>
                  <a:srgbClr val="6CAAC0">
                    <a:lumMod val="75000"/>
                  </a:srgbClr>
                </a:solidFill>
                <a:latin typeface="Arial"/>
                <a:cs typeface="Arial" pitchFamily="34" charset="0"/>
              </a:rPr>
              <a:pPr>
                <a:defRPr/>
              </a:pPr>
              <a:t>‹#›</a:t>
            </a:fld>
            <a:endParaRPr lang="en-US" sz="900" dirty="0">
              <a:solidFill>
                <a:srgbClr val="6CAAC0">
                  <a:lumMod val="75000"/>
                </a:srgbClr>
              </a:solidFill>
              <a:latin typeface="Arial"/>
              <a:cs typeface="Arial" pitchFamily="34" charset="0"/>
            </a:endParaRPr>
          </a:p>
        </p:txBody>
      </p:sp>
      <p:sp>
        <p:nvSpPr>
          <p:cNvPr id="11" name="Slide Number Line"/>
          <p:cNvSpPr>
            <a:spLocks noChangeShapeType="1"/>
          </p:cNvSpPr>
          <p:nvPr userDrawn="1">
            <p:custDataLst>
              <p:tags r:id="rId8"/>
            </p:custDataLst>
          </p:nvPr>
        </p:nvSpPr>
        <p:spPr bwMode="auto">
          <a:xfrm>
            <a:off x="11408833" y="6734187"/>
            <a:ext cx="0" cy="12382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sz="1800" dirty="0">
              <a:solidFill>
                <a:prstClr val="black"/>
              </a:solidFill>
            </a:endParaRPr>
          </a:p>
        </p:txBody>
      </p:sp>
      <p:cxnSp>
        <p:nvCxnSpPr>
          <p:cNvPr id="12" name="Straight Connector 11"/>
          <p:cNvCxnSpPr/>
          <p:nvPr userDrawn="1">
            <p:custDataLst>
              <p:tags r:id="rId9"/>
            </p:custDataLst>
          </p:nvPr>
        </p:nvCxnSpPr>
        <p:spPr>
          <a:xfrm>
            <a:off x="11408841" y="6724650"/>
            <a:ext cx="463551" cy="0"/>
          </a:xfrm>
          <a:prstGeom prst="line">
            <a:avLst/>
          </a:prstGeom>
          <a:ln w="2222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AutoShape 20"/>
          <p:cNvGraphicFramePr>
            <a:graphicFrameLocks/>
          </p:cNvGraphicFramePr>
          <p:nvPr/>
        </p:nvGraphicFramePr>
        <p:xfrm>
          <a:off x="3" y="0"/>
          <a:ext cx="194734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3" name="think-cell Slide" r:id="rId18" imgW="0" imgH="0" progId="">
                  <p:embed/>
                </p:oleObj>
              </mc:Choice>
              <mc:Fallback>
                <p:oleObj name="think-cell Slide" r:id="rId18" imgW="0" imgH="0" progId="">
                  <p:embed/>
                  <p:pic>
                    <p:nvPicPr>
                      <p:cNvPr id="13" name="AutoShape 20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" y="0"/>
                        <a:ext cx="194734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2677" y="941604"/>
            <a:ext cx="10505833" cy="6010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0"/>
            <p:custDataLst>
              <p:tags r:id="rId10"/>
            </p:custDataLst>
          </p:nvPr>
        </p:nvSpPr>
        <p:spPr>
          <a:xfrm>
            <a:off x="10460574" y="6867526"/>
            <a:ext cx="1553633" cy="3077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200" b="0">
                <a:solidFill>
                  <a:srgbClr val="FFFFFF"/>
                </a:solidFill>
                <a:latin typeface="+mn-lt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Slide Number Placeholder 28"/>
          <p:cNvSpPr>
            <a:spLocks noGrp="1"/>
          </p:cNvSpPr>
          <p:nvPr>
            <p:ph type="sldNum" sz="quarter" idx="11"/>
            <p:custDataLst>
              <p:tags r:id="rId11"/>
            </p:custDataLst>
          </p:nvPr>
        </p:nvSpPr>
        <p:spPr>
          <a:xfrm>
            <a:off x="12037492" y="6867218"/>
            <a:ext cx="146049" cy="30778"/>
          </a:xfrm>
          <a:prstGeom prst="rect">
            <a:avLst/>
          </a:prstGeom>
        </p:spPr>
        <p:txBody>
          <a:bodyPr wrap="square" lIns="0" tIns="0" rIns="0" bIns="0" numCol="1" anchorCtr="0" compatLnSpc="1">
            <a:prstTxWarp prst="textNoShape">
              <a:avLst/>
            </a:prstTxWarp>
            <a:sp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200" b="0">
                <a:solidFill>
                  <a:srgbClr val="FFFFFF"/>
                </a:solidFill>
                <a:latin typeface="+mn-lt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F2ED41D1-293D-4BC6-B411-8BF382DA5C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49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352EA-2056-40D4-9917-7DD9865C4D1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9" descr="RVC_logo_Orenburg_go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7809" y="116856"/>
            <a:ext cx="2104978" cy="575845"/>
          </a:xfrm>
          <a:prstGeom prst="rect">
            <a:avLst/>
          </a:prstGeom>
        </p:spPr>
      </p:pic>
      <p:cxnSp>
        <p:nvCxnSpPr>
          <p:cNvPr id="8" name="Прямая соединительная линия 6"/>
          <p:cNvCxnSpPr>
            <a:cxnSpLocks noChangeShapeType="1"/>
          </p:cNvCxnSpPr>
          <p:nvPr userDrawn="1"/>
        </p:nvCxnSpPr>
        <p:spPr bwMode="auto">
          <a:xfrm>
            <a:off x="1139094" y="377825"/>
            <a:ext cx="7252677" cy="1588"/>
          </a:xfrm>
          <a:prstGeom prst="line">
            <a:avLst/>
          </a:prstGeom>
          <a:noFill/>
          <a:ln w="9525" algn="ctr">
            <a:solidFill>
              <a:srgbClr val="0047B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1055077" y="93667"/>
            <a:ext cx="4572000" cy="276999"/>
          </a:xfrm>
          <a:prstGeom prst="rect">
            <a:avLst/>
          </a:prstGeom>
          <a:solidFill>
            <a:srgbClr val="FFFFFF"/>
          </a:solidFill>
          <a:ln>
            <a:noFill/>
            <a:headEnd/>
            <a:tailEnd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kumimoji="1" lang="ru-RU" sz="1200" b="1" i="1" kern="0" dirty="0">
                <a:solidFill>
                  <a:srgbClr val="1F497D">
                    <a:lumMod val="60000"/>
                    <a:lumOff val="40000"/>
                  </a:srgbClr>
                </a:solidFill>
                <a:cs typeface="Tahoma" pitchFamily="34" charset="0"/>
              </a:rPr>
              <a:t>ЧИСТАЯ ВОДА ДЛЯ ГОРОДОВ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2391901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256993" y="545199"/>
            <a:ext cx="656795" cy="336689"/>
          </a:xfrm>
          <a:prstGeom prst="rect">
            <a:avLst/>
          </a:prstGeom>
        </p:spPr>
        <p:txBody>
          <a:bodyPr lIns="83969" tIns="41985" rIns="83969" bIns="41985"/>
          <a:lstStyle>
            <a:lvl1pPr marL="0" indent="0">
              <a:buNone/>
              <a:defRPr sz="1800" b="1">
                <a:solidFill>
                  <a:srgbClr val="0071BB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/>
              <a:t>01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633022" y="545199"/>
            <a:ext cx="8045739" cy="336689"/>
          </a:xfrm>
          <a:prstGeom prst="rect">
            <a:avLst/>
          </a:prstGeom>
        </p:spPr>
        <p:txBody>
          <a:bodyPr lIns="83969" tIns="41985" rIns="83969" bIns="41985"/>
          <a:lstStyle>
            <a:lvl1pPr marL="0" indent="0">
              <a:buNone/>
              <a:defRPr sz="1800" b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44575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400" y="2130453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78"/>
            <a:ext cx="2844800" cy="365125"/>
          </a:xfrm>
          <a:prstGeom prst="rect">
            <a:avLst/>
          </a:prstGeom>
        </p:spPr>
        <p:txBody>
          <a:bodyPr/>
          <a:lstStyle/>
          <a:p>
            <a:fld id="{E86D5AA9-D405-4F0D-A842-665B38FB06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78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78"/>
            <a:ext cx="2844800" cy="365125"/>
          </a:xfrm>
          <a:prstGeom prst="rect">
            <a:avLst/>
          </a:prstGeom>
        </p:spPr>
        <p:txBody>
          <a:bodyPr/>
          <a:lstStyle/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274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78"/>
            <a:ext cx="2844800" cy="365125"/>
          </a:xfrm>
          <a:prstGeom prst="rect">
            <a:avLst/>
          </a:prstGeom>
        </p:spPr>
        <p:txBody>
          <a:bodyPr/>
          <a:lstStyle/>
          <a:p>
            <a:fld id="{61F226BD-8B53-4DFE-9A82-081686C874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78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78"/>
            <a:ext cx="2844800" cy="365125"/>
          </a:xfrm>
          <a:prstGeom prst="rect">
            <a:avLst/>
          </a:prstGeom>
        </p:spPr>
        <p:txBody>
          <a:bodyPr/>
          <a:lstStyle/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9" descr="RVC_logo_Orenburg_go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7809" y="116871"/>
            <a:ext cx="2104978" cy="575845"/>
          </a:xfrm>
          <a:prstGeom prst="rect">
            <a:avLst/>
          </a:prstGeom>
        </p:spPr>
      </p:pic>
      <p:cxnSp>
        <p:nvCxnSpPr>
          <p:cNvPr id="8" name="Прямая соединительная линия 6"/>
          <p:cNvCxnSpPr>
            <a:cxnSpLocks noChangeShapeType="1"/>
          </p:cNvCxnSpPr>
          <p:nvPr userDrawn="1"/>
        </p:nvCxnSpPr>
        <p:spPr bwMode="auto">
          <a:xfrm>
            <a:off x="1139094" y="377825"/>
            <a:ext cx="7252677" cy="1588"/>
          </a:xfrm>
          <a:prstGeom prst="line">
            <a:avLst/>
          </a:prstGeom>
          <a:noFill/>
          <a:ln w="9525" algn="ctr">
            <a:solidFill>
              <a:srgbClr val="0047B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1055077" y="93667"/>
            <a:ext cx="4572000" cy="276999"/>
          </a:xfrm>
          <a:prstGeom prst="rect">
            <a:avLst/>
          </a:prstGeom>
          <a:solidFill>
            <a:srgbClr val="FFFFFF"/>
          </a:solidFill>
          <a:ln>
            <a:noFill/>
            <a:headEnd/>
            <a:tailEnd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kumimoji="1" lang="ru-RU" sz="1200" b="1" i="1" kern="0" dirty="0">
                <a:solidFill>
                  <a:srgbClr val="1F497D">
                    <a:lumMod val="60000"/>
                    <a:lumOff val="40000"/>
                  </a:srgbClr>
                </a:solidFill>
                <a:cs typeface="Tahoma" pitchFamily="34" charset="0"/>
              </a:rPr>
              <a:t>ЧИСТАЯ ВОДА ДЛЯ ГОРОДОВ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40501547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3256993" y="545199"/>
            <a:ext cx="656795" cy="336689"/>
          </a:xfrm>
          <a:prstGeom prst="rect">
            <a:avLst/>
          </a:prstGeom>
        </p:spPr>
        <p:txBody>
          <a:bodyPr lIns="83969" tIns="41985" rIns="83969" bIns="41985"/>
          <a:lstStyle>
            <a:lvl1pPr marL="0" indent="0">
              <a:buNone/>
              <a:defRPr sz="1800" b="1">
                <a:solidFill>
                  <a:srgbClr val="0071BB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en-US" dirty="0"/>
              <a:t>01</a:t>
            </a:r>
            <a:endParaRPr lang="uk-UA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1" hasCustomPrompt="1"/>
          </p:nvPr>
        </p:nvSpPr>
        <p:spPr>
          <a:xfrm>
            <a:off x="3633022" y="545199"/>
            <a:ext cx="8045739" cy="336689"/>
          </a:xfrm>
          <a:prstGeom prst="rect">
            <a:avLst/>
          </a:prstGeom>
        </p:spPr>
        <p:txBody>
          <a:bodyPr lIns="83969" tIns="41985" rIns="83969" bIns="41985"/>
          <a:lstStyle>
            <a:lvl1pPr marL="0" indent="0">
              <a:buNone/>
              <a:defRPr sz="1800" b="1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80072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400" y="2130453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78"/>
            <a:ext cx="2844800" cy="365125"/>
          </a:xfrm>
          <a:prstGeom prst="rect">
            <a:avLst/>
          </a:prstGeom>
        </p:spPr>
        <p:txBody>
          <a:bodyPr/>
          <a:lstStyle/>
          <a:p>
            <a:fld id="{E86D5AA9-D405-4F0D-A842-665B38FB067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78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78"/>
            <a:ext cx="2844800" cy="365125"/>
          </a:xfrm>
          <a:prstGeom prst="rect">
            <a:avLst/>
          </a:prstGeom>
        </p:spPr>
        <p:txBody>
          <a:bodyPr/>
          <a:lstStyle/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780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468924" y="952147"/>
            <a:ext cx="11378057" cy="63504"/>
          </a:xfrm>
          <a:prstGeom prst="rect">
            <a:avLst/>
          </a:prstGeom>
        </p:spPr>
      </p:pic>
      <p:sp>
        <p:nvSpPr>
          <p:cNvPr id="11" name="Номер слайда 3"/>
          <p:cNvSpPr txBox="1">
            <a:spLocks/>
          </p:cNvSpPr>
          <p:nvPr userDrawn="1"/>
        </p:nvSpPr>
        <p:spPr>
          <a:xfrm>
            <a:off x="10993619" y="6453352"/>
            <a:ext cx="937846" cy="24622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ru-RU"/>
            </a:defPPr>
            <a:lvl1pPr defTabSz="1043056" fontAlgn="base">
              <a:spcAft>
                <a:spcPct val="0"/>
              </a:spcAft>
              <a:defRPr sz="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r"/>
            <a:fld id="{4C4B6055-907B-4646-8C21-AEF938DA6B8D}" type="slidenum">
              <a:rPr lang="ru-RU" sz="1000" smtClean="0"/>
              <a:pPr lvl="0" algn="r"/>
              <a:t>‹#›</a:t>
            </a:fld>
            <a:endParaRPr lang="ru-RU" sz="1000" dirty="0"/>
          </a:p>
        </p:txBody>
      </p:sp>
      <p:pic>
        <p:nvPicPr>
          <p:cNvPr id="9" name="Рисунок 9" descr="RVC_logo_Orenburg_gor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50533" y="6391275"/>
            <a:ext cx="1080265" cy="350837"/>
          </a:xfrm>
          <a:prstGeom prst="rect">
            <a:avLst/>
          </a:prstGeom>
        </p:spPr>
      </p:pic>
      <p:cxnSp>
        <p:nvCxnSpPr>
          <p:cNvPr id="3" name="Прямая соединительная линия 2"/>
          <p:cNvCxnSpPr/>
          <p:nvPr userDrawn="1"/>
        </p:nvCxnSpPr>
        <p:spPr>
          <a:xfrm>
            <a:off x="2102664" y="6400800"/>
            <a:ext cx="0" cy="350837"/>
          </a:xfrm>
          <a:prstGeom prst="line">
            <a:avLst/>
          </a:prstGeom>
          <a:ln w="12700">
            <a:solidFill>
              <a:srgbClr val="233772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 userDrawn="1"/>
        </p:nvSpPr>
        <p:spPr>
          <a:xfrm>
            <a:off x="2338140" y="6468740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043056" fontAlgn="base">
              <a:spcAft>
                <a:spcPct val="0"/>
              </a:spcAft>
              <a:defRPr/>
            </a:pPr>
            <a:r>
              <a:rPr lang="ru-RU" sz="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ШАБЛОН ВЕРСТКИ ОБЩИХ ПРЕЗЕНТАЦИЙ</a:t>
            </a:r>
          </a:p>
        </p:txBody>
      </p:sp>
    </p:spTree>
    <p:extLst>
      <p:ext uri="{BB962C8B-B14F-4D97-AF65-F5344CB8AC3E}">
        <p14:creationId xmlns:p14="http://schemas.microsoft.com/office/powerpoint/2010/main" val="3510719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78"/>
            <a:ext cx="2844800" cy="365125"/>
          </a:xfrm>
          <a:prstGeom prst="rect">
            <a:avLst/>
          </a:prstGeom>
        </p:spPr>
        <p:txBody>
          <a:bodyPr/>
          <a:lstStyle/>
          <a:p>
            <a:fld id="{61F226BD-8B53-4DFE-9A82-081686C874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78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78"/>
            <a:ext cx="2844800" cy="365125"/>
          </a:xfrm>
          <a:prstGeom prst="rect">
            <a:avLst/>
          </a:prstGeom>
        </p:spPr>
        <p:txBody>
          <a:bodyPr/>
          <a:lstStyle/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9" descr="RVC_logo_Orenburg_go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7809" y="116871"/>
            <a:ext cx="2104978" cy="575845"/>
          </a:xfrm>
          <a:prstGeom prst="rect">
            <a:avLst/>
          </a:prstGeom>
        </p:spPr>
      </p:pic>
      <p:cxnSp>
        <p:nvCxnSpPr>
          <p:cNvPr id="8" name="Прямая соединительная линия 6"/>
          <p:cNvCxnSpPr>
            <a:cxnSpLocks noChangeShapeType="1"/>
          </p:cNvCxnSpPr>
          <p:nvPr userDrawn="1"/>
        </p:nvCxnSpPr>
        <p:spPr bwMode="auto">
          <a:xfrm>
            <a:off x="1139094" y="377825"/>
            <a:ext cx="7252677" cy="1588"/>
          </a:xfrm>
          <a:prstGeom prst="line">
            <a:avLst/>
          </a:prstGeom>
          <a:noFill/>
          <a:ln w="9525" algn="ctr">
            <a:solidFill>
              <a:srgbClr val="0047B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1055077" y="93667"/>
            <a:ext cx="4572000" cy="276999"/>
          </a:xfrm>
          <a:prstGeom prst="rect">
            <a:avLst/>
          </a:prstGeom>
          <a:solidFill>
            <a:srgbClr val="FFFFFF"/>
          </a:solidFill>
          <a:ln>
            <a:noFill/>
            <a:headEnd/>
            <a:tailEnd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kumimoji="1" lang="ru-RU" sz="1200" b="1" i="1" kern="0" dirty="0">
                <a:solidFill>
                  <a:srgbClr val="1F497D">
                    <a:lumMod val="60000"/>
                    <a:lumOff val="40000"/>
                  </a:srgbClr>
                </a:solidFill>
                <a:cs typeface="Tahoma" pitchFamily="34" charset="0"/>
              </a:rPr>
              <a:t>ЧИСТАЯ ВОДА ДЛЯ ГОРОДОВ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9610432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78"/>
            <a:ext cx="2844800" cy="365125"/>
          </a:xfrm>
          <a:prstGeom prst="rect">
            <a:avLst/>
          </a:prstGeom>
        </p:spPr>
        <p:txBody>
          <a:bodyPr/>
          <a:lstStyle/>
          <a:p>
            <a:fld id="{65DC1CDD-719D-49DD-BDC3-3120AA4AB585}" type="datetime1">
              <a:rPr lang="ru-RU" smtClean="0"/>
              <a:t>14.11.2019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78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78"/>
            <a:ext cx="2844800" cy="365125"/>
          </a:xfrm>
          <a:prstGeom prst="rect">
            <a:avLst/>
          </a:prstGeom>
        </p:spPr>
        <p:txBody>
          <a:bodyPr/>
          <a:lstStyle/>
          <a:p>
            <a:fld id="{FC1659C1-328E-694A-9B23-D7FF71D135BF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9" descr="RVC_logo_Orenburg_go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7809" y="116855"/>
            <a:ext cx="2104978" cy="575845"/>
          </a:xfrm>
          <a:prstGeom prst="rect">
            <a:avLst/>
          </a:prstGeom>
        </p:spPr>
      </p:pic>
      <p:cxnSp>
        <p:nvCxnSpPr>
          <p:cNvPr id="8" name="Прямая соединительная линия 6"/>
          <p:cNvCxnSpPr>
            <a:cxnSpLocks noChangeShapeType="1"/>
          </p:cNvCxnSpPr>
          <p:nvPr userDrawn="1"/>
        </p:nvCxnSpPr>
        <p:spPr bwMode="auto">
          <a:xfrm>
            <a:off x="1139094" y="377825"/>
            <a:ext cx="7252677" cy="1588"/>
          </a:xfrm>
          <a:prstGeom prst="line">
            <a:avLst/>
          </a:prstGeom>
          <a:noFill/>
          <a:ln w="9525" algn="ctr">
            <a:solidFill>
              <a:srgbClr val="0047B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Rectangle 3"/>
          <p:cNvSpPr>
            <a:spLocks noChangeArrowheads="1"/>
          </p:cNvSpPr>
          <p:nvPr userDrawn="1"/>
        </p:nvSpPr>
        <p:spPr bwMode="auto">
          <a:xfrm>
            <a:off x="1055077" y="93667"/>
            <a:ext cx="4572000" cy="276999"/>
          </a:xfrm>
          <a:prstGeom prst="rect">
            <a:avLst/>
          </a:prstGeom>
          <a:solidFill>
            <a:srgbClr val="FFFFFF"/>
          </a:solidFill>
          <a:ln>
            <a:noFill/>
            <a:headEnd/>
            <a:tailEnd/>
          </a:ln>
          <a:effec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r>
              <a:rPr kumimoji="1" lang="ru-RU" sz="1200" b="1" i="1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Tahoma" pitchFamily="34" charset="0"/>
              </a:rPr>
              <a:t>ЧИСТАЯ ВОДА ДЛЯ ГОРОДОВ РОССИИ</a:t>
            </a:r>
          </a:p>
        </p:txBody>
      </p:sp>
    </p:spTree>
    <p:extLst>
      <p:ext uri="{BB962C8B-B14F-4D97-AF65-F5344CB8AC3E}">
        <p14:creationId xmlns:p14="http://schemas.microsoft.com/office/powerpoint/2010/main" val="2090556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78"/>
            <a:ext cx="2844800" cy="365125"/>
          </a:xfrm>
          <a:prstGeom prst="rect">
            <a:avLst/>
          </a:prstGeom>
        </p:spPr>
        <p:txBody>
          <a:bodyPr/>
          <a:lstStyle/>
          <a:p>
            <a:fld id="{B3795A62-324B-41FA-A315-1AB188006A8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356378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190892" y="6483362"/>
            <a:ext cx="2844800" cy="365125"/>
          </a:xfrm>
          <a:prstGeom prst="rect">
            <a:avLst/>
          </a:prstGeom>
        </p:spPr>
        <p:txBody>
          <a:bodyPr/>
          <a:lstStyle/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9" descr="RVC_logo_Orenburg_go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1714" y="404781"/>
            <a:ext cx="2104978" cy="575845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V="1">
            <a:off x="829637" y="995321"/>
            <a:ext cx="10532729" cy="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50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2"/>
          <p:cNvGraphicFramePr>
            <a:graphicFrameLocks noChangeAspect="1"/>
          </p:cNvGraphicFramePr>
          <p:nvPr/>
        </p:nvGraphicFramePr>
        <p:xfrm>
          <a:off x="3" y="0"/>
          <a:ext cx="194734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8" name="think-cell Slide" r:id="rId13" imgW="270" imgH="270" progId="TCLayout.ActiveDocument.1">
                  <p:embed/>
                </p:oleObj>
              </mc:Choice>
              <mc:Fallback>
                <p:oleObj name="think-cell Slide" r:id="rId13" imgW="270" imgH="270" progId="TCLayout.ActiveDocument.1">
                  <p:embed/>
                  <p:pic>
                    <p:nvPicPr>
                      <p:cNvPr id="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" y="0"/>
                        <a:ext cx="194734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8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282451" y="6610361"/>
            <a:ext cx="100989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1pPr>
            <a:lvl2pPr marL="742950" indent="-285750" eaLnBrk="0" hangingPunct="0"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2pPr>
            <a:lvl3pPr marL="1143000" indent="-228600" eaLnBrk="0" hangingPunct="0"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3pPr>
            <a:lvl4pPr marL="1600200" indent="-228600" eaLnBrk="0" hangingPunct="0"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4pPr>
            <a:lvl5pPr marL="2057400" indent="-228600" eaLnBrk="0" hangingPunct="0"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800" b="1">
                <a:solidFill>
                  <a:schemeClr val="tx2"/>
                </a:solidFill>
                <a:latin typeface="Helvetica" pitchFamily="34" charset="0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B0E680AB-16E2-40F9-841D-23E90121E578}" type="slidenum">
              <a:rPr kumimoji="0" lang="en-US" altLang="ru-RU" sz="800" b="0" smtClean="0">
                <a:solidFill>
                  <a:srgbClr val="000000"/>
                </a:solidFill>
                <a:latin typeface="Arial Narrow" pitchFamily="34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kumimoji="0" lang="en-US" altLang="ru-RU" sz="800" b="0" dirty="0">
              <a:solidFill>
                <a:srgbClr val="000000"/>
              </a:solidFill>
              <a:latin typeface="Arial Narrow" pitchFamily="34" charset="0"/>
            </a:endParaRPr>
          </a:p>
        </p:txBody>
      </p:sp>
      <p:pic>
        <p:nvPicPr>
          <p:cNvPr id="5" name="Рисунок 10" descr="ppt_common_page2 копия копия.jp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71" y="320686"/>
            <a:ext cx="861484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try.jp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35" y="6057900"/>
            <a:ext cx="3386667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5" descr="rus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6023" y="369896"/>
            <a:ext cx="2575983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/>
          <p:cNvSpPr/>
          <p:nvPr userDrawn="1">
            <p:custDataLst>
              <p:tags r:id="rId6"/>
            </p:custDataLst>
          </p:nvPr>
        </p:nvSpPr>
        <p:spPr>
          <a:xfrm>
            <a:off x="11410958" y="6734175"/>
            <a:ext cx="461434" cy="122238"/>
          </a:xfrm>
          <a:prstGeom prst="rect">
            <a:avLst/>
          </a:prstGeom>
          <a:solidFill>
            <a:srgbClr val="FFFFFF"/>
          </a:solidFill>
          <a:ln w="9525" cmpd="sng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ru-RU" sz="13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" name="Slide Number"/>
          <p:cNvSpPr txBox="1">
            <a:spLocks noChangeArrowheads="1"/>
          </p:cNvSpPr>
          <p:nvPr userDrawn="1">
            <p:custDataLst>
              <p:tags r:id="rId7"/>
            </p:custDataLst>
          </p:nvPr>
        </p:nvSpPr>
        <p:spPr bwMode="auto">
          <a:xfrm>
            <a:off x="11550651" y="6718311"/>
            <a:ext cx="141064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lvl1pPr>
              <a:defRPr sz="900" b="0" smtClean="0"/>
            </a:lvl1pPr>
          </a:lstStyle>
          <a:p>
            <a:pPr>
              <a:defRPr/>
            </a:pPr>
            <a:fld id="{354396BA-FF61-4600-8F7E-94DEE51912E2}" type="slidenum">
              <a:rPr lang="en-US" sz="900">
                <a:solidFill>
                  <a:srgbClr val="6CAAC0">
                    <a:lumMod val="75000"/>
                  </a:srgbClr>
                </a:solidFill>
                <a:latin typeface="Arial"/>
                <a:cs typeface="Arial" pitchFamily="34" charset="0"/>
              </a:rPr>
              <a:pPr>
                <a:defRPr/>
              </a:pPr>
              <a:t>‹#›</a:t>
            </a:fld>
            <a:endParaRPr lang="en-US" sz="900" dirty="0">
              <a:solidFill>
                <a:srgbClr val="6CAAC0">
                  <a:lumMod val="75000"/>
                </a:srgbClr>
              </a:solidFill>
              <a:latin typeface="Arial"/>
              <a:cs typeface="Arial" pitchFamily="34" charset="0"/>
            </a:endParaRPr>
          </a:p>
        </p:txBody>
      </p:sp>
      <p:sp>
        <p:nvSpPr>
          <p:cNvPr id="11" name="Slide Number Line"/>
          <p:cNvSpPr>
            <a:spLocks noChangeShapeType="1"/>
          </p:cNvSpPr>
          <p:nvPr userDrawn="1">
            <p:custDataLst>
              <p:tags r:id="rId8"/>
            </p:custDataLst>
          </p:nvPr>
        </p:nvSpPr>
        <p:spPr bwMode="auto">
          <a:xfrm>
            <a:off x="11408833" y="6734187"/>
            <a:ext cx="0" cy="12382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ru-RU" sz="1800" dirty="0">
              <a:solidFill>
                <a:prstClr val="black"/>
              </a:solidFill>
            </a:endParaRPr>
          </a:p>
        </p:txBody>
      </p:sp>
      <p:cxnSp>
        <p:nvCxnSpPr>
          <p:cNvPr id="12" name="Straight Connector 11"/>
          <p:cNvCxnSpPr/>
          <p:nvPr userDrawn="1">
            <p:custDataLst>
              <p:tags r:id="rId9"/>
            </p:custDataLst>
          </p:nvPr>
        </p:nvCxnSpPr>
        <p:spPr>
          <a:xfrm>
            <a:off x="11408841" y="6724650"/>
            <a:ext cx="463551" cy="0"/>
          </a:xfrm>
          <a:prstGeom prst="line">
            <a:avLst/>
          </a:prstGeom>
          <a:ln w="2222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AutoShape 20"/>
          <p:cNvGraphicFramePr>
            <a:graphicFrameLocks/>
          </p:cNvGraphicFramePr>
          <p:nvPr/>
        </p:nvGraphicFramePr>
        <p:xfrm>
          <a:off x="3" y="0"/>
          <a:ext cx="194734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" name="think-cell Slide" r:id="rId18" imgW="0" imgH="0" progId="TCLayout.ActiveDocument.1">
                  <p:embed/>
                </p:oleObj>
              </mc:Choice>
              <mc:Fallback>
                <p:oleObj name="think-cell Slide" r:id="rId18" imgW="0" imgH="0" progId="TCLayout.ActiveDocument.1">
                  <p:embed/>
                  <p:pic>
                    <p:nvPicPr>
                      <p:cNvPr id="13" name="AutoShape 20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" y="0"/>
                        <a:ext cx="194734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02677" y="941604"/>
            <a:ext cx="10505833" cy="6010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Footer Placeholder 22"/>
          <p:cNvSpPr>
            <a:spLocks noGrp="1"/>
          </p:cNvSpPr>
          <p:nvPr>
            <p:ph type="ftr" sz="quarter" idx="10"/>
            <p:custDataLst>
              <p:tags r:id="rId10"/>
            </p:custDataLst>
          </p:nvPr>
        </p:nvSpPr>
        <p:spPr>
          <a:xfrm>
            <a:off x="10460574" y="6867526"/>
            <a:ext cx="1553633" cy="30778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200" b="0">
                <a:solidFill>
                  <a:srgbClr val="FFFFFF"/>
                </a:solidFill>
                <a:latin typeface="+mn-lt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Slide Number Placeholder 28"/>
          <p:cNvSpPr>
            <a:spLocks noGrp="1"/>
          </p:cNvSpPr>
          <p:nvPr>
            <p:ph type="sldNum" sz="quarter" idx="11"/>
            <p:custDataLst>
              <p:tags r:id="rId11"/>
            </p:custDataLst>
          </p:nvPr>
        </p:nvSpPr>
        <p:spPr>
          <a:xfrm>
            <a:off x="12037492" y="6867219"/>
            <a:ext cx="146049" cy="30778"/>
          </a:xfrm>
          <a:prstGeom prst="rect">
            <a:avLst/>
          </a:prstGeom>
        </p:spPr>
        <p:txBody>
          <a:bodyPr wrap="square" lIns="0" tIns="0" rIns="0" bIns="0" numCol="1" anchorCtr="0" compatLnSpc="1">
            <a:prstTxWarp prst="textNoShape">
              <a:avLst/>
            </a:prstTxWarp>
            <a:sp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kumimoji="0" sz="200" b="0">
                <a:solidFill>
                  <a:srgbClr val="FFFFFF"/>
                </a:solidFill>
                <a:latin typeface="+mn-lt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F2ED41D1-293D-4BC6-B411-8BF382DA5C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81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Прямая соединительная линия 11"/>
          <p:cNvCxnSpPr/>
          <p:nvPr userDrawn="1"/>
        </p:nvCxnSpPr>
        <p:spPr>
          <a:xfrm>
            <a:off x="2389156" y="211918"/>
            <a:ext cx="0" cy="596772"/>
          </a:xfrm>
          <a:prstGeom prst="line">
            <a:avLst/>
          </a:prstGeom>
          <a:ln w="19050">
            <a:solidFill>
              <a:srgbClr val="0070C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 userDrawn="1"/>
        </p:nvCxnSpPr>
        <p:spPr>
          <a:xfrm flipH="1">
            <a:off x="517185" y="1123145"/>
            <a:ext cx="11265240" cy="0"/>
          </a:xfrm>
          <a:prstGeom prst="line">
            <a:avLst/>
          </a:prstGeom>
          <a:ln w="19050">
            <a:solidFill>
              <a:srgbClr val="0070C0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Номер слайда 3"/>
          <p:cNvSpPr txBox="1">
            <a:spLocks/>
          </p:cNvSpPr>
          <p:nvPr userDrawn="1"/>
        </p:nvSpPr>
        <p:spPr>
          <a:xfrm>
            <a:off x="2044058" y="322376"/>
            <a:ext cx="93784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4B6055-907B-4646-8C21-AEF938DA6B8D}" type="slidenum">
              <a:rPr lang="ru-RU" sz="2000" b="1" kern="1200" smtClean="0">
                <a:solidFill>
                  <a:srgbClr val="1074B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/>
              <a:t>‹#›</a:t>
            </a:fld>
            <a:endParaRPr lang="ru-RU" sz="2000" b="1" kern="1200" dirty="0">
              <a:solidFill>
                <a:srgbClr val="1074B9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9567" y="176713"/>
            <a:ext cx="1454491" cy="50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666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63084" y="440691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E8F6E-35F4-40F1-A5C2-06035E38D23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98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60402" y="1600206"/>
            <a:ext cx="584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705602" y="1600206"/>
            <a:ext cx="5842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F6E35-2085-4ED7-9925-B30150FBC33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15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89284-2AD1-475C-97B8-C3C00E47473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0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21B94-4B43-416A-9366-898B25C1E54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93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AD707-BA2F-4D25-A9C4-604919F49CF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53414" y="94728"/>
            <a:ext cx="2638586" cy="676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884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7" y="273060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12" indent="0">
              <a:buNone/>
              <a:defRPr sz="1200"/>
            </a:lvl2pPr>
            <a:lvl3pPr marL="914423" indent="0">
              <a:buNone/>
              <a:defRPr sz="1000"/>
            </a:lvl3pPr>
            <a:lvl4pPr marL="1371634" indent="0">
              <a:buNone/>
              <a:defRPr sz="900"/>
            </a:lvl4pPr>
            <a:lvl5pPr marL="1828846" indent="0">
              <a:buNone/>
              <a:defRPr sz="900"/>
            </a:lvl5pPr>
            <a:lvl6pPr marL="2286057" indent="0">
              <a:buNone/>
              <a:defRPr sz="900"/>
            </a:lvl6pPr>
            <a:lvl7pPr marL="2743269" indent="0">
              <a:buNone/>
              <a:defRPr sz="900"/>
            </a:lvl7pPr>
            <a:lvl8pPr marL="3200480" indent="0">
              <a:buNone/>
              <a:defRPr sz="900"/>
            </a:lvl8pPr>
            <a:lvl9pPr marL="3657691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4B3E49-51DD-4F70-A38C-221C270BE3A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410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106B3-FB16-4219-9E3A-BC1A2383175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14.11.2019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659C1-328E-694A-9B23-D7FF71D135B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52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39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12" rtl="0" eaLnBrk="1" latinLnBrk="0" hangingPunct="1"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8" indent="-342908" algn="l" defTabSz="45721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9" indent="-285757" algn="l" defTabSz="45721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defTabSz="45721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6" algn="l" defTabSz="45721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45721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4572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4572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4572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45721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4572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0" y="414676"/>
            <a:ext cx="2195915" cy="5878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77" y="1142812"/>
            <a:ext cx="10959050" cy="4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7" r:id="rId2"/>
    <p:sldLayoutId id="2147483738" r:id="rId3"/>
  </p:sldLayoutIdLst>
  <p:txStyles>
    <p:titleStyle>
      <a:lvl1pPr algn="ctr" defTabSz="95786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198" indent="-359198" algn="l" defTabSz="95786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8264" indent="-299332" algn="l" defTabSz="957862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328" indent="-239466" algn="l" defTabSz="95786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6259" indent="-239466" algn="l" defTabSz="957862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190" indent="-239466" algn="l" defTabSz="957862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4121" indent="-239466" algn="l" defTabSz="9578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053" indent="-239466" algn="l" defTabSz="9578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984" indent="-239466" algn="l" defTabSz="9578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915" indent="-239466" algn="l" defTabSz="9578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31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62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93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725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656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587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518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449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00" y="414676"/>
            <a:ext cx="2195915" cy="5878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77" y="1142812"/>
            <a:ext cx="10959050" cy="4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0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650" r:id="rId4"/>
    <p:sldLayoutId id="2147483675" r:id="rId5"/>
    <p:sldLayoutId id="2147483685" r:id="rId6"/>
  </p:sldLayoutIdLst>
  <p:hf hdr="0" ftr="0" dt="0"/>
  <p:txStyles>
    <p:titleStyle>
      <a:lvl1pPr algn="ctr" defTabSz="95786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198" indent="-359198" algn="l" defTabSz="957862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8264" indent="-299332" algn="l" defTabSz="957862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7328" indent="-239466" algn="l" defTabSz="95786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6259" indent="-239466" algn="l" defTabSz="957862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5190" indent="-239466" algn="l" defTabSz="957862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4121" indent="-239466" algn="l" defTabSz="9578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13053" indent="-239466" algn="l" defTabSz="9578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91984" indent="-239466" algn="l" defTabSz="9578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70915" indent="-239466" algn="l" defTabSz="95786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931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7862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6793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5725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4656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73587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52518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31449" algn="l" defTabSz="95786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36411" y="2003259"/>
            <a:ext cx="857138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43056" fontAlgn="base"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Реализация инвестиционной программы </a:t>
            </a:r>
          </a:p>
          <a:p>
            <a:pPr lvl="0" defTabSz="1043056" fontAlgn="base"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«РВК-центр</a:t>
            </a:r>
            <a:r>
              <a:rPr lang="ru-RU" sz="28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в сфере водоснабжения и водоотведения на территории МО «Город </a:t>
            </a:r>
            <a:r>
              <a:rPr lang="ru-RU" sz="28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Архангельск» на </a:t>
            </a:r>
            <a:r>
              <a:rPr lang="ru-RU" sz="28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2018-2066 годы</a:t>
            </a:r>
          </a:p>
          <a:p>
            <a:pPr lvl="0" defTabSz="1043056" fontAlgn="base">
              <a:spcAft>
                <a:spcPct val="0"/>
              </a:spcAft>
              <a:defRPr/>
            </a:pPr>
            <a:r>
              <a:rPr lang="ru-RU" sz="28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10 месяцев 2019 года</a:t>
            </a:r>
            <a:endParaRPr lang="ru-RU" sz="2800" b="1" dirty="0">
              <a:solidFill>
                <a:srgbClr val="2439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6410" y="6021289"/>
            <a:ext cx="19461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400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</a:t>
            </a:r>
            <a:r>
              <a:rPr lang="en-US" sz="1400" dirty="0" err="1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arhvodokanal.ru</a:t>
            </a:r>
            <a:endParaRPr lang="en-US" sz="1400" dirty="0">
              <a:solidFill>
                <a:srgbClr val="2439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8"/>
          <p:cNvSpPr/>
          <p:nvPr/>
        </p:nvSpPr>
        <p:spPr>
          <a:xfrm>
            <a:off x="5656426" y="6021289"/>
            <a:ext cx="7253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г.</a:t>
            </a:r>
            <a:endParaRPr lang="ru-RU" sz="1400" dirty="0">
              <a:solidFill>
                <a:srgbClr val="2439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410" y="597255"/>
            <a:ext cx="23241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4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2.2.6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Реконструкция трубопровода «смеситель-отстойники» ОСВ 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5279" y="1291839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279" y="1361806"/>
            <a:ext cx="111428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665,94 тыс. </a:t>
            </a:r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руб.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НДС.</a:t>
            </a:r>
          </a:p>
          <a:p>
            <a:pPr algn="ctr"/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lang="ru-RU" sz="1200" b="1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Цели реализации мероприятия: Снижение гидравлического сопротивления сети в коммуникации от смесителя до камеры хлопьеобразования отстойников ОСВ 2. 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Повышенное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сопротивление негативно сказывается на равномерности распределения потоков исходной воды по блокам водопроводных очистных сооружений и на возможности диспетчерского управления технологическим процессом очистки воды. </a:t>
            </a:r>
          </a:p>
          <a:p>
            <a:pPr algn="just"/>
            <a:endParaRPr lang="ru-RU" sz="12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*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Завершение комплекса работ –декабрь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2019 года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62175" y="316229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280" y="4304436"/>
            <a:ext cx="1114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Договор заключен с ООО «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АрмАква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» от 15.10.2019. Поставка оборудования осуществлена. Монтаж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проведен, ведутся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пусконаладочные работы.  Сметная документация направлена на прохождение 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госэкспертизы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Завершение работ планируются в 2019г.</a:t>
            </a:r>
          </a:p>
        </p:txBody>
      </p:sp>
    </p:spTree>
    <p:extLst>
      <p:ext uri="{BB962C8B-B14F-4D97-AF65-F5344CB8AC3E}">
        <p14:creationId xmlns:p14="http://schemas.microsoft.com/office/powerpoint/2010/main" val="345278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2.2.7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Реконструкция </a:t>
            </a:r>
            <a:r>
              <a:rPr lang="ru-RU" sz="1400" b="1" dirty="0" err="1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реагентного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хозяйства ОСВ2 с заменых химических насосов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5279" y="1291839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279" y="1361806"/>
            <a:ext cx="111428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700,14 тыс. </a:t>
            </a:r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руб.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НДС.</a:t>
            </a:r>
          </a:p>
          <a:p>
            <a:pPr algn="ctr"/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lang="ru-RU" sz="1200" b="1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Цели реализации мероприятия: реконструкция схемы подачи химических реагентов на станции ОСВ 2 с заменой четырёх химических насосов.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Исправное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техническое состояние сооружений и оборудования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реагентного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хозяйства обеспечивает необходимые для ведения технологического процесса очистки воды дозы и концентрации растворов реагентов.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Также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необходимо изменение конструкции подающих трубопроводов для более эффективного расходования хим. реагентов.</a:t>
            </a:r>
          </a:p>
          <a:p>
            <a:pPr algn="just"/>
            <a:endParaRPr lang="ru-RU" sz="12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*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Завершение комплекса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работ –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декабрь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2019 года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62175" y="316229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280" y="4304436"/>
            <a:ext cx="1114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Договор заключен с ООО «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АрмАква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» от 15.10.2019. Поставка оборудования осуществлена. Монтаж проведен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, ведутся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пусконаладочные работы.  Сметная документация направлена на прохождение 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госэкспертизы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Завершение работ планируются в 2019г.</a:t>
            </a:r>
          </a:p>
        </p:txBody>
      </p:sp>
    </p:spTree>
    <p:extLst>
      <p:ext uri="{BB962C8B-B14F-4D97-AF65-F5344CB8AC3E}">
        <p14:creationId xmlns:p14="http://schemas.microsoft.com/office/powerpoint/2010/main" val="80915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2.2.8.</a:t>
            </a: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 реконструкция материально технической базы системы </a:t>
            </a: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водоснабжения</a:t>
            </a:r>
            <a:endParaRPr lang="ru-RU" sz="1400" b="1" dirty="0">
              <a:solidFill>
                <a:srgbClr val="2439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155" y="1322812"/>
            <a:ext cx="689776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</a:t>
            </a:r>
            <a:r>
              <a:rPr lang="ru-RU" sz="14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125 </a:t>
            </a:r>
            <a:r>
              <a:rPr lang="ru-RU" sz="14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395 тыс. руб. без НДС.</a:t>
            </a:r>
          </a:p>
          <a:p>
            <a:pPr algn="just"/>
            <a:endParaRPr lang="ru-RU" sz="10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4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</a:t>
            </a:r>
            <a:r>
              <a:rPr lang="ru-RU" sz="14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2019 году </a:t>
            </a:r>
            <a:r>
              <a:rPr lang="ru-RU" sz="14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планируется закупка следующего вида техники</a:t>
            </a:r>
            <a:endParaRPr lang="ru-RU" sz="14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22" y="2743198"/>
            <a:ext cx="3110634" cy="16097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804" y="1432290"/>
            <a:ext cx="2453896" cy="13775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432" y="1340939"/>
            <a:ext cx="2243617" cy="140226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606" y="4352925"/>
            <a:ext cx="2832099" cy="16698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705" y="4352924"/>
            <a:ext cx="3090621" cy="1669881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318946"/>
              </p:ext>
            </p:extLst>
          </p:nvPr>
        </p:nvGraphicFramePr>
        <p:xfrm>
          <a:off x="266700" y="2070111"/>
          <a:ext cx="4772025" cy="42345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6725"/>
                <a:gridCol w="3352800"/>
                <a:gridCol w="457200"/>
                <a:gridCol w="495300"/>
              </a:tblGrid>
              <a:tr h="39357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№ п/п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Наименование </a:t>
                      </a:r>
                      <a:r>
                        <a:rPr lang="ru-RU" sz="1200" u="none" strike="noStrike" dirty="0" smtClean="0">
                          <a:effectLst/>
                        </a:rPr>
                        <a:t>техники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Ед</a:t>
                      </a:r>
                      <a:r>
                        <a:rPr lang="ru-RU" sz="1200" u="none" strike="noStrike" dirty="0">
                          <a:effectLst/>
                        </a:rPr>
                        <a:t>. </a:t>
                      </a:r>
                      <a:r>
                        <a:rPr lang="ru-RU" sz="1200" u="none" strike="noStrike" dirty="0" smtClean="0">
                          <a:effectLst/>
                        </a:rPr>
                        <a:t>изм.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Кол-во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5215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Гусеничный экскаватор JCB JS205 NLC или эквивалента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90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Колесный экскаватор JCB JS160W или эквивалента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807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Экскаватор-погрузчик JCB 3 CX или эквивалента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5177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 err="1">
                          <a:effectLst/>
                        </a:rPr>
                        <a:t>Илососная</a:t>
                      </a:r>
                      <a:r>
                        <a:rPr lang="ru-RU" sz="1200" u="none" strike="noStrike" dirty="0">
                          <a:effectLst/>
                        </a:rPr>
                        <a:t> машина КО-507АМ на базе КАМАЗ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955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Автомобиль ГАЗ </a:t>
                      </a:r>
                      <a:r>
                        <a:rPr lang="en-US" sz="1200" u="none" strike="noStrike" dirty="0">
                          <a:effectLst/>
                        </a:rPr>
                        <a:t>A22R32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10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576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Автомобиль </a:t>
                      </a:r>
                      <a:r>
                        <a:rPr lang="en-US" sz="1200" u="none" strike="noStrike" dirty="0">
                          <a:effectLst/>
                        </a:rPr>
                        <a:t>Renault Logan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90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Автомобиль </a:t>
                      </a:r>
                      <a:r>
                        <a:rPr lang="en-US" sz="1200" u="none" strike="noStrike">
                          <a:effectLst/>
                        </a:rPr>
                        <a:t>Renault Duster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22660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Автокран КС- 55713-5В «Галичанин»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932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Бортовой КАМАЗ-65117 с КМУ Palfinger РК-23500А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90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Установка горизонтально-направленного бурения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90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Автомобиль-мастерская на базе шасси ГАЗ C41R13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90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Автомобиль-самосвал КАМАЗ 65115-6058-50 или эквивалент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90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Седельный тягач КАМАЗ-65116-6010-48 или эквивалент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932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Полуприцеп низкорамный (трал)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шт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908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15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Трактор МТЗ 82 (откачка, щётка)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шт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  <a:tr h="190824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ИТОГО</a:t>
                      </a:r>
                      <a:endParaRPr lang="ru-RU" sz="12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33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559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3.1.2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Строительство станции ультрафиолетовой отчистки воды на ЦОСВ с лампами среднего давления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5279" y="1291839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279" y="1361806"/>
            <a:ext cx="1114284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40,00 тыс. </a:t>
            </a:r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руб.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НДС.</a:t>
            </a:r>
          </a:p>
          <a:p>
            <a:pPr algn="ctr"/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lang="ru-RU" sz="1200" b="1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Цели реализации мероприятия: повышение качества очистки воды, снижение расходов гипохлорита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натрия.</a:t>
            </a:r>
            <a:endParaRPr lang="ru-RU" sz="12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результате хлорирования в обрабатываемой воде образуются хлорорганические соединения (ХОС). С целью обеспечения здоровья населения во многих странах введены государственные нормативы, ограничивающие содержание ХОС в питьевой воде.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Планируется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проектирование и строительство станции УФ обеззараживания воды на ЦОСВ с лампами среднего давления, либо применение иной технологии при соответствующем обосновании.</a:t>
            </a:r>
          </a:p>
          <a:p>
            <a:pPr algn="just"/>
            <a:endParaRPr lang="ru-RU" sz="12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*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Завершение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комплекса работ–декабрь 2021 года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62175" y="316229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280" y="4304436"/>
            <a:ext cx="11142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настоящее время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ыполняются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работы по формированию закупочной документации на опытно промышленные испытания.</a:t>
            </a:r>
          </a:p>
        </p:txBody>
      </p:sp>
    </p:spTree>
    <p:extLst>
      <p:ext uri="{BB962C8B-B14F-4D97-AF65-F5344CB8AC3E}">
        <p14:creationId xmlns:p14="http://schemas.microsoft.com/office/powerpoint/2010/main" val="356518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3.1.4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Строительство системы очистки промывных вод ЦОСВ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5279" y="1291839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280" y="1253470"/>
            <a:ext cx="11142846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7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503,41 тыс. </a:t>
            </a:r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руб.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НДС.</a:t>
            </a:r>
          </a:p>
          <a:p>
            <a:r>
              <a:rPr lang="ru-RU" sz="11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Цели реализации мероприятия: Прекращение сброса неочищенной промывной воды ЦОСВ в р. Северная Двина. </a:t>
            </a:r>
            <a:endParaRPr lang="ru-RU" sz="11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endParaRPr lang="ru-RU" sz="11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1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Технологическая схема очистки промывных вод скорых фильтров разрабатывается с учетом качества исходной воды и состава очистных сооружений. </a:t>
            </a:r>
          </a:p>
          <a:p>
            <a:pPr algn="just"/>
            <a:r>
              <a:rPr lang="ru-RU" sz="11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зависимости от метода обработки промывных вод возможны два основных варианта их повторного использования: </a:t>
            </a:r>
          </a:p>
          <a:p>
            <a:pPr algn="just"/>
            <a:r>
              <a:rPr lang="ru-RU" sz="11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1) Промывные воды проходят песколовку и отстаиваются (осветляются) в отстойниках, после чего направляются в голову очистных сооружений. Такую схему нормативные документы предлагают очистки промывных вод станций обезжелезивания и осветления воды. Однако опыт показывает, что эта схема плохо влияет на режим очистки воды в основном цикле водоподготовки. Трудно обеспечить равномерную подачу промывных вод в течение суток; осветленная промывная вода имеет качественные характеристики, отличные от исходной воды, в результате растет нагрузка на технологическое оборудование основного цикла и снижается его производительность. </a:t>
            </a:r>
          </a:p>
          <a:p>
            <a:pPr algn="just"/>
            <a:r>
              <a:rPr lang="ru-RU" sz="11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Возможность использования такого варианта утилизации промывных вод оценивается с учетом конкретной ситуации «на месте». </a:t>
            </a:r>
          </a:p>
          <a:p>
            <a:pPr algn="just"/>
            <a:r>
              <a:rPr lang="ru-RU" sz="11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2) Очищенную до нормативов воды питьевого качества промывную воду можно отправить в резервуар чистой воды или использовать для промывки скорых фильтров. </a:t>
            </a:r>
          </a:p>
          <a:p>
            <a:pPr algn="just"/>
            <a:r>
              <a:rPr lang="ru-RU" sz="11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Для этого осветленная в отстойнике вода проходит доочистку на фильтрах и обеззараживается.</a:t>
            </a:r>
          </a:p>
          <a:p>
            <a:pPr algn="just"/>
            <a:r>
              <a:rPr lang="ru-RU" sz="11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Промывная вода перед сбросом в отстойник может обрабатываться реагентом, что значительно сокращает время осветления и обеспечивает более стабильное качество очищенной воды. Для интенсификации процесса осветления возможно использовать в качестве присадки осадок из отстойника. </a:t>
            </a:r>
          </a:p>
          <a:p>
            <a:pPr algn="just"/>
            <a:r>
              <a:rPr lang="ru-RU" sz="11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качестве отстойника может использоваться осветлитель промывных вод (в нем одновременно с отстаиванием вода фильтруется через слой взвешенного осадка). </a:t>
            </a:r>
          </a:p>
          <a:p>
            <a:pPr algn="just"/>
            <a:r>
              <a:rPr lang="ru-RU" sz="11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Эффективно использование тонкослойных (трубчатых или пластинчатых) отстойников. Их плюсы: значительное сокращение времени отстаивания; малые габаритные размеры отстойников; эффект осветления (по сравнению с обычными отстойниками) выше на 25-30 %. Теми же достоинствами обладает наклонный отстойник - ламельный сепаратор. </a:t>
            </a:r>
          </a:p>
          <a:p>
            <a:pPr algn="just"/>
            <a:r>
              <a:rPr lang="ru-RU" sz="11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Для утилизации образовавшегося в отстойниках осадка его необходимо подвергнуть обезвоживанию – это особенно актуально для крупных станций водоочистки. Оптимальным вариантом представляется использование в этих целях механических способов, таких как </a:t>
            </a:r>
            <a:r>
              <a:rPr lang="ru-RU" sz="11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фильтрпрессование</a:t>
            </a:r>
            <a:r>
              <a:rPr lang="ru-RU" sz="11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, центрифугирование и вакуум-фильтрация. </a:t>
            </a:r>
          </a:p>
          <a:p>
            <a:pPr algn="just"/>
            <a:r>
              <a:rPr lang="ru-RU" sz="11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Технологическая схема станции повторного использования промывных вод определяется после разработки </a:t>
            </a:r>
            <a:r>
              <a:rPr lang="ru-RU" sz="11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технико</a:t>
            </a:r>
            <a:r>
              <a:rPr lang="ru-RU" sz="11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– экономического обоснования и выпуска проектно-сметной документации. </a:t>
            </a:r>
          </a:p>
          <a:p>
            <a:pPr algn="just"/>
            <a:endParaRPr lang="ru-RU" sz="11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1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*</a:t>
            </a:r>
            <a:r>
              <a:rPr lang="ru-RU" sz="11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Завершение комплекса работ–декабрь </a:t>
            </a:r>
            <a:r>
              <a:rPr lang="ru-RU" sz="11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2026 года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62175" y="316229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281" y="5980836"/>
            <a:ext cx="1114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настоящее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время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договор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заключен с ООО «ГЛАВЛЕНЭКСПЕРТ» от 08.07.2019. Выполнены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предпроектные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работы по обследованию зданий и сооружений. Сметная документация направлена на прохождение 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госэкспертизы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  <a:endParaRPr lang="ru-RU" sz="12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09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3.1.5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Реконструкция системы контроля и управления процессами водоподготовки, за счет внедрения автоматизации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5279" y="1291839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279" y="1361806"/>
            <a:ext cx="1114284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43,00 тыс. </a:t>
            </a:r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руб.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НДС.</a:t>
            </a:r>
          </a:p>
          <a:p>
            <a:pPr algn="ctr"/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lang="ru-RU" sz="1200" b="1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Цели реализации мероприятия: оптимизация технологического процесса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реагентной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очистки воды, средствами автоматизации. 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Мероприятие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предполагает создание системы автоматического контроля основных параметров исходной и очищенной воды, и автоматическое управление дозированием применяемых реагентов. 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Мероприятие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позволит оптимизировать реализуемый в настоящее время технологический процесс очистки воды благодаря оперативности автоматического поступления технологической информации и автоматического реагирования на ее содержание. Технологическими средствами возможен автоматический контроль: мутности, величины рН, цветности, температуры, концентрации активного хлора, доз коагулянта и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флокулянта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, скорости осветления коагулированной взвеси (режим автоматического проведения пробных коагуляций). </a:t>
            </a:r>
          </a:p>
          <a:p>
            <a:pPr algn="just"/>
            <a:endParaRPr lang="ru-RU" sz="12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*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Завершение комплекса работ–декабрь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2021 года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62175" y="316229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280" y="4304436"/>
            <a:ext cx="11142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Реализация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данного мероприятия возможна только после реализации мероприятий п. 3.1.2. и п. 3.1.4.. Начало реализации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мероприятия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не ранее 2020г.</a:t>
            </a:r>
          </a:p>
        </p:txBody>
      </p:sp>
    </p:spTree>
    <p:extLst>
      <p:ext uri="{BB962C8B-B14F-4D97-AF65-F5344CB8AC3E}">
        <p14:creationId xmlns:p14="http://schemas.microsoft.com/office/powerpoint/2010/main" val="120556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3.1.7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Создание системы автоматического регулирования и дистанционного управления водопроводной сетью г. Архангельска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5279" y="1291839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279" y="1361806"/>
            <a:ext cx="1114284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120,00 тыс. </a:t>
            </a:r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руб.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НДС.</a:t>
            </a:r>
          </a:p>
          <a:p>
            <a:pPr algn="ctr"/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lang="ru-RU" sz="1200" b="1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Цели реализация мероприятия: создание автоматизированной системы управления водопроводной сетью.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Оптимизация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работы водопроводной сети позволит снизить избыточное давление в сети, тем самым уменьшить количество перерывов в подаче воды, возникших в результате аварий, повреждений и иных технологических нарушений.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рамках выполнения мероприятия планируется выполнение работ по внедрению узлов регулирования давления на разводящей водопроводной сети города с системой автоматизированного управления.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Мероприятие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предполагает установку в ключевых точках регуляторов давления с автономными блоками управления. Благодаря этим блокам появится возможность дистанционного управления режимами отдельных частей и зон водопроводной сети, будет устанавливаться автоматический суточный график поддержания давления на участке сети. Будет возможно аварийное отключение нужного трубопровода непосредственно из диспетчерской при возникновении внештатной ситуации.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Мероприятие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ориентировано, прежде всего, на снижение потерь и снижение числа отказов системы. Совместно с другими мероприятиями также будет оказывать существенное влияние на снижение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энергозависимости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</a:p>
          <a:p>
            <a:pPr algn="just"/>
            <a:endParaRPr lang="ru-RU" sz="12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*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Завершение комплекса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работ–декабрь 2023 года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62175" y="316229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280" y="5390286"/>
            <a:ext cx="11142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Заключен договор с ООО "РВК-Воронеж" от 23.09.2019 на поставку оборудования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</a:t>
            </a:r>
            <a:endParaRPr lang="ru-RU" sz="12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Заключен договор с ООО "РВК-Воронеж" от 29.10.2019 на поставку оборудования.</a:t>
            </a:r>
          </a:p>
          <a:p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Сроки выполнения работ по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договорам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- 31.12.2019 г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  <a:endParaRPr lang="ru-RU" sz="12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91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7024"/>
            <a:ext cx="858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3.1.8. Реконструкция насосной станции второго подъема ЦОСВ за счет создания автоматического регулирования и дистанционного управления станцией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9554" y="1693143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10977" y="1210354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2019г будут выполнены работы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 поставке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и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монтажу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программно-технического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комплекса на ЦОСВ. 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Основной целью является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снижения энергопотребления всего комплекса насосных станций НС №3, НС №2 и снижения вероятности гидроударов при регулировании давления и расхода в водопроводной сети на насосной станции второго подъема НС №3 и интеграции с существующим комплексом на НС №2.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Создание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автоматизированного рабочего места начальника смены и технолога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lang="en-US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</a:t>
            </a:r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мероприятия на 2019 год – 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55 </a:t>
            </a:r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032,18 </a:t>
            </a:r>
            <a:r>
              <a:rPr lang="ru-RU" sz="1200" b="1" dirty="0" err="1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тыс.руб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</a:t>
            </a:r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</a:t>
            </a:r>
            <a:endParaRPr lang="ru-RU" sz="1200" b="1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Завершение комплекса работ– 2019 год.</a:t>
            </a:r>
            <a:endParaRPr lang="ru-RU" sz="1200" b="1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" y="3825990"/>
            <a:ext cx="3128155" cy="22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645" y="4238418"/>
            <a:ext cx="3093264" cy="242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920" y="1358334"/>
            <a:ext cx="2824844" cy="275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097" y="4534341"/>
            <a:ext cx="5163382" cy="2145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5" y="1444668"/>
            <a:ext cx="3126921" cy="1993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1703986" y="6472866"/>
            <a:ext cx="402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3</a:t>
            </a:r>
            <a:endParaRPr lang="en-US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73909" y="3438251"/>
            <a:ext cx="5831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Заключен договор с АО  СИНЕТИК от 29.04.2019 на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поставку, монтаж и пуско-наладку блок-модулей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комплекта автоматической и дистанционной станции управления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Сметная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документация направлена на прохождение 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госэкспертизы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Окончание комплекса работ запланировано в 2019г.</a:t>
            </a:r>
          </a:p>
        </p:txBody>
      </p:sp>
    </p:spTree>
    <p:extLst>
      <p:ext uri="{BB962C8B-B14F-4D97-AF65-F5344CB8AC3E}">
        <p14:creationId xmlns:p14="http://schemas.microsoft.com/office/powerpoint/2010/main" val="350776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3.1.10. Реконструкция насосного оборудования и запорно-регулирующей арматуры с устройством автоматического регулирования и дистанционного управления на водо-насосных станциях г. Архангельска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9554" y="1693143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190682"/>
            <a:ext cx="38208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2019г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начаты работы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 проектированию и реконструкции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4 ВНС г. Архангельска.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20886" y="1421515"/>
            <a:ext cx="3469821" cy="25614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r>
              <a:rPr lang="ru-RU" sz="1200" dirty="0"/>
              <a:t>ВНС №1, ул. </a:t>
            </a:r>
            <a:r>
              <a:rPr lang="ru-RU" sz="1200" dirty="0" err="1"/>
              <a:t>Тимме</a:t>
            </a:r>
            <a:r>
              <a:rPr lang="ru-RU" sz="1200" dirty="0"/>
              <a:t> 19 корп. 4 стр. 1</a:t>
            </a:r>
            <a:r>
              <a:rPr lang="ru-RU" sz="1200" dirty="0" smtClean="0"/>
              <a:t>,</a:t>
            </a:r>
            <a:endParaRPr lang="ru-RU" sz="1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1703303"/>
            <a:ext cx="3807679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 на 2019 год – 170,00 </a:t>
            </a:r>
            <a:r>
              <a:rPr lang="ru-RU" sz="1200" b="1" dirty="0" err="1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тыс.руб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</a:t>
            </a:r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</a:t>
            </a:r>
            <a:endParaRPr lang="ru-RU" sz="1200" b="1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Неудовлетворительное состояние строительных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конструкций;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Неудовлетворительное состояние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насосного оборудования, запорной арматуры и трубопроводов;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Значительные затраты электроэнергии, в том числе на теплоснабжение;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Оборудование ВНС № 86 располагается в ветхом деревянном строении.</a:t>
            </a:r>
          </a:p>
          <a:p>
            <a:pPr lvl="0"/>
            <a:endParaRPr lang="ru-RU" sz="1200" dirty="0"/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Ожидаемый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эффект от реконструкции: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Создание системы регулирования и управления водонапорными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станциями;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Повышение надежности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водоснабжения; 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Восстановление и улучшение технических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характеристик оборудования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, зданий и сооружений;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Снижение затрат электроэнергии на 65-70 тыс. кВт*ч в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год;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Снижение эксплуатационных затрат на 400-600 тыс. руб. в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год.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400219" y="1437902"/>
            <a:ext cx="3322863" cy="25524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r>
              <a:rPr lang="ru-RU" sz="1200" dirty="0"/>
              <a:t>ВНС№7, ул. Воскресенская 116  стр. 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820886" y="4104758"/>
            <a:ext cx="3322864" cy="27129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r>
              <a:rPr lang="ru-RU" sz="1200" dirty="0"/>
              <a:t>ВНС №11, ул. Троицкий  182 стр. 2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400219" y="4132393"/>
            <a:ext cx="3322864" cy="27129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r>
              <a:rPr lang="ru-RU" sz="1200" dirty="0"/>
              <a:t>ВНС № 86, ул. </a:t>
            </a:r>
            <a:r>
              <a:rPr lang="ru-RU" sz="1200" dirty="0" err="1"/>
              <a:t>Дежневцев</a:t>
            </a:r>
            <a:r>
              <a:rPr lang="ru-RU" sz="1200" dirty="0"/>
              <a:t> 13 стр. 2</a:t>
            </a:r>
          </a:p>
        </p:txBody>
      </p:sp>
      <p:pic>
        <p:nvPicPr>
          <p:cNvPr id="12" name="Рисунок 11" descr="C:\Users\ivr-latkin\AppData\Local\Microsoft\Windows\INetCache\Content.Word\IMG-9778f43464d72d307e18ce64265627a8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886" y="1815782"/>
            <a:ext cx="2123440" cy="159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ivr-latkin\AppData\Local\Microsoft\Windows\INetCache\Content.Word\IMG-b0f4b4afe56136aac0cea6ff2c638ba1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215" y="2273482"/>
            <a:ext cx="2121535" cy="1592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ivr-latkin\AppData\Local\Microsoft\Windows\INetCache\Content.Word\IMG-d4738b0052a7191a40c0681b0230a598-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750" y="1838960"/>
            <a:ext cx="1993900" cy="149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ivr-latkin\AppData\Local\Microsoft\Windows\INetCache\Content.Word\IMG-61123b9146c4d71f8fad887b1ccf36cd-V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651" y="2586037"/>
            <a:ext cx="1987550" cy="1496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IMG-6a31aadc31d0df19f0320f873011ebfb-V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886" y="4514307"/>
            <a:ext cx="1987550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IMG-7b259b30e4bc5a972b68d56524e06ddb-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36" y="4951664"/>
            <a:ext cx="2011363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17" descr="C:\Users\ivr-latkin\AppData\Local\Microsoft\Windows\INetCache\Content.Word\IMG-17649806621e9b8032e3130d013cff8c-V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66" y="4514307"/>
            <a:ext cx="2090420" cy="156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ivr-latkin\AppData\Local\Microsoft\Windows\INetCache\Content.Word\IMG-429e64b5f36475148760f952679a0266-V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4021" y="4923565"/>
            <a:ext cx="2075180" cy="15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Прямоугольник 18"/>
          <p:cNvSpPr/>
          <p:nvPr/>
        </p:nvSpPr>
        <p:spPr>
          <a:xfrm>
            <a:off x="11696053" y="6481534"/>
            <a:ext cx="402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3824" y="6097362"/>
            <a:ext cx="5553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Договор заключен с ООО «НПО «СПб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ЭК»от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17.07.2019 на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выполнения комплекса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работ. Ведутся работы по разработке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проектно-сметной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документации. Выполнение комплекса работ планируется в 2021 году.</a:t>
            </a:r>
          </a:p>
        </p:txBody>
      </p:sp>
    </p:spTree>
    <p:extLst>
      <p:ext uri="{BB962C8B-B14F-4D97-AF65-F5344CB8AC3E}">
        <p14:creationId xmlns:p14="http://schemas.microsoft.com/office/powerpoint/2010/main" val="350776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2529"/>
            <a:ext cx="8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3.1.11. Реконструкция аварийных участков трубопроводов (ВС)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9554" y="1693143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051" y="1222149"/>
            <a:ext cx="38535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– </a:t>
            </a:r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117,00 тыс. руб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</a:t>
            </a:r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</a:t>
            </a:r>
            <a:endParaRPr lang="ru-RU" sz="1200" b="1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Эффект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от реализации – снижение потерь питьевой воды на сетях централизованного водоснабжения, повышение надежности и бесперебойности водоснабжения в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Октябрьском территориальном округе и округе </a:t>
            </a:r>
            <a:r>
              <a:rPr lang="ru-RU" sz="1200" dirty="0" err="1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Варавино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-Фактория.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6116" y="2791809"/>
            <a:ext cx="3649435" cy="76009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r>
              <a:rPr lang="ru-RU" sz="1200" b="1" dirty="0"/>
              <a:t>Реконструкция участка водопровода вдоль Объездной автодороги от ул. Дачная до дома № 413 по просп. Ленинградский в г. Архангельске</a:t>
            </a:r>
            <a:endParaRPr lang="ru-RU" sz="12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245995" y="1960813"/>
            <a:ext cx="4698356" cy="51476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1" tIns="45680" rIns="91361" bIns="45680" rtlCol="0" anchor="ctr"/>
          <a:lstStyle/>
          <a:p>
            <a:pPr algn="ctr"/>
            <a:r>
              <a:rPr lang="ru-RU" sz="1400" dirty="0"/>
              <a:t>Реконструкция участка водопровода от ул. Гагарина вдоль </a:t>
            </a:r>
            <a:r>
              <a:rPr lang="ru-RU" sz="1400" dirty="0" err="1"/>
              <a:t>Талажского</a:t>
            </a:r>
            <a:r>
              <a:rPr lang="ru-RU" sz="1400" dirty="0"/>
              <a:t> шоссе до ВНС № 91 в г. Архангельске</a:t>
            </a:r>
            <a:endParaRPr lang="ru-RU" sz="1300" b="1" dirty="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286720" y="1222149"/>
            <a:ext cx="46576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2019 году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будут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начаты работы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 проектированию и реконструкции 2 участков водопровода.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981672" y="1221435"/>
            <a:ext cx="326432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настоящий момент южная часть округа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Варавино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-Фактория в настоящий момент обеспечивается через единственный магистральный трубопровод Д300 по просп. Ленинградский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</a:p>
          <a:p>
            <a:pPr algn="just"/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Реконструкция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трубопровода по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Талажскому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шоссе и запуск в эксплуатацию позволит обеспечить бесперебойное водоснабжение потребителей вплоть до ул. 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Старожаровихинская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</a:p>
          <a:p>
            <a:pPr algn="just"/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Дополнительно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появится возможность переключить потребителей снабжаемых от ВОС п. Силикатчиков на ЦОСВ с последующим выводом ВОС из эксплуатации, что значительно снизит эксплуатационные затраты предприятия. По предварительной оценке реализация данного мероприятия позволит экономить до 15 млн. руб. ежегодно.</a:t>
            </a:r>
          </a:p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 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" y="3551900"/>
            <a:ext cx="3695961" cy="1886876"/>
          </a:xfrm>
          <a:prstGeom prst="rect">
            <a:avLst/>
          </a:prstGeom>
        </p:spPr>
      </p:pic>
      <p:pic>
        <p:nvPicPr>
          <p:cNvPr id="3074" name="Picture 2" descr="C:\Users\ivr-latkin\Downloads\Талажское 500-к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96" y="2764408"/>
            <a:ext cx="4698354" cy="34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677650" y="6462910"/>
            <a:ext cx="402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54" y="5438775"/>
            <a:ext cx="7029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Заключены 2 договора на разработку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проектно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сметной документации с ООО ГРАДИСС от 17.05.2019: </a:t>
            </a:r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marL="228600" indent="-228600">
              <a:buAutoNum type="arabicPeriod"/>
            </a:pP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от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ул. Гагарина вдоль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Талажского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шоссе до ВНС № 91  и </a:t>
            </a:r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marL="228600" indent="-228600">
              <a:buAutoNum type="arabicPeriod"/>
            </a:pP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от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ул. Дачная до дома № 413 по пр. Ленинградский. Ведутся работы по разработке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ПСД.</a:t>
            </a:r>
          </a:p>
          <a:p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Срок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окончания разработки ПСД -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10.04.2020 г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776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5016" y="105355"/>
            <a:ext cx="8584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Инвестиционная программа в сфере водоснабжения и водоотведения на территории МО «Город Архангельск» </a:t>
            </a:r>
          </a:p>
          <a:p>
            <a:r>
              <a:rPr lang="ru-RU" sz="20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2018-2066 годы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1233" y="1222981"/>
            <a:ext cx="5956837" cy="805844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r>
              <a:rPr lang="ru-RU" sz="2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ahoma" pitchFamily="34" charset="0"/>
              </a:rPr>
              <a:t>Общий объём  инвестиций </a:t>
            </a:r>
          </a:p>
          <a:p>
            <a:pPr algn="ctr"/>
            <a:r>
              <a:rPr lang="ru-RU" sz="2200" b="1" smtClean="0">
                <a:solidFill>
                  <a:schemeClr val="bg1"/>
                </a:solidFill>
                <a:latin typeface="Arial Narrow" panose="020B0606020202030204" pitchFamily="34" charset="0"/>
                <a:cs typeface="Tahoma" pitchFamily="34" charset="0"/>
              </a:rPr>
              <a:t> </a:t>
            </a:r>
            <a:r>
              <a:rPr lang="ru-RU" sz="2200" b="1" dirty="0">
                <a:solidFill>
                  <a:schemeClr val="bg1"/>
                </a:solidFill>
                <a:latin typeface="Arial Narrow" panose="020B0606020202030204" pitchFamily="34" charset="0"/>
                <a:cs typeface="Tahoma" pitchFamily="34" charset="0"/>
              </a:rPr>
              <a:t>34 </a:t>
            </a:r>
            <a:r>
              <a:rPr lang="ru-RU" sz="22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Tahoma" pitchFamily="34" charset="0"/>
              </a:rPr>
              <a:t>943 779 тыс. руб. </a:t>
            </a:r>
            <a:endParaRPr lang="ru-RU" sz="2200" b="1" dirty="0">
              <a:solidFill>
                <a:schemeClr val="bg1"/>
              </a:solidFill>
              <a:latin typeface="Arial Narrow" panose="020B0606020202030204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72370" y="1222980"/>
            <a:ext cx="5943027" cy="43204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76" tIns="45688" rIns="91376" bIns="45688" rtlCol="0" anchor="ctr"/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Arial Narrow" panose="020B0606020202030204" pitchFamily="34" charset="0"/>
                <a:cs typeface="Tahoma" pitchFamily="34" charset="0"/>
              </a:rPr>
              <a:t>Ключевые мероприятия ИП 2018-2066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60860" y="1814955"/>
            <a:ext cx="5954538" cy="4798116"/>
          </a:xfrm>
          <a:prstGeom prst="roundRect">
            <a:avLst>
              <a:gd name="adj" fmla="val 7143"/>
            </a:avLst>
          </a:prstGeom>
          <a:solidFill>
            <a:schemeClr val="bg1">
              <a:lumMod val="85000"/>
              <a:alpha val="65000"/>
            </a:schemeClr>
          </a:solidFill>
          <a:ln w="127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9499" tIns="49753" rIns="99499" bIns="49753" rtlCol="0" anchor="t"/>
          <a:lstStyle/>
          <a:p>
            <a:pPr marL="285549" indent="-285549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Строительство трубопровода от ВНС № 91 (Талажское шоссе стр.26) до ул. Мусинского, в том числе дюкер через р. Кузнечиху, с установкой станции повышения давления и подключением к водопроводу ДУ 500 по Талажскому </a:t>
            </a:r>
            <a:r>
              <a:rPr lang="ru-RU" sz="130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шоссе</a:t>
            </a:r>
          </a:p>
          <a:p>
            <a:pPr marL="285549" indent="-285549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Строительство II и III очереди кольцевого </a:t>
            </a:r>
            <a:r>
              <a:rPr lang="ru-RU" sz="130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водовода</a:t>
            </a:r>
          </a:p>
          <a:p>
            <a:pPr marL="285549" indent="-285549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Реконструкция основного водопровода d-1000, 6,941 </a:t>
            </a:r>
            <a:r>
              <a:rPr lang="ru-RU" sz="130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км</a:t>
            </a:r>
          </a:p>
          <a:p>
            <a:pPr marL="285549" indent="-285549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Строительство системы очистки промывных вод </a:t>
            </a:r>
            <a:r>
              <a:rPr lang="ru-RU" sz="130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ЦОСВ</a:t>
            </a:r>
          </a:p>
          <a:p>
            <a:pPr marL="285549" indent="-285549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Реконструкция насосной станции второго подъема ЦОСВ за счет создания автоматического регулирования и дистанционного управления станцией</a:t>
            </a:r>
            <a:endParaRPr lang="ru-RU" sz="1300" dirty="0" smtClean="0">
              <a:solidFill>
                <a:srgbClr val="00206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285549" indent="-285549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Реконструкция насосного оборудования и запорно-регулирующей арматуры с устройством автоматического регулирования и дистанционного управления на водо-насосных станциях г. Архангельска</a:t>
            </a:r>
            <a:endParaRPr lang="ru-RU" sz="1300" dirty="0" smtClean="0">
              <a:solidFill>
                <a:srgbClr val="002060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marL="285549" indent="-285549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Реконструкция аварийных участков </a:t>
            </a:r>
            <a:r>
              <a:rPr lang="ru-RU" sz="130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трубопроводов </a:t>
            </a:r>
          </a:p>
          <a:p>
            <a:pPr marL="285549" indent="-285549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Реконструкция (санация) водопроводных </a:t>
            </a:r>
            <a:r>
              <a:rPr lang="ru-RU" sz="130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дюкеров</a:t>
            </a:r>
          </a:p>
          <a:p>
            <a:pPr marL="285549" indent="-285549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Строительство водопровода от о. Краснофлотский до ВНС № 86 левого берега г Архангельск, через р. Северная </a:t>
            </a:r>
            <a:r>
              <a:rPr lang="ru-RU" sz="130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Двина</a:t>
            </a:r>
          </a:p>
          <a:p>
            <a:pPr marL="285549" indent="-285549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Строительство автоматизированной модульной станции очистки сточных вод на </a:t>
            </a:r>
            <a:r>
              <a:rPr lang="ru-RU" sz="130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о. Краснофлотский</a:t>
            </a:r>
          </a:p>
          <a:p>
            <a:pPr marL="285549" indent="-285549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Реконструкция насосного оборудования и запорно-регулирующей арматуры с устройством автоматического регулирования и дистанционного управления на канализационно-насосных станциях г. </a:t>
            </a:r>
            <a:r>
              <a:rPr lang="ru-RU" sz="130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Архангельска</a:t>
            </a:r>
          </a:p>
          <a:p>
            <a:pPr marL="285549" indent="-285549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Реконструкция аварийных участков </a:t>
            </a:r>
            <a:r>
              <a:rPr lang="ru-RU" sz="1300" dirty="0" smtClean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трубопроводов</a:t>
            </a:r>
          </a:p>
          <a:p>
            <a:pPr marL="285549" indent="-285549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rgbClr val="002060"/>
                </a:solidFill>
                <a:latin typeface="Arial Narrow" panose="020B0606020202030204" pitchFamily="34" charset="0"/>
                <a:cs typeface="Arial" pitchFamily="34" charset="0"/>
              </a:rPr>
              <a:t>Реконструкция канализационных дюкеров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0797513"/>
              </p:ext>
            </p:extLst>
          </p:nvPr>
        </p:nvGraphicFramePr>
        <p:xfrm>
          <a:off x="304800" y="2257425"/>
          <a:ext cx="5600700" cy="3943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775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3.1.13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Создание системы оперативного поиска утечек воды в подземных трубопроводах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5279" y="1291839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279" y="1361806"/>
            <a:ext cx="111428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17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056,02 тыс. </a:t>
            </a:r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руб.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НДС.</a:t>
            </a:r>
          </a:p>
          <a:p>
            <a:pPr algn="ctr"/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lang="ru-RU" sz="1200" b="1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Цель реализации мероприятия: снижение потерь в системе водоснабжения при транспортировке.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Реализация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мероприятия предполагает приобретение и внедрение комплекса оборудования. Оборудование предназначено для точного определения месторасположения утечек в магистральных трубопроводах, в том числе чугунных и пластиковых.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Оборудование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монтируется на специализированном автомобиле, оборудованном под лабораторию.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Приобретение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оборудования позволит сократить время поиска утечек локализовать место утечки.</a:t>
            </a:r>
          </a:p>
          <a:p>
            <a:pPr algn="just"/>
            <a:endParaRPr lang="ru-RU" sz="12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*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Завершение комплекса работ –декабрь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2019 года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62175" y="316229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280" y="5390286"/>
            <a:ext cx="111428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Проводится закупочная процедура. </a:t>
            </a:r>
          </a:p>
        </p:txBody>
      </p:sp>
    </p:spTree>
    <p:extLst>
      <p:ext uri="{BB962C8B-B14F-4D97-AF65-F5344CB8AC3E}">
        <p14:creationId xmlns:p14="http://schemas.microsoft.com/office/powerpoint/2010/main" val="36438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3.1.14. Реконструкция (санация) водопроводных дюкеров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9554" y="1693143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156" y="1560937"/>
            <a:ext cx="61331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60 </a:t>
            </a:r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362,37 тыс. руб. без НДС.</a:t>
            </a:r>
          </a:p>
          <a:p>
            <a:pPr algn="just"/>
            <a:endParaRPr lang="ru-RU" sz="1200" b="1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Цели реализации мероприятия: обеспечение надежности водоснабжения, снижение потерь при транспортировке воды. </a:t>
            </a:r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Город Архангельск расположен на островах и пересекается многочисленными реками. Для водоснабжения города были проложены водопроводные дюкеры, которые в настоящее время имеют значительный износ. </a:t>
            </a:r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Реализация данного мероприятия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предполагает санацию водопроводных дюкеров методом «чулка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», санация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полимерным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рукавом (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трубу, подлежащую восстановлению, вводится гибкий композитный рукав, который после отверждения представляет собой новую трубу, полностью перенимающую все функции (в том числе и несущую функцию)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старой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или другим аналогичным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методом, например, метод «</a:t>
            </a:r>
            <a:r>
              <a:rPr lang="en-US" sz="1200" dirty="0" err="1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Rolldown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» (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внутрь существующего трубопровода затягивают полиэтиленовую трубу, наружный диаметр которой равен внутреннему диаметру восстанавливаемого трубопровода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). </a:t>
            </a:r>
          </a:p>
          <a:p>
            <a:pPr algn="just"/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*Завершение комплекса работ –декабрь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2026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года</a:t>
            </a:r>
          </a:p>
          <a:p>
            <a:pPr algn="just"/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79600" y="1709114"/>
            <a:ext cx="58701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2019 году планируется санация водопроводных дюкеров №1 и 2 через р.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Кузнечиха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в г. Архангельск, диаметром 500 мм, протяженностью 480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м.п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., 1969 и 1967 года постройки, (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материал-сталь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).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47" y="3045279"/>
            <a:ext cx="5753009" cy="31459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694261" y="6444291"/>
            <a:ext cx="402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6</a:t>
            </a:r>
            <a:endParaRPr lang="en-US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7727" y="5623588"/>
            <a:ext cx="5970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Договор заключен под ключ с ООО ИКС от 10.07.2019 на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выполнение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комплекса работ на 2019г. Выполнение комплекса работ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запланировано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 конца 2019г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Проектно-сметная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документация направлена на прохождение 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госэкспертизы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776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3.1.15. Строительство водопровода от о. Краснофлотский до ВНС № 86 левого берега </a:t>
            </a:r>
            <a:endParaRPr lang="ru-RU" sz="1400" b="1" dirty="0" smtClean="0">
              <a:solidFill>
                <a:srgbClr val="2439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97845" fontAlgn="ctr">
              <a:defRPr/>
            </a:pP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 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Архангельск, через р. Северная Двина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9554" y="1693143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158" y="1226201"/>
            <a:ext cx="734967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92,02 млн руб. с НДС.</a:t>
            </a:r>
          </a:p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Завершение 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комплекса работ </a:t>
            </a:r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– 2019 год.</a:t>
            </a:r>
          </a:p>
          <a:p>
            <a:pPr algn="just"/>
            <a:endParaRPr lang="ru-RU" sz="1200" b="1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Водоснабжение части территорий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Исакогорского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территориального округа г. Архангельска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на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левом берегу реки Северная Двина осуществляется от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ЦОСВ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посредством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дюкерного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перехода. Указанный водовод обеспечивает водоснабжением население порядка 30 тыс. чел., учреждения здравоохранения и образования, котельные и другие организации, такие как ИК 42 УФСИН, хлебозавод.</a:t>
            </a:r>
          </a:p>
          <a:p>
            <a:pPr algn="just"/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Дюкерный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переход выполнен в одну нитку стальной трубой Д 600 мм общей протяженностью 2973 м. и включает три участка: переход с правового берега р. Северная Двина на о. Краснофлотский, длиной 900 м, участок на о. Краснофлотский, длиной 400 м и участок через судоходную часть реки протяженностью 1</a:t>
            </a:r>
            <a:r>
              <a:rPr lang="en-US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1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00 м. Год постройки трубопровода 1976 г.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6159" y="3649470"/>
            <a:ext cx="7200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Снизится риск возникновения аварийных ситуаций, повышение надежности и бесперебойности водоснабжения.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28" y="1536443"/>
            <a:ext cx="4421070" cy="468772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1668125" y="6437220"/>
            <a:ext cx="402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7</a:t>
            </a:r>
            <a:endParaRPr lang="en-US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5577832"/>
            <a:ext cx="691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Договор заключен с ООО ИКС от 02.07.2019 на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выполнение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комплекса работ . Выполнение комплекса работ запланировано до конца 2019г.Проектно-сметная документация направлена на прохождение 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госэкспертизы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0776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3.1.16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Создание автоматизированной системы учёта подачи и распределения воды в водопроводных сетях г. Архангельска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5279" y="1291839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279" y="1361806"/>
            <a:ext cx="111428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120,00 тыс. </a:t>
            </a:r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руб.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НДС.</a:t>
            </a:r>
          </a:p>
          <a:p>
            <a:pPr algn="ctr"/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lang="ru-RU" sz="1200" b="1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Цели реализации мероприятия: создание системы стационарного мониторинга параметров работы водопроводной сети.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Систему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планируется создавать, начиная с участков, играющих ключевую роль в системе водоснабжения г. Архангельска, со временем расширяя зону, включая в нее новые участки. Провести зонирование водопроводной сети, с ежедневным мониторингом расходов и расчетом балансов. К ключевым можно отнести следующие сети: водоводы, магистральные сети, водопроводные сети вдоль основных автомобильных дорог, сети питающие социально значимые объекты, сети с высоким уровнем аварийности.</a:t>
            </a: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Планируется установка 100-200 точек учета с организацией передачи данных в единый центр диспетчеризации.</a:t>
            </a: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Расходомеры и манометры должны быть установлены на всех насосных станциях. Выделяются зоны распределительной сети, на всех входящих и выходящих из этих зон трубопроводах будут установлены автономные узлы учета. Обеспечивается измерение баланса в каждой зоне. Все данные будут автоматически передаваться и обрабатываться в созданной системе анализа.</a:t>
            </a: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Система учета направлена на выявление и снижение потерь как от скрытых утечек, так от неэффективного распределения воды по трубопроводам.</a:t>
            </a: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Система интегрируется в автоматизированную систему диспетчерского управления объектами водоснабжения/водоотведения (АСДУ).</a:t>
            </a: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Система позволяет по требованию пользователя прогнозировать сценарии «что, если», основанные на реальных данных. Например, закрытие задвижки на время работы, разрыв трубопровода, внезапное повышения потребления и выводить информацию на АРМ диспетчера.</a:t>
            </a:r>
          </a:p>
          <a:p>
            <a:pPr algn="just"/>
            <a:endParaRPr lang="ru-RU" sz="12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*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Завершение комплекса работ –декабрь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2023 года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62175" y="316229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280" y="5190261"/>
            <a:ext cx="11142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Заключены договора на поставку комплектующих: ООО Аква-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тэк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СП от 29.05.2019- поставка расходомеров. Поставлено 16 расходомеров из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45. </a:t>
            </a:r>
          </a:p>
          <a:p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АО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Механический завод от 08.07.2019 - поставка кессонов. Поставка 37 кессонов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осуществлена.</a:t>
            </a:r>
          </a:p>
          <a:p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Ведется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поставка расходомеров, кессонов, регистраторов. Комплекс работ планируется к выполнению до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2023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года.</a:t>
            </a:r>
          </a:p>
        </p:txBody>
      </p:sp>
    </p:spTree>
    <p:extLst>
      <p:ext uri="{BB962C8B-B14F-4D97-AF65-F5344CB8AC3E}">
        <p14:creationId xmlns:p14="http://schemas.microsoft.com/office/powerpoint/2010/main" val="386718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3.1.17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Программа реконструкции водопроводных колонок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5279" y="1291839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279" y="1361806"/>
            <a:ext cx="1114284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80,00 тыс. </a:t>
            </a:r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руб.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НДС.</a:t>
            </a:r>
          </a:p>
          <a:p>
            <a:pPr algn="ctr"/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lang="ru-RU" sz="1200" b="1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Цели реализации мероприятия: снижение коммерческих потерь воды, улучшение сервиса для потребителей.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Мероприятие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предполагает реконструкцию действующих водопроводных колонок города. Основные параметры реконструкции: теплоизоляция и электрический подогрев, счетчик расхода воды, счетчик расхода электроэнергии, доступ для потребителя с индивидуальным электронным ключом и индивидуальным расчетом по каждому потребителю,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вандалозащищенность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Выставление счетов потребителям за реальный объем потребления.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*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Завершение комплекса работ–декабрь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2020 года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62175" y="316229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280" y="5190261"/>
            <a:ext cx="111428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Заключен договор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на поставку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комплектующих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ООО КС-групп от 25.07.2019,  рамочный договор на поставку колонок; </a:t>
            </a:r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заключен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договор С АО ФОРУМ ЭЛЕКТРО от 02.08.2019 на поставку электротехнической продукции. Ведется поставка.</a:t>
            </a:r>
          </a:p>
          <a:p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Комплекс работ планируется к выполнению до 2020 года.</a:t>
            </a:r>
          </a:p>
        </p:txBody>
      </p:sp>
    </p:spTree>
    <p:extLst>
      <p:ext uri="{BB962C8B-B14F-4D97-AF65-F5344CB8AC3E}">
        <p14:creationId xmlns:p14="http://schemas.microsoft.com/office/powerpoint/2010/main" val="88174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2.2.1.</a:t>
            </a: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и реконструкция материально технической базы системы </a:t>
            </a: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водоотведения</a:t>
            </a:r>
            <a:endParaRPr lang="ru-RU" sz="1400" b="1" dirty="0">
              <a:solidFill>
                <a:srgbClr val="2439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155" y="1322812"/>
            <a:ext cx="1159102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27 </a:t>
            </a:r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144,99 тыс. руб. без НДС.</a:t>
            </a:r>
          </a:p>
          <a:p>
            <a:pPr algn="just"/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Цели реализации мероприятия: безопасная и эффективная эксплуатация сооружений водоотведения.</a:t>
            </a:r>
          </a:p>
          <a:p>
            <a:pPr algn="just"/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Для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достижения цели мероприятия необходимо наличие материально технической базы. </a:t>
            </a:r>
          </a:p>
          <a:p>
            <a:pPr algn="just"/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Данное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мероприятие предполагает своевременную замену технических средств и приобретение автомобильной и специальной техники.</a:t>
            </a:r>
          </a:p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Поддержание автомобильного парка в рабочем состоянии, своевременное приобретение необходимого землеройного, грузоподъемного оборудования, специализированных комплексов техники по монтажу и прокладке трубопроводов позволяет своевременно реагировать на аварийные ситуации на канализационной сети и предотвращать их переводя, таким образом, эксплуатацию канализационных сетей и коллекторов из режима аварийных ремонтов в режим планово-предупредительного обслуживания.</a:t>
            </a:r>
          </a:p>
          <a:p>
            <a:pPr algn="just"/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рамках реализации мероприятия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2019 году планируется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приобретении следующих машин и механизмов:                                          </a:t>
            </a:r>
          </a:p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-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Каналопромывочный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автомобиль  ДКТ-245 на база КАМАЗ - 3шт заключен договор от 15.10.19. Срок поставки 20.11.19</a:t>
            </a:r>
            <a:endParaRPr lang="ru-RU" sz="14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90" y="4031246"/>
            <a:ext cx="5223865" cy="257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11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3.1.1. 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реконструкции водопроводных колонок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5279" y="1291839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279" y="1361806"/>
            <a:ext cx="111428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85,00 тыс. </a:t>
            </a:r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руб.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НДС.</a:t>
            </a:r>
          </a:p>
          <a:p>
            <a:pPr algn="ctr"/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lang="ru-RU" sz="1200" b="1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Цель реализации мероприятия: выполнение требований природоохранных органов и органов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Роспотребнадзора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, предъявляемых к очищенной сточной воде, сбрасываемой в водоем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рыбохозяйственного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пользования.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Для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достижения цели необходима реконструкция КОС «Краснофлотский» со строительством автоматизированной модульной станции очистки сточных вод на о. Краснофлотский, либо строительство напорного коллектора для перераспределения сточных вод в централизованную систему водоотведения города. Выбор решения осуществить по результатам технико-экономического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обоснавания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*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Завершение комплекса работ –декабрь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2020 года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62175" y="316229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280" y="5190261"/>
            <a:ext cx="1114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Заключен договор с ООО ГРАДИСС от 15.05.2019 на выполнение работ по разработке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проектно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сметной документации. Ведется разработка ПСД. Срок выполнения комплекса работ 2020г.</a:t>
            </a:r>
          </a:p>
        </p:txBody>
      </p:sp>
    </p:spTree>
    <p:extLst>
      <p:ext uri="{BB962C8B-B14F-4D97-AF65-F5344CB8AC3E}">
        <p14:creationId xmlns:p14="http://schemas.microsoft.com/office/powerpoint/2010/main" val="26408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="" xmlns:a16="http://schemas.microsoft.com/office/drawing/2014/main" id="{6F5BC2B5-775F-4A58-966A-9B839E4DB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8156" y="159559"/>
            <a:ext cx="8732043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defRPr/>
            </a:pPr>
            <a:r>
              <a:rPr lang="ru-RU" sz="1400" b="1" dirty="0">
                <a:solidFill>
                  <a:srgbClr val="243970"/>
                </a:solidFill>
              </a:rPr>
              <a:t>3.1.4. Реконструкция насосного оборудования и запорно-регулирующей арматуры с устройством автоматического регулирования и дистанционного управления на канализационно-насосных станциях г. Архангельска</a:t>
            </a:r>
          </a:p>
          <a:p>
            <a:pPr marL="0" lvl="0" indent="0" eaLnBrk="1" hangingPunct="1">
              <a:defRPr/>
            </a:pPr>
            <a:endParaRPr kumimoji="0" lang="ru-RU" altLang="ru-RU" sz="1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6158" y="1382879"/>
            <a:ext cx="52596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2019 г. начата реконструкция ЦНКС.</a:t>
            </a:r>
          </a:p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75,00 </a:t>
            </a:r>
            <a:r>
              <a:rPr lang="ru-RU" sz="1200" b="1" dirty="0" err="1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тыс.руб</a:t>
            </a:r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с НДС.</a:t>
            </a:r>
          </a:p>
          <a:p>
            <a:pPr algn="just"/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ЦНКС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является одной из основных станций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и обеспечивает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отведение до 70 % сточных вод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Архангельска. </a:t>
            </a:r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Высокая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аварийность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оборудования и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невозможность обеспечения гигиенических норм для работы персонала станции требуют особого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внимания. Решение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указанных выше проблем предполагается в 2019 г. за счет средств инвестиционной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программы.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pic>
        <p:nvPicPr>
          <p:cNvPr id="5" name="Рисунок 4" descr="\\PERSONALCLOUD\Public\АВТОПОМОЩЬ\Экспертиза\2018 год\НОЯБРЬ\Водоканал\доки\IMG_3456-28-08-18-17-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989" y="1185379"/>
            <a:ext cx="3253238" cy="222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\\PERSONALCLOUD\Public\АВТОПОМОЩЬ\Экспертиза\2018 год\НОЯБРЬ\Водоканал\доки\IMG_3455-28-08-18-17-53 (1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752" y="1185379"/>
            <a:ext cx="3172734" cy="2229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\\PERSONALCLOUD\Public\АВТОПОМОЩЬ\Экспертиза\2018 год\НОЯБРЬ\Водоканал\доки\IMG_3454-28-08-18-17-53 (1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77" y="3527535"/>
            <a:ext cx="4696280" cy="302838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1829821" y="4179092"/>
            <a:ext cx="6803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bg1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Затопление ЦНКС в 2018 г. вследствие отказа насосов</a:t>
            </a:r>
            <a:endParaRPr lang="ru-RU" sz="1200" dirty="0">
              <a:solidFill>
                <a:schemeClr val="bg1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99681" y="3137205"/>
            <a:ext cx="66230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Планируется в рамках ИП выполнить в 2019 году следующие работы:</a:t>
            </a:r>
          </a:p>
          <a:p>
            <a:pPr algn="just"/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Произвести чистку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станции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;</a:t>
            </a:r>
          </a:p>
          <a:p>
            <a:pPr marL="342900" indent="-342900" algn="just">
              <a:buAutoNum type="arabicPeriod"/>
            </a:pP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Выполнить восстановление ж/б конструкций и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гидроизоляции;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Разделить помещение насосной станции на отметке ниже 0.00 на сухой машинный зал и приемное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отделение;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Заменить насосные агрегаты на насосы сухого (поверхностного) исполнения с возможностью работы в затопленном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состоянии;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Произвести реконструкцию решеток и системы выгрузки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отбросов;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Выполнить реконструкцию решеток системы вентиляции с автоматической системой контроля воздушной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среды;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marL="342900" indent="-342900" algn="just">
              <a:buAutoNum type="arabicPeriod"/>
            </a:pP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Полная автоматизация ЦНКС без персонала.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668124" y="6491629"/>
            <a:ext cx="40299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8</a:t>
            </a:r>
            <a:endParaRPr lang="en-US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4325" y="565785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Договор заключен с ООО «НПО «СПб ЭК» от 17.07.2019 на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выполнения комплекса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работ. Ведутся работы по разработке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проектно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сметной документации. Выполнение комплекса работ запланировано на 2021 год.</a:t>
            </a:r>
          </a:p>
        </p:txBody>
      </p:sp>
    </p:spTree>
    <p:extLst>
      <p:ext uri="{BB962C8B-B14F-4D97-AF65-F5344CB8AC3E}">
        <p14:creationId xmlns:p14="http://schemas.microsoft.com/office/powerpoint/2010/main" val="24094064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3.1.6. Реконструкция аварийных участков трубопроводов </a:t>
            </a: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(водоотведение)</a:t>
            </a:r>
            <a:endParaRPr lang="ru-RU" sz="1400" b="1" dirty="0">
              <a:solidFill>
                <a:srgbClr val="2439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9554" y="1700361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743" y="1161937"/>
            <a:ext cx="47325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2019 году планируется выполнение работ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  санации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36 </a:t>
            </a:r>
            <a:r>
              <a:rPr lang="ru-RU" sz="1200" dirty="0" smtClean="0">
                <a:solidFill>
                  <a:srgbClr val="002060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аварийных участков канализации протяженностью порядка  10 км.</a:t>
            </a:r>
          </a:p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– 254 </a:t>
            </a:r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800,19 тыс. руб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</a:t>
            </a:r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</a:t>
            </a:r>
            <a:endParaRPr lang="ru-RU" sz="1200" b="1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endParaRPr lang="ru-RU" sz="1200" b="1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Эффект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от реализации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- обеспечение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бесперебойной работы системы водоотведения, предотвращение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провалов, размыва грунта и </a:t>
            </a:r>
            <a:r>
              <a:rPr lang="ru-RU" sz="1200" dirty="0" err="1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излива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сточных вод на поверхность,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повышение экологической безопасности городских территорий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Восстановление несущей пропускной способности канализационных сетей на участках дорог, планируемых под асфальтирование в рамках федеральной программы «Безопасные и качественные дороги» 2019-2021 год.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54" y="4146930"/>
            <a:ext cx="2143125" cy="23259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9" y="4142795"/>
            <a:ext cx="2143125" cy="23259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037" y="1798719"/>
            <a:ext cx="3341113" cy="29596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975" y="3043867"/>
            <a:ext cx="2925644" cy="3428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71402" y="1331685"/>
            <a:ext cx="3348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200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Ломоносовский и Октябрьский округ </a:t>
            </a:r>
            <a:r>
              <a:rPr lang="ru-RU" sz="1200" dirty="0" err="1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г.Архангельск</a:t>
            </a:r>
            <a:endParaRPr lang="ru-RU" sz="1200" dirty="0">
              <a:solidFill>
                <a:srgbClr val="2439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54969" y="2593097"/>
            <a:ext cx="2914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200" dirty="0" err="1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Маймаксанский</a:t>
            </a:r>
            <a:r>
              <a:rPr lang="ru-RU" sz="1200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округ</a:t>
            </a:r>
          </a:p>
          <a:p>
            <a:pPr defTabSz="497845" fontAlgn="ctr">
              <a:defRPr/>
            </a:pPr>
            <a:r>
              <a:rPr lang="ru-RU" sz="1200" dirty="0" err="1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г.Архангельск</a:t>
            </a:r>
            <a:endParaRPr lang="ru-RU" sz="1200" dirty="0">
              <a:solidFill>
                <a:srgbClr val="2439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71402" y="4903206"/>
            <a:ext cx="33411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Заключены договора на выполнение работ на СМР канализационных коллекторов (36 объектов) с подрядчиками: </a:t>
            </a:r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АО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ПЕР ААРСЛЕФФ, ООО ВК-Сервис, </a:t>
            </a:r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ООО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ГРАДИСС, ООО ИКС, </a:t>
            </a:r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ООО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СТРОЙПОЛИМЕРМОНТАЖ, </a:t>
            </a:r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ООО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МЕТАПЛАСТ-С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</a:t>
            </a:r>
          </a:p>
          <a:p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Работы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ведутся. </a:t>
            </a:r>
          </a:p>
        </p:txBody>
      </p:sp>
    </p:spTree>
    <p:extLst>
      <p:ext uri="{BB962C8B-B14F-4D97-AF65-F5344CB8AC3E}">
        <p14:creationId xmlns:p14="http://schemas.microsoft.com/office/powerpoint/2010/main" val="413327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3.1.8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Создание системы </a:t>
            </a:r>
            <a:r>
              <a:rPr lang="ru-RU" sz="1400" b="1" dirty="0" err="1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телеинспекции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самотечных канализационных коллекторов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5279" y="1291839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279" y="1361806"/>
            <a:ext cx="1114284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14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458,28 тыс. </a:t>
            </a:r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руб.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НДС.</a:t>
            </a:r>
          </a:p>
          <a:p>
            <a:pPr algn="ctr"/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lang="ru-RU" sz="1200" b="1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Цели реализации мероприятия: организация регулярной работы по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телеинспекционному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контролю состояния коллекторов, снижение количества аварийных ремонтов.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Реализация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мероприятия позволит более эффективно распределять средства на их обслуживание и ремонт канализационных коллекторов. 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err="1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Телеинспекция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– это современная технология оценки технического состояния подземных коммуникаций и инженерных сооружений. Показана эффективность метода телевизионной диагностики трубопроводов при внедрении его в производственный процесс. За счет применения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телеинспекции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удается сократить время на поиск причин и мест засоров, утечек и других нештатных ситуаций на сетях водоотведения. Тем самым сокращается объем земляных работ и соответственно снижается стоимость ремонтных работ в целом.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Система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телеинспекции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и прочистки трубопроводов позволяет своевременно диагностировать аварийные ситуации на канализационной сети и перевести эксплуатацию канализационных сетей и коллекторов из режима аварийных ремонтов в режим планово-предупредительного обслуживания, снижая, таким образом удельное количество аварий и засоров в расчете на протяженность канализационной сети.</a:t>
            </a: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Мероприятие предполагает приобретение оборудования для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телеинспекции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самотечных коллекторов, формирование бригады, оснащение необходимым транспортом и инструментом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*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Завершение комплекса работ –декабрь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2019 года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62175" y="316229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279" y="5190260"/>
            <a:ext cx="1114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Договор заключен с  ООО "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Микропривод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" №ККО-003-19 от 06.09.2019 на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поставкку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предвижной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лабаратории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оборудованной системой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телеинспекции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самотечных канализационных коллекторов. Поставка в 2019 году.</a:t>
            </a:r>
          </a:p>
        </p:txBody>
      </p:sp>
    </p:spTree>
    <p:extLst>
      <p:ext uri="{BB962C8B-B14F-4D97-AF65-F5344CB8AC3E}">
        <p14:creationId xmlns:p14="http://schemas.microsoft.com/office/powerpoint/2010/main" val="223838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87397" y="260649"/>
            <a:ext cx="72968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Отчет об исполнении инвестиционной программы </a:t>
            </a:r>
          </a:p>
          <a:p>
            <a:pPr algn="ctr"/>
            <a:r>
              <a:rPr lang="ru-RU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«РВК-центр» за 10 месяцев 2019 года</a:t>
            </a:r>
            <a:endParaRPr lang="ru-RU" b="1" dirty="0">
              <a:solidFill>
                <a:srgbClr val="2439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2269237"/>
              </p:ext>
            </p:extLst>
          </p:nvPr>
        </p:nvGraphicFramePr>
        <p:xfrm>
          <a:off x="447676" y="1257300"/>
          <a:ext cx="10953750" cy="5177924"/>
        </p:xfrm>
        <a:graphic>
          <a:graphicData uri="http://schemas.openxmlformats.org/drawingml/2006/table">
            <a:tbl>
              <a:tblPr/>
              <a:tblGrid>
                <a:gridCol w="950526"/>
                <a:gridCol w="734668"/>
                <a:gridCol w="7739845"/>
                <a:gridCol w="806485"/>
                <a:gridCol w="722226"/>
              </a:tblGrid>
              <a:tr h="30516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№ п/п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№ по КС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Наименование 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мероприятия</a:t>
                      </a:r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Исполнение (</a:t>
                      </a:r>
                      <a:r>
                        <a:rPr lang="ru-RU" sz="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Опер </a:t>
                      </a:r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факт)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Прогноз исполнения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47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Водоснабжение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5 160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356 613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6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1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1.1.1.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Строительство трубопровода от ВНС № 91 (Талажское шоссе стр.26) до ул. Мусинского, в том числе дюкер через р. Кузнечиху, с установкой станции повышения давления и подключением к водопроводу ДУ 500 по Талажскому шоссе </a:t>
                      </a:r>
                      <a:r>
                        <a:rPr lang="ru-RU" sz="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6 830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2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1.1.2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Строительство II и III очереди кольцевого водовода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3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2.2.1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Реконструкция растворных баков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реагентного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хозяйства ЦОСВ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12 316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4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2.2.3.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Реконструкция ячеек электролизеров ОСВ 2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5 239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5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2.2.4.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Реконструкция системы обеззараживания питьевой воды с применением метода хлорамоннизации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7 297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6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2.2.6.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Реконструкция трубопровода «смеситель-отстойники» ОСВ 2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7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2.2.7.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Реконструкция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реагентного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хозяйства ОСВ2 с заменых химических насосов.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8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2.2.8.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Создание и реконструкция материально технической базы системы водоотведения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1 555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125 395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9 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3.1.2.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Строительство станции ультрафиолетовой отчистки воды на ЦОСВ с лампами среднего давления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3.1.4.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Строительство системы очистки промывных вод ЦОСВ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2 791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3.1.5.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Реконструкция системы контроля и управления процессами водоподготовки, за счет внедрения автоматизации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3.1.7.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Создание системы автоматического регулирования и дистанционного управления водопроводной сетью г. Архангельска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105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6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3.1.8.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Реконструкция насосной станции второго подъема ЦОСВ за счет создания автоматического регулирования и дистанционного управления станцией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40 044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3.1.9.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Создание комплекса диагностики и измерения режимов работы водопроводных, электрических сетей и насосных станций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865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865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6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3.1.10.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Реконструкция насосного оборудования и запорно-регулирующей арматуры с устройством автоматического регулирования и дистанционного управления на водо-насосных станциях г. Архангельска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3.1.11.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Реконструкция аварийных участков трубопроводов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3.1.13.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Создание системы оперативного поиска утечек воды в подземных трубопроводах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135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17 056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3.1.14.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Реконструкция (санация) водопроводных дюкеров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328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44 337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3.1.15.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Строительство водопровода от о. Краснофлотский до ВНС № 86 левого берега г Архангельск, через р. Северная Двина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92 216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3.1.16.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Создание автоматизированной системы учёта подачи и распределения воды в водопроводных сетях г. Архангельска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119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3.1.17.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Программа реконструкции водопроводных колонок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Водоотведение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3 047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341 792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2.2.1.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Создание и реконструкция материально технической базы системы водоотведения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27 145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23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3.1.1.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Строительство автоматизированной модульной станции очистки сточных вод на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о.Краснофлотский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691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3.1.4.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Реконструкция насосного оборудования и запорно-регулирующей арматуры с устройством автоматического регулирования и дистанционного управления на канализационно-насосных станциях г. Архангельска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3.1.6.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Реконструкция аварийных участков трубопроводов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1 995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301 666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28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</a:t>
                      </a:r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  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3.1.8.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Создание системы </a:t>
                      </a:r>
                      <a:r>
                        <a:rPr lang="ru-RU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телеинспекции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самотечных канализационных коллекторов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12 821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485"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ИТОГО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8 207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698 405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97143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98" t="-1" b="40478"/>
          <a:stretch/>
        </p:blipFill>
        <p:spPr>
          <a:xfrm>
            <a:off x="1136510" y="2792528"/>
            <a:ext cx="5351206" cy="235974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8824" y="5688982"/>
            <a:ext cx="111676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solidFill>
                  <a:schemeClr val="bg1">
                    <a:lumMod val="75000"/>
                  </a:schemeClr>
                </a:solidFill>
                <a:latin typeface="Arial"/>
                <a:ea typeface="Calibri"/>
                <a:cs typeface="Times New Roman"/>
              </a:rPr>
              <a:t>Настоящий документ и все переданные с ним приложения предназначены исключительно для адресата и могут содержать сведения, охраняемые законом, и иную конфиденциальную информацию. Если настоящее сообщение попало не к его адресату, предупреждаем, что любое распространение, копирование или иное использование настоящего сообщения и приложенных к нему материалов строго запрещено. В случае получения вами настоящего сообщения по ошибке просим незамедлительно уведомить об этом отправителя, ответив на настоящее сообщение, и удалить его со своего компьютера.</a:t>
            </a:r>
            <a:endParaRPr lang="ru-RU" sz="800" dirty="0">
              <a:solidFill>
                <a:schemeClr val="bg1">
                  <a:lumMod val="75000"/>
                </a:schemeClr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12757" y="333675"/>
            <a:ext cx="1394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ru-RU" sz="2000" b="1" dirty="0">
                <a:solidFill>
                  <a:srgbClr val="243970"/>
                </a:solidFill>
                <a:latin typeface="Arial" pitchFamily="34" charset="0"/>
                <a:cs typeface="Arial" pitchFamily="34" charset="0"/>
              </a:rPr>
              <a:t>Контакты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8825" y="1778762"/>
            <a:ext cx="5340465" cy="2554996"/>
          </a:xfrm>
          <a:prstGeom prst="rect">
            <a:avLst/>
          </a:prstGeom>
          <a:solidFill>
            <a:srgbClr val="2439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2318" y="1969511"/>
            <a:ext cx="42230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Дирекция </a:t>
            </a:r>
          </a:p>
          <a:p>
            <a:r>
              <a:rPr lang="ru-RU" sz="1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по капитальному строительству </a:t>
            </a:r>
          </a:p>
          <a:p>
            <a:r>
              <a:rPr lang="ru-RU" sz="1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ООО </a:t>
            </a:r>
            <a:r>
              <a:rPr lang="ru-RU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«РВК - центр</a:t>
            </a:r>
            <a:r>
              <a:rPr lang="ru-RU" sz="1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»</a:t>
            </a:r>
            <a:endParaRPr lang="en-US" sz="1600" b="1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is-IS" sz="1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www.arhvodokanal.ru</a:t>
            </a:r>
            <a:endParaRPr lang="ru-RU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98" t="-1" r="46910" b="40478"/>
          <a:stretch/>
        </p:blipFill>
        <p:spPr>
          <a:xfrm>
            <a:off x="6722807" y="3687092"/>
            <a:ext cx="1567435" cy="14651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98" t="-1" r="46910" b="40478"/>
          <a:stretch/>
        </p:blipFill>
        <p:spPr>
          <a:xfrm>
            <a:off x="8525333" y="4093168"/>
            <a:ext cx="1133017" cy="105910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 flipH="1">
            <a:off x="6722808" y="3495930"/>
            <a:ext cx="1567434" cy="0"/>
          </a:xfrm>
          <a:prstGeom prst="line">
            <a:avLst/>
          </a:prstGeom>
          <a:ln>
            <a:solidFill>
              <a:srgbClr val="1074B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8525333" y="3942900"/>
            <a:ext cx="1133017" cy="0"/>
          </a:xfrm>
          <a:prstGeom prst="line">
            <a:avLst/>
          </a:prstGeom>
          <a:ln>
            <a:solidFill>
              <a:srgbClr val="1074B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1121763" y="5300089"/>
            <a:ext cx="8536587" cy="0"/>
          </a:xfrm>
          <a:prstGeom prst="line">
            <a:avLst/>
          </a:prstGeom>
          <a:ln>
            <a:solidFill>
              <a:srgbClr val="1074B9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060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5017" y="260649"/>
            <a:ext cx="8427384" cy="40009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мероприятия инвестиционной программы на 2019 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9557" y="1693142"/>
            <a:ext cx="11142847" cy="369316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315" y="1224259"/>
            <a:ext cx="4159724" cy="68598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4" tIns="45672" rIns="91344" bIns="45672" rtlCol="0" anchor="ctr"/>
          <a:lstStyle/>
          <a:p>
            <a:pPr algn="ctr"/>
            <a:r>
              <a:rPr lang="ru-RU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Общий объём инвестиций на 2019 г. </a:t>
            </a:r>
          </a:p>
          <a:p>
            <a:pPr algn="ctr"/>
            <a:r>
              <a:rPr lang="ru-RU" sz="17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698 408,22 тыс. </a:t>
            </a:r>
            <a:r>
              <a:rPr lang="ru-RU" sz="1700" b="1" dirty="0">
                <a:solidFill>
                  <a:schemeClr val="bg1"/>
                </a:solidFill>
                <a:latin typeface="Arial Narrow" panose="020B0606020202030204" pitchFamily="34" charset="0"/>
              </a:rPr>
              <a:t>руб.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473611626"/>
              </p:ext>
            </p:extLst>
          </p:nvPr>
        </p:nvGraphicFramePr>
        <p:xfrm>
          <a:off x="85725" y="1861509"/>
          <a:ext cx="4230419" cy="1967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7" y="2613252"/>
            <a:ext cx="2114551" cy="14097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55" y="3965104"/>
            <a:ext cx="2296884" cy="1722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7" y="3965103"/>
            <a:ext cx="2385673" cy="17226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60" y="2606112"/>
            <a:ext cx="2504679" cy="1464809"/>
          </a:xfrm>
          <a:prstGeom prst="rect">
            <a:avLst/>
          </a:prstGeom>
        </p:spPr>
      </p:pic>
      <p:sp>
        <p:nvSpPr>
          <p:cNvPr id="13" name="Номер слайда 11"/>
          <p:cNvSpPr txBox="1">
            <a:spLocks/>
          </p:cNvSpPr>
          <p:nvPr/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algn="r">
              <a:defRPr sz="1000"/>
            </a:lvl1pPr>
          </a:lstStyle>
          <a:p>
            <a:endParaRPr lang="ru-RU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516193"/>
              </p:ext>
            </p:extLst>
          </p:nvPr>
        </p:nvGraphicFramePr>
        <p:xfrm>
          <a:off x="4476750" y="1224259"/>
          <a:ext cx="7296150" cy="4906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5591"/>
                <a:gridCol w="1700559"/>
              </a:tblGrid>
              <a:tr h="737891">
                <a:tc>
                  <a:txBody>
                    <a:bodyPr/>
                    <a:lstStyle/>
                    <a:p>
                      <a:pPr marL="0" marR="0" indent="0" algn="ctr" defTabSz="49784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Наименование мероприятия</a:t>
                      </a:r>
                      <a:endParaRPr lang="ru-RU" sz="1400" u="none" strike="noStrike" kern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9784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Стоимость мероприятия в 2019 г., </a:t>
                      </a:r>
                      <a:r>
                        <a:rPr lang="ru-RU" sz="1400" u="none" strike="noStrike" kern="1200" dirty="0" err="1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тыс.руб</a:t>
                      </a:r>
                      <a:r>
                        <a:rPr lang="ru-RU" sz="14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.</a:t>
                      </a:r>
                      <a:r>
                        <a:rPr lang="ru-RU" sz="1400" u="none" strike="noStrike" kern="1200" baseline="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без НДС </a:t>
                      </a:r>
                    </a:p>
                    <a:p>
                      <a:pPr marL="0" marR="0" indent="0" algn="ctr" defTabSz="49784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kern="1200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(в соответствии с изменениями)</a:t>
                      </a:r>
                      <a:endParaRPr lang="ru-RU" sz="1400" u="none" strike="noStrike" kern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723830">
                <a:tc>
                  <a:txBody>
                    <a:bodyPr/>
                    <a:lstStyle/>
                    <a:p>
                      <a:pPr marL="0" marR="0" indent="0" algn="just" defTabSz="497845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u="none" strike="noStrike" kern="1200" dirty="0" smtClean="0">
                          <a:solidFill>
                            <a:srgbClr val="24397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2.2.8.Создание и реконструкция материально технической базы системы водоснабжения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9784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125 394</a:t>
                      </a:r>
                    </a:p>
                  </a:txBody>
                  <a:tcPr marL="9525" marR="9525" marT="9525" marB="0" anchor="ctr"/>
                </a:tc>
              </a:tr>
              <a:tr h="723830">
                <a:tc>
                  <a:txBody>
                    <a:bodyPr/>
                    <a:lstStyle/>
                    <a:p>
                      <a:pPr marL="0" marR="0" indent="0" algn="just" defTabSz="497845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u="none" strike="noStrike" kern="1200" dirty="0" smtClean="0">
                          <a:solidFill>
                            <a:srgbClr val="24397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3.1.8. Реконструкция насосной станции второго подъема ЦОСВ за счет создания автоматического регулирования и дистанционного управления станцией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9784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55 032</a:t>
                      </a:r>
                    </a:p>
                  </a:txBody>
                  <a:tcPr marL="9525" marR="9525" marT="9525" marB="0" anchor="ctr"/>
                </a:tc>
              </a:tr>
              <a:tr h="545448">
                <a:tc>
                  <a:txBody>
                    <a:bodyPr/>
                    <a:lstStyle/>
                    <a:p>
                      <a:pPr marL="0" marR="0" indent="0" algn="just" defTabSz="497845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>
                          <a:solidFill>
                            <a:srgbClr val="243970"/>
                          </a:solidFill>
                          <a:effectLst/>
                          <a:latin typeface="Arial Narrow" panose="020B0606020202030204" pitchFamily="34" charset="0"/>
                        </a:rPr>
                        <a:t>3.1.14.</a:t>
                      </a:r>
                      <a:r>
                        <a:rPr lang="ru-RU" sz="1300" b="1" i="0" u="none" strike="noStrike" baseline="0" dirty="0">
                          <a:solidFill>
                            <a:srgbClr val="24397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300" b="1" i="0" u="none" strike="noStrike" dirty="0">
                          <a:solidFill>
                            <a:srgbClr val="243970"/>
                          </a:solidFill>
                          <a:effectLst/>
                          <a:latin typeface="Arial Narrow" panose="020B0606020202030204" pitchFamily="34" charset="0"/>
                        </a:rPr>
                        <a:t>Реконструкция (санация) водопроводных дюкеров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9784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60 362</a:t>
                      </a:r>
                    </a:p>
                  </a:txBody>
                  <a:tcPr marL="9525" marR="9525" marT="9525" marB="0" anchor="ctr"/>
                </a:tc>
              </a:tr>
              <a:tr h="679417">
                <a:tc>
                  <a:txBody>
                    <a:bodyPr/>
                    <a:lstStyle/>
                    <a:p>
                      <a:pPr marL="0" marR="0" indent="0" algn="just" defTabSz="497845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u="none" strike="noStrike" kern="1200" dirty="0">
                          <a:solidFill>
                            <a:srgbClr val="24397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3.1.15. Строительство водопровода от о. Краснофлотский до ВНС № 86 левого берега г Архангельск, через р. Северная Двина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9784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92 215</a:t>
                      </a:r>
                    </a:p>
                  </a:txBody>
                  <a:tcPr marL="9525" marR="9525" marT="9525" marB="0" anchor="ctr"/>
                </a:tc>
              </a:tr>
              <a:tr h="549392">
                <a:tc>
                  <a:txBody>
                    <a:bodyPr/>
                    <a:lstStyle/>
                    <a:p>
                      <a:pPr marL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300" b="1" dirty="0" smtClean="0">
                          <a:solidFill>
                            <a:srgbClr val="243970"/>
                          </a:solidFill>
                          <a:latin typeface="Arial Narrow" panose="020B0606020202030204" pitchFamily="34" charset="0"/>
                        </a:rPr>
                        <a:t>2.2.1.Создание и реконструкция материально технической базы системы водоотведения</a:t>
                      </a:r>
                      <a:endParaRPr lang="ru-RU" sz="1300" b="1" dirty="0">
                        <a:solidFill>
                          <a:srgbClr val="24397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9784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u="none" strike="noStrike" kern="1200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  <a:ea typeface="+mn-ea"/>
                          <a:cs typeface="+mn-cs"/>
                        </a:rPr>
                        <a:t>27 144</a:t>
                      </a:r>
                    </a:p>
                  </a:txBody>
                  <a:tcPr marL="9525" marR="9525" marT="9525" marB="0" anchor="ctr"/>
                </a:tc>
              </a:tr>
              <a:tr h="608491">
                <a:tc>
                  <a:txBody>
                    <a:bodyPr/>
                    <a:lstStyle/>
                    <a:p>
                      <a:pPr marL="0" marR="0" indent="0" algn="just" defTabSz="497845" rtl="0" eaLnBrk="1" fontAlgn="ctr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solidFill>
                            <a:srgbClr val="243970"/>
                          </a:solidFill>
                          <a:effectLst/>
                          <a:latin typeface="Arial Narrow" panose="020B0606020202030204" pitchFamily="34" charset="0"/>
                        </a:rPr>
                        <a:t>3.1.6. Реконструкция аварийных участков трубопроводов системы водоотведения</a:t>
                      </a:r>
                      <a:endParaRPr lang="ru-RU" sz="1300" b="1" i="0" u="none" strike="noStrike" dirty="0">
                        <a:solidFill>
                          <a:srgbClr val="24397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97845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254 800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638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09462"/>
            <a:ext cx="8584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1.1.1. Строительство трубопровода от ВНС № 91 (</a:t>
            </a:r>
            <a:r>
              <a:rPr lang="ru-RU" sz="1400" b="1" dirty="0" err="1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Талажское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шоссе стр.26) до ул. </a:t>
            </a:r>
            <a:r>
              <a:rPr lang="ru-RU" sz="1400" b="1" dirty="0" err="1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Мусинского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том числе дюкер через р. </a:t>
            </a:r>
            <a:r>
              <a:rPr lang="ru-RU" sz="1400" b="1" dirty="0" err="1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Кузнечиху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 установкой станции повышения давления и подключением к водопроводу ДУ 500 по </a:t>
            </a:r>
            <a:r>
              <a:rPr lang="ru-RU" sz="1400" b="1" dirty="0" err="1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Талажскому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шоссе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9554" y="1693143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 descr="~ (1157Ã706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849335"/>
            <a:ext cx="6236304" cy="357595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384471" y="1273678"/>
            <a:ext cx="572250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мероприятия на 2019 год – 8 </a:t>
            </a:r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449,64 тыс. 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руб. </a:t>
            </a:r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</a:t>
            </a:r>
            <a:endParaRPr lang="ru-RU" sz="1200" b="1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Цель - обеспечение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надежности и качества водоснабжения Северного Округа посредством переключения подачи воды в сеть от ВОС пос. Первых Пятилеток на ЦОСВ. </a:t>
            </a:r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Мероприятие включает в себя: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- Строительство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двух ниток водопровода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Д=355 мм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от ВНС № 91 до врезки в действующие водопроводные сети, непосредственно рядом с ВОС на ул.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Мусинского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, в т. ч.:</a:t>
            </a:r>
          </a:p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- Устройство двух ниток дюкеров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Д=355 мм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через р.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Кузнечиху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, каждый по 350 м.;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- Прохода</a:t>
            </a:r>
            <a:r>
              <a:rPr lang="en-US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водопровода через имеющийся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ж/б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тоннель;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- Проектирование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и строительство подземной части водопровода 590 м, в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т.ч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узлов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присоединения;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- Реконструкция ВНС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№ 91, в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т.ч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установка двух насосных групп повышения давления, работающих для обеспечения заданных напоров и расходов питьевой воды потребителям Северного округа МО «Город Архангельск» и пос. </a:t>
            </a:r>
            <a:r>
              <a:rPr lang="ru-RU" sz="1200" dirty="0" err="1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Талаги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  <a:endParaRPr lang="en-US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273" y="1181151"/>
            <a:ext cx="61814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</a:t>
            </a:r>
            <a:r>
              <a:rPr lang="ru-RU" sz="14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2019 году </a:t>
            </a:r>
            <a:r>
              <a:rPr lang="ru-RU" sz="14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будут выполнены работы </a:t>
            </a:r>
            <a:r>
              <a:rPr lang="ru-RU" sz="14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 проектированию и началу строительства трубопровода.</a:t>
            </a:r>
            <a:endParaRPr lang="ru-RU" sz="14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endParaRPr lang="ru-RU" sz="14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4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*</a:t>
            </a:r>
            <a:r>
              <a:rPr lang="ru-RU" sz="140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Завершение комплекса работ–декабрь </a:t>
            </a:r>
            <a:r>
              <a:rPr lang="ru-RU" sz="14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2020 года</a:t>
            </a:r>
          </a:p>
          <a:p>
            <a:pPr algn="just"/>
            <a:r>
              <a:rPr lang="ru-RU" sz="14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lang="en-US" sz="14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91879" y="5040297"/>
            <a:ext cx="56792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Заключен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договор с ООО РОСТ от 31.10.2018 на разработку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проектно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сметной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документации.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Выполнена разработка ПСД. Проектно-сметная документация направлена на прохождение 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госэкспертизы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в Государственное автономное учреждение Архангельской области "Управление государственной экспертизы". </a:t>
            </a:r>
          </a:p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Положительное экспертное заключение планируется в декабре 2019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года.</a:t>
            </a:r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Проведение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строительно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- монтажных работ планируются  в 2020 году.</a:t>
            </a:r>
          </a:p>
        </p:txBody>
      </p:sp>
    </p:spTree>
    <p:extLst>
      <p:ext uri="{BB962C8B-B14F-4D97-AF65-F5344CB8AC3E}">
        <p14:creationId xmlns:p14="http://schemas.microsoft.com/office/powerpoint/2010/main" val="245812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1.1.2. Строительство II и III очереди кольцевого водовода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5279" y="1291839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24351" y="1361806"/>
            <a:ext cx="734377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</a:t>
            </a:r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170,00 тыс. </a:t>
            </a:r>
            <a:r>
              <a:rPr lang="ru-RU" sz="1200" b="1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руб. </a:t>
            </a:r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НДС.</a:t>
            </a:r>
          </a:p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lang="ru-RU" sz="1200" b="1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1 очередь кольцевого водовода была построена в рамках проекта ВБРР протяженностью 2072 </a:t>
            </a:r>
            <a:r>
              <a:rPr lang="ru-RU" sz="1200" dirty="0" err="1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м.п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(от ЦОСВ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 пр. Обводный канал).</a:t>
            </a:r>
          </a:p>
          <a:p>
            <a:pPr algn="just"/>
            <a:endParaRPr lang="ru-RU" sz="1200" dirty="0" smtClean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Работы по проектированию и строительству 2 очереди кольцевого водовода (протяженностью 1814 </a:t>
            </a:r>
            <a:r>
              <a:rPr lang="ru-RU" sz="1200" dirty="0" err="1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м.п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.) и 3 очереди кольцевого водовода (протяженностью 3045 </a:t>
            </a:r>
            <a:r>
              <a:rPr lang="ru-RU" sz="1200" dirty="0" err="1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м.п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.) будут выполнены в рамках ИП ООО «РВК-центр» в период с 2019 по 2021 годы.</a:t>
            </a: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2019 году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будут выполнены работы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по проектированию и началу строительства 2 и 3 очереди кольцевого водовода протяженностью 1200 </a:t>
            </a:r>
            <a:r>
              <a:rPr lang="ru-RU" sz="1200" dirty="0" err="1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м.п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 (общая протяженность  4859 </a:t>
            </a:r>
            <a:r>
              <a:rPr lang="ru-RU" sz="1200" dirty="0" err="1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м.п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.)</a:t>
            </a:r>
          </a:p>
          <a:p>
            <a:pPr algn="just"/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Эффект 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от реализации -  повышение надежности и бесперебойности водоснабжения в Октябрьском,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Соломбальском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и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Маймаксанском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территориальных округах, обеспечения возможности предоставления услуг по водоснабжению надлежащего качества жителям города Архангельска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</a:p>
          <a:p>
            <a:pPr algn="just"/>
            <a:endParaRPr lang="ru-RU" sz="1200" dirty="0">
              <a:solidFill>
                <a:schemeClr val="tx2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*Завершение комплекса работ–декабрь </a:t>
            </a:r>
            <a:r>
              <a:rPr lang="ru-RU" sz="1200" dirty="0" smtClean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2022 года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62175" y="316229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1230954"/>
            <a:ext cx="4124326" cy="55343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4351" y="4810125"/>
            <a:ext cx="7343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Заключен договор с ООО АЛЬСЕНА от 20.05.2019 на разработку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проектно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сметной документации. Ведутся работы по разработке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проектно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- сметной документации. Производство </a:t>
            </a:r>
            <a:r>
              <a:rPr lang="ru-RU" sz="1200" dirty="0" err="1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строительно</a:t>
            </a:r>
            <a:r>
              <a:rPr lang="ru-RU" sz="1200" dirty="0">
                <a:solidFill>
                  <a:schemeClr val="tx2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- монтажных работ планируются  начать с 2020 по 2021 год.</a:t>
            </a:r>
          </a:p>
        </p:txBody>
      </p:sp>
    </p:spTree>
    <p:extLst>
      <p:ext uri="{BB962C8B-B14F-4D97-AF65-F5344CB8AC3E}">
        <p14:creationId xmlns:p14="http://schemas.microsoft.com/office/powerpoint/2010/main" val="310315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2.2.1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Реконструкция растворных баков </a:t>
            </a:r>
            <a:r>
              <a:rPr lang="ru-RU" sz="1400" b="1" dirty="0" err="1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реагентного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хозяйства ЦОСВ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5279" y="1291839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279" y="1361806"/>
            <a:ext cx="111428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16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192,37 тыс. </a:t>
            </a:r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руб.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НДС.</a:t>
            </a:r>
          </a:p>
          <a:p>
            <a:pPr algn="ctr"/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lang="ru-RU" sz="1200" b="1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Цели реализации мероприятия: Снижение расходов химических реагентов, восстановление технических характеристик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</a:p>
          <a:p>
            <a:pPr algn="just"/>
            <a:endParaRPr lang="ru-RU" sz="12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Исправное техническое состояние сооружений и оборудования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реагентного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хозяйства обеспечивает необходимые для ведения технологического процесса очистки воды дозы и концентрации растворов реагентов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</a:p>
          <a:p>
            <a:pPr algn="just"/>
            <a:endParaRPr lang="ru-RU" sz="12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Год ввода в эксплуатацию станции № 2 ЦОСВ - 1972. Требуют реконструкции 4 растворных бака по 60м3 на станции № 2 с устройством химической защиты.  Станция № 3 введена в эксплуатацию в 1981 году. Требуют реконструкции 2 растворных бака по 60м3 на станции № 3 с устройством химической защиты.  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Износ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емкостей и оборудования растворных баков ЦОСВ превышает 90%.</a:t>
            </a: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Необходимо выполнить работы по реконструкции баков мокрого хранения с устройством химической защиты.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endParaRPr lang="ru-RU" sz="12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*Завершение проекта комплекса работ –декабрь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2020 года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62175" y="316229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279" y="4761636"/>
            <a:ext cx="1114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Заключен договор с  ООО «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ГидроСтройКомплекс»от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23.07.2019 на выполнение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строительно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монтажных работ. Производство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строительно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- монтажных работ планируются с 2019 по 2020 год. Сметная документация направлена на прохождение 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госэкспертизы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91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2.2.3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Реконструкция ячеек электролизеров ОСВ 2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25279" y="1291839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279" y="1361806"/>
            <a:ext cx="111428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7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352,15 тыс. </a:t>
            </a:r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руб.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НДС.</a:t>
            </a:r>
          </a:p>
          <a:p>
            <a:pPr algn="ctr"/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lang="ru-RU" sz="1200" b="1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Цели реализации мероприятия: бесперебойное производство гипохлорита натрия для обеззараживания питьевой воды на ЦОСВ.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составе ЦОСВ функционируют две электролизные установки №2 и №3(по 3 электролизные ячейки в каждой), производящие гипохлорит натрия из солевого раствора методом электролиза. Данные установки эксплуатируются с 2011 года.</a:t>
            </a: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В процессе технической эксплуатации происходит естественное разрушение входящих в состав ячеек электролизных пластин, в результате которого ухудшаются характеристики приготавливаемого гипохлорита натрия и соответственно теряется качество обеззараживания.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Мероприятие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предполагает реконструкцию двух электролизных установок, с заменой по 2 ячейки в каждой с восстановлением технических характеристик.</a:t>
            </a:r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endParaRPr lang="ru-RU" sz="12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*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Завершение комплекса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работ–декабрь 2020 года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62175" y="316229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280" y="4304436"/>
            <a:ext cx="1114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Договор заключен с ООО НПЦ «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Селен»от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13.05.2019 на поставку и монтаж оборудования. Монтаж проведен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, ведутся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пусконаладочные работы. Сметная документация направлена на прохождение 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госэкспертизы</a:t>
            </a:r>
            <a:endParaRPr lang="ru-RU" sz="12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68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290" y="319272"/>
            <a:ext cx="858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97845" fontAlgn="ctr">
              <a:defRPr/>
            </a:pPr>
            <a:r>
              <a:rPr lang="ru-RU" sz="1400" b="1" dirty="0" smtClean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2.2.4</a:t>
            </a:r>
            <a:r>
              <a:rPr lang="ru-RU" sz="1400" b="1" dirty="0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Реконструкция системы обеззараживания питьевой воды с применением метода </a:t>
            </a:r>
            <a:r>
              <a:rPr lang="ru-RU" sz="1400" b="1" dirty="0" err="1">
                <a:solidFill>
                  <a:srgbClr val="2439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хлорамоннизации</a:t>
            </a:r>
            <a:endParaRPr lang="ru-RU" sz="1400" b="1" dirty="0">
              <a:solidFill>
                <a:srgbClr val="2439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5279" y="1291839"/>
            <a:ext cx="11142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endParaRPr lang="ru-RU" altLang="ru-RU" dirty="0">
              <a:solidFill>
                <a:srgbClr val="24397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5279" y="1361806"/>
            <a:ext cx="111428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Стоимость мероприятия на 2019 год – 9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191,77 тыс. </a:t>
            </a:r>
            <a:r>
              <a:rPr lang="ru-RU" sz="1200" b="1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руб. </a:t>
            </a:r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без НДС.</a:t>
            </a:r>
          </a:p>
          <a:p>
            <a:pPr algn="ctr"/>
            <a:r>
              <a:rPr lang="ru-RU" sz="1200" b="1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</a:t>
            </a:r>
            <a:endParaRPr lang="ru-RU" sz="1200" b="1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Цели реализации мероприятия: достижение нормативных значений содержания хлорорганических соединений по хлороформу в питьевой воде и поддержания надлежащего санитарного состояния сетей и сооружений.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Для 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достижения цели данного мероприятия необходимо внедрение метода предварительной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аммонизации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 и хлорирования на действующих сооружениях ЦОСВ. Это позволит получить гарантированный и надежный технологический эффект по обеспечению нового норматива на содержание хлороформа в питьевой воде (60 мкг/л) с сохранением регламентируемых норм, предъявляемых к основным химическим и микробиологическим показателям, а также стабилизирует содержание остаточного хлора в удаленных точках разводящей городской водопроводной сети.</a:t>
            </a:r>
          </a:p>
          <a:p>
            <a:pPr algn="just"/>
            <a:endParaRPr lang="ru-RU" sz="1200" dirty="0" smtClean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endParaRPr lang="ru-RU" sz="1200" dirty="0">
              <a:solidFill>
                <a:srgbClr val="1F497D"/>
              </a:solidFill>
              <a:latin typeface="Tahoma" pitchFamily="34" charset="0"/>
              <a:ea typeface="Calibri" pitchFamily="34" charset="0"/>
              <a:cs typeface="Tahoma" pitchFamily="34" charset="0"/>
            </a:endParaRPr>
          </a:p>
          <a:p>
            <a:pPr algn="just"/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*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Завершение комплекса работ–декабрь </a:t>
            </a:r>
            <a:r>
              <a:rPr lang="ru-RU" sz="1200" dirty="0" smtClean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2020 года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62175" y="3162299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25280" y="4304436"/>
            <a:ext cx="11142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Договор заключен с ООО «Водообработка» от 15.07.2019  на поставку оборудования. Ожидается поставка оборудования до конца ноября 2019. Сметная документация направлена на прохождение  </a:t>
            </a:r>
            <a:r>
              <a:rPr lang="ru-RU" sz="1200" dirty="0" err="1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госэкспертизы</a:t>
            </a:r>
            <a:r>
              <a:rPr lang="ru-RU" sz="1200" dirty="0">
                <a:solidFill>
                  <a:srgbClr val="1F497D"/>
                </a:solidFill>
                <a:latin typeface="Tahoma" pitchFamily="34" charset="0"/>
                <a:ea typeface="Calibri" pitchFamily="34" charset="0"/>
                <a:cs typeface="Tahom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036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q0RDd7hKEqJyp0gMhrZv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QS7rgxs02ReYZQgkt_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q0RDd7hKEqJyp0gMhrZv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t5rQKVpE0CuruSIqb5CQ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pTqhuy..Ea8speJo_ne.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0VU1r_PkyEwdosuM2zf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vdlyQ0t0.x_2ZuPwwW.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SIPVCH3bEyOcUYPGHw9W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GVIYfTzUmaTGvWp4GA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unfXgfq0y4nf6m9Gd5X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o3m9NNET0SlYVxAaccfz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t5rQKVpE0CuruSIqb5CQ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iQS7rgxs02ReYZQgkt_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pTqhuy..Ea8speJo_ne.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t0VU1r_PkyEwdosuM2zf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vdlyQ0t0.x_2ZuPwwW.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SIPVCH3bEyOcUYPGHw9W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KGVIYfTzUmaTGvWp4GAX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YunfXgfq0y4nf6m9Gd5X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o3m9NNET0SlYVxAaccfzQ"/>
</p:tagLst>
</file>

<file path=ppt/theme/theme1.xml><?xml version="1.0" encoding="utf-8"?>
<a:theme xmlns:a="http://schemas.openxmlformats.org/drawingml/2006/main" name="5_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Основно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ts val="2300"/>
          </a:lnSpc>
          <a:defRPr sz="2600" spc="-50" dirty="0" err="1" smtClean="0"/>
        </a:defPPr>
      </a:lstStyle>
    </a:spDef>
  </a:objectDefaults>
  <a:extraClrSchemeLst/>
</a:theme>
</file>

<file path=ppt/theme/theme3.xml><?xml version="1.0" encoding="utf-8"?>
<a:theme xmlns:a="http://schemas.openxmlformats.org/drawingml/2006/main" name="1_Основно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ctr">
          <a:lnSpc>
            <a:spcPts val="2300"/>
          </a:lnSpc>
          <a:defRPr sz="2600" spc="-50" dirty="0" err="1" smtClean="0"/>
        </a:defPPr>
      </a:lst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20382</TotalTime>
  <Words>5423</Words>
  <Application>Microsoft Office PowerPoint</Application>
  <PresentationFormat>Произвольный</PresentationFormat>
  <Paragraphs>625</Paragraphs>
  <Slides>30</Slides>
  <Notes>27</Notes>
  <HiddenSlides>0</HiddenSlides>
  <MMClips>0</MMClips>
  <ScaleCrop>false</ScaleCrop>
  <HeadingPairs>
    <vt:vector size="6" baseType="variant"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5_Тема Office</vt:lpstr>
      <vt:lpstr>Основной слайд</vt:lpstr>
      <vt:lpstr>1_Основной слайд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man man</dc:creator>
  <cp:lastModifiedBy>Трунов Александр Дмитриевич</cp:lastModifiedBy>
  <cp:revision>691</cp:revision>
  <cp:lastPrinted>2019-11-14T10:10:39Z</cp:lastPrinted>
  <dcterms:created xsi:type="dcterms:W3CDTF">2014-11-13T11:29:21Z</dcterms:created>
  <dcterms:modified xsi:type="dcterms:W3CDTF">2019-11-14T10:36:06Z</dcterms:modified>
</cp:coreProperties>
</file>