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41"/>
  </p:notesMasterIdLst>
  <p:handoutMasterIdLst>
    <p:handoutMasterId r:id="rId42"/>
  </p:handoutMasterIdLst>
  <p:sldIdLst>
    <p:sldId id="257" r:id="rId3"/>
    <p:sldId id="565" r:id="rId4"/>
    <p:sldId id="566" r:id="rId5"/>
    <p:sldId id="570" r:id="rId6"/>
    <p:sldId id="571" r:id="rId7"/>
    <p:sldId id="359" r:id="rId8"/>
    <p:sldId id="569" r:id="rId9"/>
    <p:sldId id="563" r:id="rId10"/>
    <p:sldId id="568" r:id="rId11"/>
    <p:sldId id="588" r:id="rId12"/>
    <p:sldId id="589" r:id="rId13"/>
    <p:sldId id="590" r:id="rId14"/>
    <p:sldId id="601" r:id="rId15"/>
    <p:sldId id="592" r:id="rId16"/>
    <p:sldId id="593" r:id="rId17"/>
    <p:sldId id="596" r:id="rId18"/>
    <p:sldId id="511" r:id="rId19"/>
    <p:sldId id="318" r:id="rId20"/>
    <p:sldId id="319" r:id="rId21"/>
    <p:sldId id="581" r:id="rId22"/>
    <p:sldId id="494" r:id="rId23"/>
    <p:sldId id="585" r:id="rId24"/>
    <p:sldId id="504" r:id="rId25"/>
    <p:sldId id="586" r:id="rId26"/>
    <p:sldId id="587" r:id="rId27"/>
    <p:sldId id="576" r:id="rId28"/>
    <p:sldId id="577" r:id="rId29"/>
    <p:sldId id="578" r:id="rId30"/>
    <p:sldId id="512" r:id="rId31"/>
    <p:sldId id="506" r:id="rId32"/>
    <p:sldId id="454" r:id="rId33"/>
    <p:sldId id="535" r:id="rId34"/>
    <p:sldId id="551" r:id="rId35"/>
    <p:sldId id="575" r:id="rId36"/>
    <p:sldId id="573" r:id="rId37"/>
    <p:sldId id="560" r:id="rId38"/>
    <p:sldId id="603" r:id="rId39"/>
    <p:sldId id="60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F00FF"/>
    <a:srgbClr val="BCE292"/>
    <a:srgbClr val="0000FF"/>
    <a:srgbClr val="005C2A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1" autoAdjust="0"/>
    <p:restoredTop sz="89211" autoAdjust="0"/>
  </p:normalViewPr>
  <p:slideViewPr>
    <p:cSldViewPr>
      <p:cViewPr varScale="1">
        <p:scale>
          <a:sx n="104" d="100"/>
          <a:sy n="104" d="100"/>
        </p:scale>
        <p:origin x="-18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188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54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5432897240006841E-2"/>
          <c:y val="8.5531781146648805E-2"/>
          <c:w val="0.9029605263157896"/>
          <c:h val="0.7880597014925373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пожары</c:v>
                </c:pt>
              </c:strCache>
            </c:strRef>
          </c:tx>
          <c:spPr>
            <a:solidFill>
              <a:srgbClr val="0000FF"/>
            </a:solidFill>
            <a:ln w="1504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0212914910015412E-2"/>
                  <c:y val="-2.8089448497090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830040345276675E-2"/>
                  <c:y val="-2.0829027033532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936131879781905E-2"/>
                  <c:y val="-2.424174237032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7470960777643403E-3"/>
                  <c:y val="-2.5036990570185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3018371496216738E-3"/>
                  <c:y val="-2.4581558483694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8254495676420574E-3"/>
                  <c:y val="-1.9310974588688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2968705411379781E-2"/>
                  <c:y val="-3.0997836166115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4424381076677761E-2"/>
                  <c:y val="-2.0650942458241284E-2"/>
                </c:manualLayout>
              </c:layout>
              <c:tx>
                <c:rich>
                  <a:bodyPr/>
                  <a:lstStyle/>
                  <a:p>
                    <a:pPr algn="l">
                      <a:defRPr sz="14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1400" dirty="0" smtClean="0"/>
                      <a:t>501</a:t>
                    </a:r>
                    <a:endParaRPr lang="en-US" sz="1400" dirty="0"/>
                  </a:p>
                </c:rich>
              </c:tx>
              <c:spPr>
                <a:solidFill>
                  <a:srgbClr val="FF0000"/>
                </a:solidFill>
                <a:ln w="30093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solidFill>
                <a:srgbClr val="FF0000"/>
              </a:solidFill>
              <a:ln w="30093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Sheet1!$C$1:$L$1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Sheet1!$C$2:$L$2</c:f>
              <c:numCache>
                <c:formatCode>General</c:formatCode>
                <c:ptCount val="10"/>
                <c:pt idx="0">
                  <c:v>510</c:v>
                </c:pt>
                <c:pt idx="1">
                  <c:v>515</c:v>
                </c:pt>
                <c:pt idx="2">
                  <c:v>461</c:v>
                </c:pt>
                <c:pt idx="3">
                  <c:v>420</c:v>
                </c:pt>
                <c:pt idx="4">
                  <c:v>501</c:v>
                </c:pt>
                <c:pt idx="5">
                  <c:v>549</c:v>
                </c:pt>
                <c:pt idx="6">
                  <c:v>606</c:v>
                </c:pt>
                <c:pt idx="7">
                  <c:v>550</c:v>
                </c:pt>
                <c:pt idx="8">
                  <c:v>579</c:v>
                </c:pt>
                <c:pt idx="9">
                  <c:v>596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65174912"/>
        <c:axId val="65184896"/>
        <c:axId val="0"/>
      </c:bar3DChart>
      <c:catAx>
        <c:axId val="65174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76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51848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5184896"/>
        <c:scaling>
          <c:orientation val="minMax"/>
        </c:scaling>
        <c:delete val="0"/>
        <c:axPos val="l"/>
        <c:majorGridlines>
          <c:spPr>
            <a:ln w="3761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76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18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5174912"/>
        <c:crosses val="autoZero"/>
        <c:crossBetween val="between"/>
      </c:valAx>
      <c:spPr>
        <a:noFill/>
        <a:ln w="2250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45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62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0234113712374549E-2"/>
          <c:y val="6.860158311345646E-2"/>
          <c:w val="0.91304347826086962"/>
          <c:h val="0.815303430079155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гибель</c:v>
                </c:pt>
              </c:strCache>
            </c:strRef>
          </c:tx>
          <c:spPr>
            <a:solidFill>
              <a:srgbClr val="FF0000"/>
            </a:solidFill>
            <a:ln w="12703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47002931773863E-3"/>
                  <c:y val="3.52862971770964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739957906451929E-3"/>
                  <c:y val="-1.5234478781241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2373980843535336E-3"/>
                  <c:y val="-5.44427956445766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5364101356176251E-3"/>
                  <c:y val="-2.4266836361488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8521478790465737E-3"/>
                  <c:y val="-4.94342960452567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1345059737332825E-3"/>
                  <c:y val="-2.98526998417925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4335538927911672E-3"/>
                  <c:y val="2.436916561327556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0770532168908584E-3"/>
                  <c:y val="3.561299715096043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8.9909495824005547E-3"/>
                  <c:y val="-6.9780577951468895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23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4.9455158961071955E-3"/>
                  <c:y val="-1.2428489607812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2.5723230124894444E-3"/>
                  <c:y val="2.6358829852119496E-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5">
                <a:noFill/>
              </a:ln>
            </c:spPr>
            <c:txPr>
              <a:bodyPr/>
              <a:lstStyle/>
              <a:p>
                <a:pPr>
                  <a:defRPr sz="1675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Sheet1!$B$1:$K$1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Sheet1!$B$2:$K$2</c:f>
              <c:numCache>
                <c:formatCode>General</c:formatCode>
                <c:ptCount val="10"/>
                <c:pt idx="0">
                  <c:v>22</c:v>
                </c:pt>
                <c:pt idx="1">
                  <c:v>27</c:v>
                </c:pt>
                <c:pt idx="2">
                  <c:v>18</c:v>
                </c:pt>
                <c:pt idx="3">
                  <c:v>21</c:v>
                </c:pt>
                <c:pt idx="4">
                  <c:v>21</c:v>
                </c:pt>
                <c:pt idx="5">
                  <c:v>24</c:v>
                </c:pt>
                <c:pt idx="6">
                  <c:v>23</c:v>
                </c:pt>
                <c:pt idx="7">
                  <c:v>34</c:v>
                </c:pt>
                <c:pt idx="8">
                  <c:v>15</c:v>
                </c:pt>
                <c:pt idx="9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64221952"/>
        <c:axId val="64223488"/>
        <c:axId val="0"/>
      </c:bar3DChart>
      <c:catAx>
        <c:axId val="64221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42234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223488"/>
        <c:scaling>
          <c:orientation val="minMax"/>
        </c:scaling>
        <c:delete val="0"/>
        <c:axPos val="l"/>
        <c:majorGridlines>
          <c:spPr>
            <a:ln w="3176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75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4221952"/>
        <c:crosses val="autoZero"/>
        <c:crossBetween val="between"/>
      </c:valAx>
      <c:spPr>
        <a:noFill/>
        <a:ln w="2540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75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Гибель людей на водных объектах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"Город Архангельск" в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2022-2023</a:t>
            </a:r>
            <a:r>
              <a:rPr lang="ru-RU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г.г.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067860508953807E-2"/>
          <c:y val="0.23725055432372505"/>
          <c:w val="0.75777568331762668"/>
          <c:h val="0.6740576496674074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3148148148148147E-3"/>
                  <c:y val="-3.1746031746031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296296296296511E-3"/>
                  <c:y val="-5.9523809523809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т.ч. Дети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6.9444444444444631E-3"/>
                  <c:y val="-5.9523809523809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722222222222314E-2"/>
                  <c:y val="-7.9365079365079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6214656"/>
        <c:axId val="76216576"/>
        <c:axId val="0"/>
      </c:bar3DChart>
      <c:catAx>
        <c:axId val="76214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6216576"/>
        <c:crosses val="autoZero"/>
        <c:auto val="1"/>
        <c:lblAlgn val="ctr"/>
        <c:lblOffset val="100"/>
        <c:noMultiLvlLbl val="0"/>
      </c:catAx>
      <c:valAx>
        <c:axId val="76216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214656"/>
        <c:crosses val="autoZero"/>
        <c:crossBetween val="between"/>
      </c:valAx>
      <c:spPr>
        <a:noFill/>
        <a:ln w="18663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89279264193748E-2"/>
          <c:y val="4.8828686192369963E-2"/>
          <c:w val="0.91024358369600888"/>
          <c:h val="0.849797247815919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погибло</c:v>
                </c:pt>
              </c:strCache>
            </c:strRef>
          </c:tx>
          <c:invertIfNegative val="0"/>
          <c:dLbls>
            <c:dLbl>
              <c:idx val="7"/>
              <c:layout>
                <c:manualLayout>
                  <c:x val="-5.0314113254031744E-3"/>
                  <c:y val="4.6783298288836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8</c:v>
                </c:pt>
                <c:pt idx="1">
                  <c:v>5</c:v>
                </c:pt>
                <c:pt idx="2">
                  <c:v>5</c:v>
                </c:pt>
                <c:pt idx="3">
                  <c:v>8</c:v>
                </c:pt>
                <c:pt idx="4">
                  <c:v>7</c:v>
                </c:pt>
                <c:pt idx="5">
                  <c:v>2</c:v>
                </c:pt>
                <c:pt idx="6">
                  <c:v>2</c:v>
                </c:pt>
                <c:pt idx="7">
                  <c:v>0</c:v>
                </c:pt>
                <c:pt idx="8">
                  <c:v>5</c:v>
                </c:pt>
                <c:pt idx="9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т.ч дети</c:v>
                </c:pt>
              </c:strCache>
            </c:strRef>
          </c:tx>
          <c:invertIfNegative val="0"/>
          <c:dLbls>
            <c:dLbl>
              <c:idx val="7"/>
              <c:layout>
                <c:manualLayout>
                  <c:x val="-3.4320564025171318E-3"/>
                  <c:y val="-8.6033380435887727E-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2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спасено</c:v>
                </c:pt>
              </c:strCache>
            </c:strRef>
          </c:tx>
          <c:invertIfNegative val="0"/>
          <c:dLbls>
            <c:dLbl>
              <c:idx val="8"/>
              <c:layout/>
              <c:tx>
                <c:rich>
                  <a:bodyPr/>
                  <a:lstStyle/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30</c:v>
                </c:pt>
                <c:pt idx="1">
                  <c:v>30</c:v>
                </c:pt>
                <c:pt idx="2">
                  <c:v>25</c:v>
                </c:pt>
                <c:pt idx="3">
                  <c:v>10</c:v>
                </c:pt>
                <c:pt idx="4">
                  <c:v>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326464"/>
        <c:axId val="151442944"/>
      </c:barChart>
      <c:catAx>
        <c:axId val="127326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442944"/>
        <c:crosses val="autoZero"/>
        <c:auto val="1"/>
        <c:lblAlgn val="ctr"/>
        <c:lblOffset val="100"/>
        <c:noMultiLvlLbl val="0"/>
      </c:catAx>
      <c:valAx>
        <c:axId val="151442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73264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0.53922</cdr:x>
      <cdr:y>0.91616</cdr:y>
    </cdr:from>
    <cdr:to>
      <cdr:x>0.62741</cdr:x>
      <cdr:y>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929090" y="4786346"/>
          <a:ext cx="642612" cy="43722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2023</a:t>
          </a:r>
          <a:endParaRPr lang="ru-RU" sz="14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0.21569</cdr:x>
      <cdr:y>0.91781</cdr:y>
    </cdr:from>
    <cdr:to>
      <cdr:x>0.29877</cdr:x>
      <cdr:y>0.99719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1571636" y="4786346"/>
          <a:ext cx="605377" cy="41396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2022</a:t>
          </a:r>
          <a:endParaRPr lang="ru-RU" sz="14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D89D0-993F-43D6-93CC-4311C4AB7B2C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473C4-E5CA-4BD8-9163-08F710D3BC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667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FA016-202A-4132-9AC1-74048330A3FB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55BEC-527A-4D80-987C-B106C413A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796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55BEC-527A-4D80-987C-B106C413A57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55BEC-527A-4D80-987C-B106C413A57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55BEC-527A-4D80-987C-B106C413A57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55BEC-527A-4D80-987C-B106C413A57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55BEC-527A-4D80-987C-B106C413A57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55BEC-527A-4D80-987C-B106C413A57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55BEC-527A-4D80-987C-B106C413A575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55BEC-527A-4D80-987C-B106C413A575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55BEC-527A-4D80-987C-B106C413A575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55BEC-527A-4D80-987C-B106C413A575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55BEC-527A-4D80-987C-B106C413A57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55BEC-527A-4D80-987C-B106C413A57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55BEC-527A-4D80-987C-B106C413A57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55BEC-527A-4D80-987C-B106C413A57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55BEC-527A-4D80-987C-B106C413A57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55BEC-527A-4D80-987C-B106C413A57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55BEC-527A-4D80-987C-B106C413A57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55BEC-527A-4D80-987C-B106C413A57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5"/>
            <a:ext cx="5114779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518B818-C2F1-4FBD-AE39-0C8ECEB57EA9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4" y="6557946"/>
            <a:ext cx="2927723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DB2692E-84D1-4C4A-9B1D-C7D8E4267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18B818-C2F1-4FBD-AE39-0C8ECEB57EA9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B2692E-84D1-4C4A-9B1D-C7D8E4267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8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518B818-C2F1-4FBD-AE39-0C8ECEB57EA9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DB2692E-84D1-4C4A-9B1D-C7D8E4267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3" y="1905006"/>
            <a:ext cx="7681915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53" y="4344999"/>
            <a:ext cx="7681915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20" y="649812"/>
            <a:ext cx="7043208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6" y="4344999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53" y="2355857"/>
            <a:ext cx="7690115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7"/>
            <a:ext cx="83820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80"/>
            <a:ext cx="83820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7" y="1411565"/>
            <a:ext cx="4114801" cy="1224951"/>
          </a:xfrm>
        </p:spPr>
        <p:txBody>
          <a:bodyPr/>
          <a:lstStyle>
            <a:lvl1pPr marL="235934" indent="-235934">
              <a:lnSpc>
                <a:spcPct val="90000"/>
              </a:lnSpc>
              <a:defRPr sz="2000"/>
            </a:lvl1pPr>
            <a:lvl2pPr marL="467277" indent="-225836">
              <a:lnSpc>
                <a:spcPct val="90000"/>
              </a:lnSpc>
              <a:defRPr sz="1600"/>
            </a:lvl2pPr>
            <a:lvl3pPr marL="661902" indent="-200130">
              <a:lnSpc>
                <a:spcPct val="90000"/>
              </a:lnSpc>
              <a:defRPr sz="1400"/>
            </a:lvl3pPr>
            <a:lvl4pPr marL="851935" indent="-190034">
              <a:lnSpc>
                <a:spcPct val="90000"/>
              </a:lnSpc>
              <a:defRPr sz="1300"/>
            </a:lvl4pPr>
            <a:lvl5pPr marL="1052065" indent="-194622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9" y="1411565"/>
            <a:ext cx="4114801" cy="1224951"/>
          </a:xfrm>
        </p:spPr>
        <p:txBody>
          <a:bodyPr/>
          <a:lstStyle>
            <a:lvl1pPr marL="241444" indent="-241444">
              <a:lnSpc>
                <a:spcPct val="90000"/>
              </a:lnSpc>
              <a:defRPr sz="2000"/>
            </a:lvl1pPr>
            <a:lvl2pPr marL="467277" indent="-235934">
              <a:lnSpc>
                <a:spcPct val="90000"/>
              </a:lnSpc>
              <a:defRPr sz="1600"/>
            </a:lvl2pPr>
            <a:lvl3pPr marL="667411" indent="-210230">
              <a:lnSpc>
                <a:spcPct val="90000"/>
              </a:lnSpc>
              <a:defRPr sz="1400"/>
            </a:lvl3pPr>
            <a:lvl4pPr marL="851935" indent="-184525">
              <a:lnSpc>
                <a:spcPct val="90000"/>
              </a:lnSpc>
              <a:defRPr sz="1300"/>
            </a:lvl4pPr>
            <a:lvl5pPr marL="1052065" indent="-190034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7" y="1854761"/>
            <a:ext cx="4114801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1006" y="2174879"/>
            <a:ext cx="4114801" cy="1084912"/>
          </a:xfrm>
        </p:spPr>
        <p:txBody>
          <a:bodyPr/>
          <a:lstStyle>
            <a:lvl1pPr marL="195540" indent="-195540">
              <a:defRPr sz="1600"/>
            </a:lvl1pPr>
            <a:lvl2pPr marL="390163" indent="-184525">
              <a:defRPr sz="1400"/>
            </a:lvl2pPr>
            <a:lvl3pPr marL="564591" indent="-168916">
              <a:defRPr sz="1300"/>
            </a:lvl3pPr>
            <a:lvl4pPr marL="728918" indent="-158819">
              <a:defRPr sz="1200"/>
            </a:lvl4pPr>
            <a:lvl5pPr marL="887739" indent="-143213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8" y="1854761"/>
            <a:ext cx="4117019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9"/>
            <a:ext cx="4117975" cy="1084912"/>
          </a:xfrm>
        </p:spPr>
        <p:txBody>
          <a:bodyPr/>
          <a:lstStyle>
            <a:lvl1pPr marL="205640" indent="-205640">
              <a:defRPr sz="1600"/>
            </a:lvl1pPr>
            <a:lvl2pPr marL="395672" indent="-190034">
              <a:defRPr sz="1400"/>
            </a:lvl2pPr>
            <a:lvl3pPr marL="570098" indent="-169835">
              <a:defRPr sz="1300"/>
            </a:lvl3pPr>
            <a:lvl4pPr marL="728918" indent="-164328">
              <a:defRPr sz="1200"/>
            </a:lvl4pPr>
            <a:lvl5pPr marL="887739" indent="-153312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18B818-C2F1-4FBD-AE39-0C8ECEB57EA9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B2692E-84D1-4C4A-9B1D-C7D8E4267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62"/>
            <a:ext cx="83820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62"/>
            <a:ext cx="83820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12" y="6238880"/>
            <a:ext cx="9144001" cy="619125"/>
          </a:xfrm>
          <a:solidFill>
            <a:srgbClr val="FFFF99"/>
          </a:solidFill>
        </p:spPr>
        <p:txBody>
          <a:bodyPr lIns="149373" tIns="74688" rIns="149373" bIns="74688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20" y="649812"/>
            <a:ext cx="7043208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6" y="4344999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53" y="2355857"/>
            <a:ext cx="7690115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10" y="4408543"/>
            <a:ext cx="7772892" cy="567848"/>
          </a:xfrm>
        </p:spPr>
        <p:txBody>
          <a:bodyPr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10" y="4131786"/>
            <a:ext cx="7772892" cy="276999"/>
          </a:xfrm>
        </p:spPr>
        <p:txBody>
          <a:bodyPr anchor="b"/>
          <a:lstStyle>
            <a:lvl1pPr marL="0" indent="0">
              <a:buNone/>
              <a:defRPr sz="2000"/>
            </a:lvl1pPr>
            <a:lvl2pPr marL="425401" indent="0">
              <a:buNone/>
              <a:defRPr sz="1900"/>
            </a:lvl2pPr>
            <a:lvl3pPr marL="850766" indent="0">
              <a:buNone/>
              <a:defRPr sz="1500"/>
            </a:lvl3pPr>
            <a:lvl4pPr marL="1276114" indent="0">
              <a:buNone/>
              <a:defRPr sz="1400"/>
            </a:lvl4pPr>
            <a:lvl5pPr marL="1701614" indent="0">
              <a:buNone/>
              <a:defRPr sz="1400"/>
            </a:lvl5pPr>
            <a:lvl6pPr marL="2126985" indent="0">
              <a:buNone/>
              <a:defRPr sz="1400"/>
            </a:lvl6pPr>
            <a:lvl7pPr marL="2552257" indent="0">
              <a:buNone/>
              <a:defRPr sz="1400"/>
            </a:lvl7pPr>
            <a:lvl8pPr marL="2977595" indent="0">
              <a:buNone/>
              <a:defRPr sz="1400"/>
            </a:lvl8pPr>
            <a:lvl9pPr marL="340303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107257" tIns="53629" rIns="107257" bIns="53629"/>
          <a:lstStyle>
            <a:lvl1pPr defTabSz="1072621"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lIns="107257" tIns="53629" rIns="107257" bIns="53629"/>
          <a:lstStyle>
            <a:lvl1pPr defTabSz="1072621"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107257" tIns="53629" rIns="107257" bIns="53629"/>
          <a:lstStyle>
            <a:lvl1pPr defTabSz="1072621"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4E7118-FB65-4369-AFDA-4E176E4F20E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1" y="2821840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1" y="1905004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9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518B818-C2F1-4FBD-AE39-0C8ECEB57EA9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9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DB2692E-84D1-4C4A-9B1D-C7D8E4267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5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18B818-C2F1-4FBD-AE39-0C8ECEB57EA9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B2692E-84D1-4C4A-9B1D-C7D8E4267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18B818-C2F1-4FBD-AE39-0C8ECEB57EA9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B2692E-84D1-4C4A-9B1D-C7D8E4267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18B818-C2F1-4FBD-AE39-0C8ECEB57EA9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B2692E-84D1-4C4A-9B1D-C7D8E4267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518B818-C2F1-4FBD-AE39-0C8ECEB57EA9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B2692E-84D1-4C4A-9B1D-C7D8E4267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7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18B818-C2F1-4FBD-AE39-0C8ECEB57EA9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B2692E-84D1-4C4A-9B1D-C7D8E4267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72" y="1004669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8" y="998819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9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9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18B818-C2F1-4FBD-AE39-0C8ECEB57EA9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B2692E-84D1-4C4A-9B1D-C7D8E42678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3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518B818-C2F1-4FBD-AE39-0C8ECEB57EA9}" type="datetimeFigureOut">
              <a:rPr lang="ru-RU" smtClean="0"/>
              <a:pPr/>
              <a:t>29.12.2023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DB2692E-84D1-4C4A-9B1D-C7D8E4267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 bright="-24000"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570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381000" y="1412876"/>
            <a:ext cx="8382000" cy="145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2" r:id="rId13"/>
  </p:sldLayoutIdLst>
  <p:transition spd="slow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300" kern="1200" spc="-104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53631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107262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608932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2145243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273050" indent="-273050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73050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73125" indent="-23812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12838" indent="-23812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3177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44996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2268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9539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96812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7272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4543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181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69088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8636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03631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20904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3817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Microsoft_Excel_97-2003_Worksheet1.xls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228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1800" dirty="0" smtClean="0">
                <a:solidFill>
                  <a:srgbClr val="C00000"/>
                </a:solidFill>
              </a:rPr>
              <a:t>МКУ «городской центр гражданской защиты»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>
            <a:normAutofit/>
          </a:bodyPr>
          <a:lstStyle/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marL="0" algn="ctr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Доклад</a:t>
            </a:r>
          </a:p>
          <a:p>
            <a:pPr marL="0" algn="ctr"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«Итоги работы 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МКУ городского округа "Город Архангельск" «Городской центр гражданской защиты» 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по защите населения и территорий городского округа "Город Архангельск"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в 2023 году и задачи на 2024 год»</a:t>
            </a:r>
          </a:p>
          <a:p>
            <a:pPr algn="ctr">
              <a:buNone/>
            </a:pPr>
            <a:endParaRPr lang="ru-RU" sz="2400" dirty="0" smtClean="0"/>
          </a:p>
        </p:txBody>
      </p:sp>
      <p:pic>
        <p:nvPicPr>
          <p:cNvPr id="1026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228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>
            <a:normAutofit/>
          </a:bodyPr>
          <a:lstStyle/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marL="0" algn="ctr">
              <a:spcBef>
                <a:spcPts val="0"/>
              </a:spcBef>
              <a:buNone/>
            </a:pP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/>
          </a:p>
        </p:txBody>
      </p:sp>
      <p:pic>
        <p:nvPicPr>
          <p:cNvPr id="1026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  <p:sp>
        <p:nvSpPr>
          <p:cNvPr id="329729" name="Rectangle 1"/>
          <p:cNvSpPr>
            <a:spLocks noChangeArrowheads="1"/>
          </p:cNvSpPr>
          <p:nvPr/>
        </p:nvSpPr>
        <p:spPr bwMode="auto">
          <a:xfrm>
            <a:off x="0" y="0"/>
            <a:ext cx="80724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6030913" algn="l"/>
              </a:tabLs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ДИНАМИКА ГИБЕЛИ ПРИ ПОЖАРАХ с 2014 по 2023 годы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298550135"/>
              </p:ext>
            </p:extLst>
          </p:nvPr>
        </p:nvGraphicFramePr>
        <p:xfrm>
          <a:off x="214282" y="642918"/>
          <a:ext cx="7715304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228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>
            <a:normAutofit/>
          </a:bodyPr>
          <a:lstStyle/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marL="0" algn="ctr">
              <a:spcBef>
                <a:spcPts val="0"/>
              </a:spcBef>
              <a:buNone/>
            </a:pP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/>
          </a:p>
        </p:txBody>
      </p:sp>
      <p:pic>
        <p:nvPicPr>
          <p:cNvPr id="1026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098182"/>
              </p:ext>
            </p:extLst>
          </p:nvPr>
        </p:nvGraphicFramePr>
        <p:xfrm>
          <a:off x="395536" y="692696"/>
          <a:ext cx="7572428" cy="5549431"/>
        </p:xfrm>
        <a:graphic>
          <a:graphicData uri="http://schemas.openxmlformats.org/drawingml/2006/table">
            <a:tbl>
              <a:tblPr/>
              <a:tblGrid>
                <a:gridCol w="2553223"/>
                <a:gridCol w="1617575"/>
                <a:gridCol w="1812869"/>
                <a:gridCol w="1588761"/>
              </a:tblGrid>
              <a:tr h="8362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Показатели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</a:t>
                      </a: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800" b="1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</a:t>
                      </a:r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800" b="1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Прирост</a:t>
                      </a:r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4363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Кол-во пожаров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596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579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2,93%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</a:tr>
              <a:tr h="4363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800" b="1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Погибло людей ВСЕГО</a:t>
                      </a:r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26,66%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4363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Получили травмы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23,80%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8726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Спасено мат. ценностей (тыс</a:t>
                      </a:r>
                      <a:r>
                        <a:rPr lang="ru-RU" sz="2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руб</a:t>
                      </a: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.)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10870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46699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-76,72%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8726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Прямой ущерб 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(тыс. руб.)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14511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54560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031230" algn="l"/>
                        </a:tabLs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-73,40%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228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неосторожное обращение с огнем;</a:t>
            </a:r>
          </a:p>
          <a:p>
            <a:pPr marL="0">
              <a:spcBef>
                <a:spcPts val="0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нарушение правил устройства и эксплуатации электрооборудования;</a:t>
            </a:r>
          </a:p>
          <a:p>
            <a:pPr marL="0">
              <a:spcBef>
                <a:spcPts val="0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умышленные действия по уничтожению имущества при помощи огня (поджог);</a:t>
            </a:r>
          </a:p>
          <a:p>
            <a:pPr marL="0">
              <a:spcBef>
                <a:spcPts val="0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нарушение правил устройства и эксплуатации транспортных средств;</a:t>
            </a:r>
          </a:p>
          <a:p>
            <a:pPr marL="0">
              <a:spcBef>
                <a:spcPts val="0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нарушение правил устройства и эксплуатации печей.</a:t>
            </a:r>
          </a:p>
          <a:p>
            <a:pPr algn="ctr">
              <a:buNone/>
            </a:pPr>
            <a:endParaRPr lang="ru-RU" sz="2400" dirty="0" smtClean="0"/>
          </a:p>
        </p:txBody>
      </p:sp>
      <p:pic>
        <p:nvPicPr>
          <p:cNvPr id="1026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285728"/>
            <a:ext cx="6715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причины пожаров: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5" y="357166"/>
            <a:ext cx="7242048" cy="57149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ремонт пожарных водоемов</a:t>
            </a:r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b="17519"/>
          <a:stretch>
            <a:fillRect/>
          </a:stretch>
        </p:blipFill>
        <p:spPr bwMode="auto">
          <a:xfrm>
            <a:off x="2500298" y="2571744"/>
            <a:ext cx="5358144" cy="38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142984"/>
            <a:ext cx="3989775" cy="29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установка автономных дымовых пожарных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извещателей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>
            <a:normAutofit/>
          </a:bodyPr>
          <a:lstStyle/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marL="0" algn="ctr">
              <a:spcBef>
                <a:spcPts val="0"/>
              </a:spcBef>
              <a:buNone/>
            </a:pP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/>
          </a:p>
        </p:txBody>
      </p:sp>
      <p:pic>
        <p:nvPicPr>
          <p:cNvPr id="1026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  <p:pic>
        <p:nvPicPr>
          <p:cNvPr id="5" name="Рисунок 4" descr="\\Dezhurny\обменник-гцгз\ОТДЕЛ ГЗ\4_Якушкин Д.Н\14_субсидии_2022АДПИ\Установка АДПИ\Ломоносовский АДПИ\Фото 08.09.2022\20220908_0931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142984"/>
            <a:ext cx="671517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228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>
            <a:normAutofit/>
          </a:bodyPr>
          <a:lstStyle/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marL="0" algn="ctr">
              <a:spcBef>
                <a:spcPts val="0"/>
              </a:spcBef>
              <a:buNone/>
            </a:pP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/>
          </a:p>
        </p:txBody>
      </p:sp>
      <p:pic>
        <p:nvPicPr>
          <p:cNvPr id="1026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85728"/>
            <a:ext cx="8143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 в месячнике безопасности пользования газа в быту на территории городского округа "Город Архангельск"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\\Dezhurny\обменник-гцгз\ОТДЕЛ ГЗ\4_Якушкин Д.Н\48_Рейды 2022\1.11-2.11.2022\20221101_1000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285860"/>
            <a:ext cx="757242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228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>
            <a:normAutofit/>
          </a:bodyPr>
          <a:lstStyle/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marL="0" algn="ctr">
              <a:spcBef>
                <a:spcPts val="0"/>
              </a:spcBef>
              <a:buNone/>
            </a:pP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/>
          </a:p>
        </p:txBody>
      </p:sp>
      <p:pic>
        <p:nvPicPr>
          <p:cNvPr id="1026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820358"/>
              </p:ext>
            </p:extLst>
          </p:nvPr>
        </p:nvGraphicFramePr>
        <p:xfrm>
          <a:off x="285720" y="1285860"/>
          <a:ext cx="7572429" cy="4714910"/>
        </p:xfrm>
        <a:graphic>
          <a:graphicData uri="http://schemas.openxmlformats.org/drawingml/2006/table">
            <a:tbl>
              <a:tblPr/>
              <a:tblGrid>
                <a:gridCol w="614500"/>
                <a:gridCol w="5369671"/>
                <a:gridCol w="1588258"/>
              </a:tblGrid>
              <a:tr h="1099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600" kern="1200" dirty="0" err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600" kern="12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600" kern="1200" dirty="0" err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   деятельности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7622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Проведено совместных рейдов, с участковыми полиции и сотрудниками администрации округов, УНД, СПТ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</a:tr>
              <a:tr h="4684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Принято участие в сходах населения по вопросам  ПБ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381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Проведено инструктажей по мерам ПБ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28154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</a:tr>
              <a:tr h="381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Распространено листовок и памяток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9900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381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Закуплено и выдано в муниципальные учреждения: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</a:tr>
              <a:tr h="381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5.1.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Знаков пожарной безопасности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479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5.2.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Стендов и плакатов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10000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</a:tr>
              <a:tr h="381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Размещений информации в СМИ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285728"/>
            <a:ext cx="8143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 в месячнике безопасности пользования газа в быту на территории городского округа "Город Архангельск"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28596" y="1785926"/>
            <a:ext cx="7242048" cy="32861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ОБЕСПЕЧЕНИЕ БЕЗОПАСНОСТИ ЛЮДЕЙ НА ВОДНЫХ ОБЪЕКТАХ ГО</a:t>
            </a:r>
            <a:r>
              <a:rPr kumimoji="0" lang="ru-RU" sz="3600" b="1" i="0" u="none" strike="noStrike" kern="1200" cap="all" spc="0" normalizeH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«ГОРОД АРХАНГЕЛЬСК»</a:t>
            </a:r>
            <a:r>
              <a:rPr kumimoji="0" lang="ru-RU" sz="36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018003" y="74715"/>
            <a:ext cx="1107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" y="41777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6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6" y="390156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  <p:graphicFrame>
        <p:nvGraphicFramePr>
          <p:cNvPr id="11" name="Объект 2"/>
          <p:cNvGraphicFramePr/>
          <p:nvPr>
            <p:extLst>
              <p:ext uri="{D42A27DB-BD31-4B8C-83A1-F6EECF244321}">
                <p14:modId xmlns:p14="http://schemas.microsoft.com/office/powerpoint/2010/main" val="4126739435"/>
              </p:ext>
            </p:extLst>
          </p:nvPr>
        </p:nvGraphicFramePr>
        <p:xfrm>
          <a:off x="571472" y="1000108"/>
          <a:ext cx="7286676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57225" y="4"/>
            <a:ext cx="6215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Динамика гибели и спасенных людей на водоёмах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 "Город Архангельск" за 2014-2023 годы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6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6" y="493026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" y="493026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2" y="538746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2" y="5377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2" y="538746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2" y="54350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  <p:graphicFrame>
        <p:nvGraphicFramePr>
          <p:cNvPr id="22" name="Объект 1"/>
          <p:cNvGraphicFramePr/>
          <p:nvPr>
            <p:extLst>
              <p:ext uri="{D42A27DB-BD31-4B8C-83A1-F6EECF244321}">
                <p14:modId xmlns:p14="http://schemas.microsoft.com/office/powerpoint/2010/main" val="2743222000"/>
              </p:ext>
            </p:extLst>
          </p:nvPr>
        </p:nvGraphicFramePr>
        <p:xfrm>
          <a:off x="357158" y="928670"/>
          <a:ext cx="7572428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200" dirty="0" smtClean="0"/>
              <a:t>Основные задачи учреждения на 2023 год</a:t>
            </a:r>
            <a:br>
              <a:rPr lang="ru-RU" sz="2200" dirty="0" smtClean="0"/>
            </a:b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>
            <a:normAutofit fontScale="70000" lnSpcReduction="20000"/>
          </a:bodyPr>
          <a:lstStyle/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деятельности Архангельского городского звена территориальной подсистемы Единой государственной системы предупреждения и ликвидации чрезвычайных ситуаций;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участие в предупреждении и ликвидации последствий чрезвычайных ситуаций в границах городского округа "Город Архангельск";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участие в организации и осуществлении мероприятий по защите населения и территории городского округа "Город Архангельск" от чрезвычайных ситуаций природного и техногенного характера;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содержание и организация деятельности службы спасания МКУ ГЦГЗ;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поддержание в состоянии постоянной готовности к использованию объектов гражданской обороны, закрепленных за Учреждением на праве оперативного управления;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содержание в целях гражданской обороны запасов материально-технических средств, резервов материальных ресурсов для предупреждения и ликвидации чрезвычайных ситуаций;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обеспечение первичных мер пожарной безопасности в границах городского округа "Город Архангельск";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осуществление мероприятий по обеспечению безопасности людей на водных объектах городского округа "Город Архангельск", охране их жизни и здоровья.</a:t>
            </a:r>
          </a:p>
          <a:p>
            <a:pPr algn="ctr">
              <a:buNone/>
            </a:pPr>
            <a:endParaRPr lang="ru-RU" sz="2400" dirty="0" smtClean="0"/>
          </a:p>
        </p:txBody>
      </p:sp>
      <p:pic>
        <p:nvPicPr>
          <p:cNvPr id="1026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228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071546"/>
            <a:ext cx="7239000" cy="5384190"/>
          </a:xfrm>
        </p:spPr>
        <p:txBody>
          <a:bodyPr>
            <a:normAutofit/>
          </a:bodyPr>
          <a:lstStyle/>
          <a:p>
            <a:pPr algn="ctr"/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marL="0" algn="ctr">
              <a:spcBef>
                <a:spcPts val="0"/>
              </a:spcBef>
              <a:buNone/>
            </a:pP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/>
          </a:p>
        </p:txBody>
      </p:sp>
      <p:pic>
        <p:nvPicPr>
          <p:cNvPr id="1026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  <p:sp>
        <p:nvSpPr>
          <p:cNvPr id="327681" name="Rectangle 1"/>
          <p:cNvSpPr>
            <a:spLocks noChangeArrowheads="1"/>
          </p:cNvSpPr>
          <p:nvPr/>
        </p:nvSpPr>
        <p:spPr bwMode="auto">
          <a:xfrm>
            <a:off x="0" y="0"/>
            <a:ext cx="8001024" cy="98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ИНФОРМАЦИЯ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гибели людей на водных объектах ГО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 Архангельск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территориальным округам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093875"/>
              </p:ext>
            </p:extLst>
          </p:nvPr>
        </p:nvGraphicFramePr>
        <p:xfrm>
          <a:off x="142844" y="1214422"/>
          <a:ext cx="7927100" cy="5617098"/>
        </p:xfrm>
        <a:graphic>
          <a:graphicData uri="http://schemas.openxmlformats.org/drawingml/2006/table">
            <a:tbl>
              <a:tblPr/>
              <a:tblGrid>
                <a:gridCol w="1428760"/>
                <a:gridCol w="357190"/>
                <a:gridCol w="500066"/>
                <a:gridCol w="500066"/>
                <a:gridCol w="642942"/>
                <a:gridCol w="500066"/>
                <a:gridCol w="571504"/>
                <a:gridCol w="568986"/>
                <a:gridCol w="642942"/>
                <a:gridCol w="500066"/>
                <a:gridCol w="571504"/>
                <a:gridCol w="571504"/>
                <a:gridCol w="571504"/>
              </a:tblGrid>
              <a:tr h="319750"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города, </a:t>
                      </a:r>
                      <a:endParaRPr lang="ru-RU" sz="1400" b="0" kern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округа</a:t>
                      </a:r>
                      <a:endParaRPr lang="ru-RU" sz="1400" b="0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</a:t>
                      </a: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</a:t>
                      </a: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</a:t>
                      </a: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</a:t>
                      </a: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</a:t>
                      </a: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 за 5 лет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61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т.ч. дети до 16 лет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т.ч. дети до 16 лет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т.ч. дети до 16 лет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т.ч. дети до 16 лет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т.ч. дети до 16 лет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т.ч. дети до 16 лет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</a:tr>
              <a:tr h="657144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Архангельск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т.ч. по округам: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38096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Варавино-Фактория</a:t>
                      </a:r>
                      <a:endParaRPr lang="ru-RU" sz="14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</a:tr>
              <a:tr h="876191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Исакогорский</a:t>
                      </a: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</a:t>
                      </a:r>
                      <a:r>
                        <a:rPr lang="ru-RU" sz="1400" b="0" kern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Цигломенский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</a:tr>
              <a:tr h="438096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Ломоносовский</a:t>
                      </a:r>
                      <a:endParaRPr lang="ru-RU" sz="14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</a:tr>
              <a:tr h="399763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Маймаксанский</a:t>
                      </a:r>
                      <a:endParaRPr lang="ru-RU" sz="14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</a:tr>
              <a:tr h="438096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Майская горка</a:t>
                      </a:r>
                      <a:endParaRPr lang="ru-RU" sz="14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</a:tr>
              <a:tr h="21904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Октябрьский</a:t>
                      </a:r>
                      <a:endParaRPr lang="ru-RU" sz="14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</a:tr>
              <a:tr h="21904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Северный</a:t>
                      </a:r>
                      <a:endParaRPr lang="ru-RU" sz="14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</a:tr>
              <a:tr h="438096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Соломбальский</a:t>
                      </a:r>
                      <a:endParaRPr lang="ru-RU" sz="14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1" kern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1" kern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399" marR="42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2853"/>
            <a:ext cx="76438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Подавляющее число несчастных случаев связано с нарушениями правил безопасного поведения на воде. Основными причинами несчастных случаев по-прежнему остаются: купание в состоянии алкогольного опьянения, купание в запрещенных местах, управление маломерным судном в состоянии алкогольного опьянения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59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928801"/>
            <a:ext cx="3857653" cy="371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9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2" y="1928803"/>
            <a:ext cx="378621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228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>
            <a:normAutofit/>
          </a:bodyPr>
          <a:lstStyle/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marL="0" algn="ctr">
              <a:spcBef>
                <a:spcPts val="0"/>
              </a:spcBef>
              <a:buNone/>
            </a:pP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/>
          </a:p>
        </p:txBody>
      </p:sp>
      <p:pic>
        <p:nvPicPr>
          <p:cNvPr id="1026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4"/>
          <a:srcRect l="20113" t="17067" r="63642" b="18990"/>
          <a:stretch>
            <a:fillRect/>
          </a:stretch>
        </p:blipFill>
        <p:spPr bwMode="auto">
          <a:xfrm>
            <a:off x="214282" y="214290"/>
            <a:ext cx="242889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/>
          <a:srcRect l="20113" t="16346" r="63855" b="19600"/>
          <a:stretch>
            <a:fillRect/>
          </a:stretch>
        </p:blipFill>
        <p:spPr bwMode="auto">
          <a:xfrm>
            <a:off x="1857356" y="1357298"/>
            <a:ext cx="233236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/>
          <a:srcRect l="20113" t="16587" r="63780" b="19231"/>
          <a:stretch>
            <a:fillRect/>
          </a:stretch>
        </p:blipFill>
        <p:spPr bwMode="auto">
          <a:xfrm>
            <a:off x="3428992" y="2428868"/>
            <a:ext cx="228601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 cstate="print"/>
          <a:srcRect l="20467" t="16346" r="63557" b="19119"/>
          <a:stretch>
            <a:fillRect/>
          </a:stretch>
        </p:blipFill>
        <p:spPr bwMode="auto">
          <a:xfrm>
            <a:off x="4857752" y="3500438"/>
            <a:ext cx="242889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4" y="0"/>
            <a:ext cx="7000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обеспечения безопасности у воды и запрета  выхода на лёд в 2023 г. сотрудниками МКУ ГЦГЗ совместно со спасателями ГСС  установлено 289 знаков безопасности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7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378621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500174"/>
            <a:ext cx="392909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4143380"/>
            <a:ext cx="4000528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25157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Информирование населения о правилах  поведения на водных объектах в различные периоды: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  <p:sp>
        <p:nvSpPr>
          <p:cNvPr id="306177" name="Rectangle 1"/>
          <p:cNvSpPr>
            <a:spLocks noChangeArrowheads="1"/>
          </p:cNvSpPr>
          <p:nvPr/>
        </p:nvSpPr>
        <p:spPr bwMode="auto">
          <a:xfrm>
            <a:off x="0" y="1857364"/>
            <a:ext cx="8072462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Безопасность на водоеме – памятка рыбакам»;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«О запрете купания, памятка безопасности на воде»;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«Купание запрещено»;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«Меры безопасности при управлении лодкой»;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«О происшествиях на воде, первая помощь при утоплении»;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«О мерах безопасности на водных объектах»;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«Рекомендации по мерам безопасности на воде»;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«Не купайтесь в нетрезвом виде».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Ледовые переправы: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  <p:pic>
        <p:nvPicPr>
          <p:cNvPr id="2488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00" y="995760"/>
            <a:ext cx="7776864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03765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/>
            </a:r>
            <a:br>
              <a:rPr lang="ru-RU" sz="4800" dirty="0" smtClean="0">
                <a:solidFill>
                  <a:srgbClr val="C00000"/>
                </a:solidFill>
              </a:rPr>
            </a:br>
            <a:r>
              <a:rPr lang="ru-RU" sz="4800" dirty="0" smtClean="0">
                <a:solidFill>
                  <a:srgbClr val="C00000"/>
                </a:solidFill>
              </a:rPr>
              <a:t/>
            </a:r>
            <a:br>
              <a:rPr lang="ru-RU" sz="4800" dirty="0" smtClean="0">
                <a:solidFill>
                  <a:srgbClr val="C00000"/>
                </a:solidFill>
              </a:rPr>
            </a:br>
            <a:r>
              <a:rPr lang="ru-RU" sz="4800" dirty="0" smtClean="0">
                <a:solidFill>
                  <a:srgbClr val="C00000"/>
                </a:solidFill>
              </a:rPr>
              <a:t>Городская служба спасения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3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1"/>
          <p:cNvSpPr>
            <a:spLocks noChangeArrowheads="1"/>
          </p:cNvSpPr>
          <p:nvPr/>
        </p:nvSpPr>
        <p:spPr bwMode="auto">
          <a:xfrm>
            <a:off x="179513" y="194415"/>
            <a:ext cx="794514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Штатная численность службы 19 человек, по списку 18 человек.</a:t>
            </a:r>
          </a:p>
          <a:p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Аттестовано в качестве спасателей 18 человек.</a:t>
            </a:r>
          </a:p>
          <a:p>
            <a:pPr>
              <a:buFont typeface="Wingdings" pitchFamily="2" charset="2"/>
              <a:buChar char="v"/>
            </a:pP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Статус формирования – профессиональный с круглосуточным несением дежурства.</a:t>
            </a:r>
          </a:p>
          <a:p>
            <a:pPr>
              <a:buFont typeface="Wingdings" pitchFamily="2" charset="2"/>
              <a:buChar char="v"/>
            </a:pP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 дежурной смене 3 - 4 человека, в том числе: 1 - оперативный дежурный ЕДДС ГО «Город Архангельск» и 2-3 спасателя. </a:t>
            </a:r>
          </a:p>
          <a:p>
            <a:pPr>
              <a:buFont typeface="Wingdings" pitchFamily="2" charset="2"/>
              <a:buChar char="v"/>
            </a:pP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Время выезда дежурной смены спасателей – 3 минуты, время сбора всего списочного состава ГСС – до 90 минут. </a:t>
            </a:r>
          </a:p>
          <a:p>
            <a:pPr>
              <a:buFont typeface="Wingdings" pitchFamily="2" charset="2"/>
              <a:buChar char="v"/>
            </a:pP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Готовность к отправке в район ЧС не более 120 минут.</a:t>
            </a:r>
            <a:endParaRPr lang="ru-RU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1"/>
          <p:cNvSpPr>
            <a:spLocks noChangeArrowheads="1"/>
          </p:cNvSpPr>
          <p:nvPr/>
        </p:nvSpPr>
        <p:spPr bwMode="auto">
          <a:xfrm>
            <a:off x="1115616" y="1700808"/>
            <a:ext cx="650079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sz="3600" dirty="0">
                <a:solidFill>
                  <a:srgbClr val="FF0000"/>
                </a:solidFill>
              </a:rPr>
              <a:t>С 1 января по 25 декабря 2023г. </a:t>
            </a:r>
            <a:r>
              <a:rPr lang="ru-RU" sz="3600" dirty="0" smtClean="0">
                <a:solidFill>
                  <a:srgbClr val="FF0000"/>
                </a:solidFill>
              </a:rPr>
              <a:t>совершено </a:t>
            </a:r>
            <a:r>
              <a:rPr lang="ru-RU" sz="3600" dirty="0">
                <a:solidFill>
                  <a:srgbClr val="FF0000"/>
                </a:solidFill>
              </a:rPr>
              <a:t>554 выезда на АСР, профилактические работы и работы по оказанию помощи людям в опасных жизненных </a:t>
            </a:r>
            <a:r>
              <a:rPr lang="ru-RU" sz="3600" dirty="0" smtClean="0">
                <a:solidFill>
                  <a:srgbClr val="FF0000"/>
                </a:solidFill>
              </a:rPr>
              <a:t>ситуациях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0376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/>
            </a:r>
            <a:br>
              <a:rPr lang="ru-RU" sz="4800" dirty="0" smtClean="0">
                <a:solidFill>
                  <a:srgbClr val="C00000"/>
                </a:solidFill>
              </a:rPr>
            </a:br>
            <a:r>
              <a:rPr lang="ru-RU" sz="4800" dirty="0" smtClean="0">
                <a:solidFill>
                  <a:srgbClr val="C00000"/>
                </a:solidFill>
              </a:rPr>
              <a:t/>
            </a:r>
            <a:br>
              <a:rPr lang="ru-RU" sz="4800" dirty="0" smtClean="0">
                <a:solidFill>
                  <a:srgbClr val="C00000"/>
                </a:solidFill>
              </a:rPr>
            </a:br>
            <a:r>
              <a:rPr lang="ru-RU" sz="4800" dirty="0" smtClean="0">
                <a:solidFill>
                  <a:srgbClr val="C00000"/>
                </a:solidFill>
              </a:rPr>
              <a:t>Единая дежурно-диспетчерская служба городского округа «город Архангельск»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3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228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>
            <a:normAutofit/>
          </a:bodyPr>
          <a:lstStyle/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marL="0" algn="ctr">
              <a:spcBef>
                <a:spcPts val="0"/>
              </a:spcBef>
              <a:buNone/>
            </a:pP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/>
          </a:p>
        </p:txBody>
      </p:sp>
      <p:pic>
        <p:nvPicPr>
          <p:cNvPr id="1026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714356"/>
            <a:ext cx="60722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2023 году на территории города режим чрезвычайной ситуации функционирования Архангельского городского звена территориальной подсистемы РСЧС не вводился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1"/>
          <p:cNvSpPr>
            <a:spLocks noChangeArrowheads="1"/>
          </p:cNvSpPr>
          <p:nvPr/>
        </p:nvSpPr>
        <p:spPr bwMode="auto">
          <a:xfrm>
            <a:off x="323529" y="532968"/>
            <a:ext cx="763284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24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соответствии с Регламентом по сбору и актуализации информации о состоянии комплексной безопасности учреждений социального обслуживания населения, здравоохранения и образования от 09.07.2013г., утвержденным Губернатором Архангельской области, ежедневно проводится сбор информации по актуализации паспортов комплексной безопасности  и передача её в ГУ МЧС России по Архангельской области.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24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	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 соответствии с Табелем срочных донесений по вопросам гражданской обороны, защиты населения и территорий от чрезвычайных ситуаций природного и техногенного характера, обеспечения пожарной безопасности и безопасности людей на водных объектах Архангельской области, утверждённым постановлением Правительства Архангельской области от 08.04.2014г. №135-пп, в ЦУКС ГУ МЧС России по АО направлено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16593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информационных сообщения  о происшествиях на территории города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endParaRPr lang="ru-RU" sz="1700" b="1" dirty="0" smtClean="0">
              <a:solidFill>
                <a:srgbClr val="990033"/>
              </a:solidFill>
              <a:latin typeface="Arial" pitchFamily="34" charset="0"/>
              <a:ea typeface="Times New Roman" pitchFamily="18" charset="0"/>
            </a:endParaRPr>
          </a:p>
        </p:txBody>
      </p:sp>
      <p:pic>
        <p:nvPicPr>
          <p:cNvPr id="3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6" descr="J:\Мухорин\фото\фото 2014\P1000705.JPG"/>
          <p:cNvPicPr>
            <a:picLocks noChangeAspect="1" noChangeArrowheads="1"/>
          </p:cNvPicPr>
          <p:nvPr/>
        </p:nvPicPr>
        <p:blipFill>
          <a:blip r:embed="rId2" cstate="print"/>
          <a:srcRect l="5463" t="2913" r="18062" b="14052"/>
          <a:stretch>
            <a:fillRect/>
          </a:stretch>
        </p:blipFill>
        <p:spPr bwMode="auto">
          <a:xfrm>
            <a:off x="142844" y="214290"/>
            <a:ext cx="811793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6" name="Picture 2" descr="J:\Мухорин\фото\фото 2014\P1110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256"/>
            <a:ext cx="1071569" cy="1313948"/>
          </a:xfrm>
          <a:prstGeom prst="rect">
            <a:avLst/>
          </a:prstGeom>
          <a:noFill/>
        </p:spPr>
      </p:pic>
      <p:pic>
        <p:nvPicPr>
          <p:cNvPr id="98307" name="Picture 3" descr="J:\Мухорин\фото\фото 2014\P11101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714356"/>
            <a:ext cx="1071571" cy="1523968"/>
          </a:xfrm>
          <a:prstGeom prst="rect">
            <a:avLst/>
          </a:prstGeom>
          <a:noFill/>
        </p:spPr>
      </p:pic>
      <p:pic>
        <p:nvPicPr>
          <p:cNvPr id="159746" name="Picture 2" descr="C:\Documents and Settings\komp-24\Рабочий стол\P11108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571744"/>
            <a:ext cx="1031884" cy="1214448"/>
          </a:xfrm>
          <a:prstGeom prst="rect">
            <a:avLst/>
          </a:prstGeom>
          <a:noFill/>
        </p:spPr>
      </p:pic>
      <p:pic>
        <p:nvPicPr>
          <p:cNvPr id="7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143108" y="4071942"/>
            <a:ext cx="542928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itchFamily="18" charset="0"/>
              </a:rPr>
              <a:t>ЕДДС 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itchFamily="18" charset="0"/>
              </a:rPr>
              <a:t>2023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itchFamily="18" charset="0"/>
              </a:rPr>
              <a:t>году отработано –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132 856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звонков</a:t>
            </a:r>
            <a:endParaRPr lang="ru-RU" sz="3200" b="1" cap="all" dirty="0" smtClean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643050"/>
            <a:ext cx="7242048" cy="457203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990033"/>
                </a:solidFill>
              </a:rPr>
              <a:t/>
            </a:r>
            <a:br>
              <a:rPr lang="ru-RU" sz="1600" dirty="0" smtClean="0">
                <a:solidFill>
                  <a:srgbClr val="990033"/>
                </a:solidFill>
              </a:rPr>
            </a:br>
            <a:r>
              <a:rPr lang="ru-RU" sz="1600" dirty="0" smtClean="0">
                <a:solidFill>
                  <a:srgbClr val="990033"/>
                </a:solidFill>
              </a:rPr>
              <a:t/>
            </a:r>
            <a:br>
              <a:rPr lang="ru-RU" sz="1600" dirty="0" smtClean="0">
                <a:solidFill>
                  <a:srgbClr val="990033"/>
                </a:solidFill>
              </a:rPr>
            </a:br>
            <a:r>
              <a:rPr lang="ru-RU" sz="1600" dirty="0" smtClean="0">
                <a:solidFill>
                  <a:srgbClr val="990033"/>
                </a:solidFill>
              </a:rPr>
              <a:t/>
            </a:r>
            <a:br>
              <a:rPr lang="ru-RU" sz="1600" dirty="0" smtClean="0">
                <a:solidFill>
                  <a:srgbClr val="990033"/>
                </a:solidFill>
              </a:rPr>
            </a:br>
            <a:r>
              <a:rPr lang="ru-RU" sz="1600" dirty="0" smtClean="0">
                <a:solidFill>
                  <a:srgbClr val="990033"/>
                </a:solidFill>
              </a:rPr>
              <a:t/>
            </a:r>
            <a:br>
              <a:rPr lang="ru-RU" sz="1600" dirty="0" smtClean="0">
                <a:solidFill>
                  <a:srgbClr val="990033"/>
                </a:solidFill>
              </a:rPr>
            </a:br>
            <a:r>
              <a:rPr lang="ru-RU" sz="1600" dirty="0" smtClean="0">
                <a:solidFill>
                  <a:srgbClr val="990033"/>
                </a:solidFill>
              </a:rPr>
              <a:t/>
            </a:r>
            <a:br>
              <a:rPr lang="ru-RU" sz="1600" dirty="0" smtClean="0">
                <a:solidFill>
                  <a:srgbClr val="990033"/>
                </a:solidFill>
              </a:rPr>
            </a:br>
            <a:r>
              <a:rPr lang="ru-RU" sz="1600" dirty="0" smtClean="0">
                <a:solidFill>
                  <a:srgbClr val="990033"/>
                </a:solidFill>
              </a:rPr>
              <a:t/>
            </a:r>
            <a:br>
              <a:rPr lang="ru-RU" sz="1600" dirty="0" smtClean="0">
                <a:solidFill>
                  <a:srgbClr val="990033"/>
                </a:solidFill>
              </a:rPr>
            </a:br>
            <a:r>
              <a:rPr lang="ru-RU" sz="1600" dirty="0" smtClean="0">
                <a:solidFill>
                  <a:srgbClr val="990033"/>
                </a:solidFill>
              </a:rPr>
              <a:t/>
            </a:r>
            <a:br>
              <a:rPr lang="ru-RU" sz="1600" dirty="0" smtClean="0">
                <a:solidFill>
                  <a:srgbClr val="990033"/>
                </a:solidFill>
              </a:rPr>
            </a:br>
            <a:r>
              <a:rPr lang="ru-RU" sz="1600" dirty="0" smtClean="0">
                <a:solidFill>
                  <a:srgbClr val="990033"/>
                </a:solidFill>
              </a:rPr>
              <a:t/>
            </a:r>
            <a:br>
              <a:rPr lang="ru-RU" sz="1600" dirty="0" smtClean="0">
                <a:solidFill>
                  <a:srgbClr val="990033"/>
                </a:solidFill>
              </a:rPr>
            </a:br>
            <a:r>
              <a:rPr lang="ru-RU" sz="1600" dirty="0" smtClean="0">
                <a:solidFill>
                  <a:srgbClr val="990033"/>
                </a:solidFill>
              </a:rPr>
              <a:t/>
            </a:r>
            <a:br>
              <a:rPr lang="ru-RU" sz="1600" dirty="0" smtClean="0">
                <a:solidFill>
                  <a:srgbClr val="990033"/>
                </a:solidFill>
              </a:rPr>
            </a:br>
            <a:r>
              <a:rPr lang="ru-RU" sz="1600" dirty="0" smtClean="0">
                <a:solidFill>
                  <a:srgbClr val="990033"/>
                </a:solidFill>
              </a:rPr>
              <a:t/>
            </a:r>
            <a:br>
              <a:rPr lang="ru-RU" sz="1600" dirty="0" smtClean="0">
                <a:solidFill>
                  <a:srgbClr val="990033"/>
                </a:solidFill>
              </a:rPr>
            </a:br>
            <a:r>
              <a:rPr lang="ru-RU" sz="1600" dirty="0" smtClean="0">
                <a:solidFill>
                  <a:srgbClr val="990033"/>
                </a:solidFill>
              </a:rPr>
              <a:t/>
            </a:r>
            <a:br>
              <a:rPr lang="ru-RU" sz="1600" dirty="0" smtClean="0">
                <a:solidFill>
                  <a:srgbClr val="990033"/>
                </a:solidFill>
              </a:rPr>
            </a:br>
            <a:r>
              <a:rPr lang="ru-RU" sz="14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дальнейшее развитие системы АПК "Безопасный город";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полном объеме проведены 62 тренировки, из них: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ЦУКС ГУ МЧС России по АО - 30;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оповещению руководящих лиц города и организаций - 3;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оповещению и сбору членов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КЧС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городской эвакуационной комиссии – 4;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системе оповещения «КСЭОН» - 24;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приему-передаче сигналов оповещения ГО – 1.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3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4" y="357166"/>
            <a:ext cx="600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Перечень основных мероприятий,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выполненных ЕДДС в 2023 году: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285862"/>
            <a:ext cx="735811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Городские курсы гражданской обороны и пожарной безопасности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>
              <a:defRPr/>
            </a:pP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Сравнительные показатели деятельности </a:t>
            </a:r>
            <a:b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курсов ГО и ПБ</a:t>
            </a:r>
            <a:endParaRPr lang="ru-RU" sz="28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433121"/>
              </p:ext>
            </p:extLst>
          </p:nvPr>
        </p:nvGraphicFramePr>
        <p:xfrm>
          <a:off x="500036" y="1357302"/>
          <a:ext cx="7358116" cy="5336957"/>
        </p:xfrm>
        <a:graphic>
          <a:graphicData uri="http://schemas.openxmlformats.org/drawingml/2006/table">
            <a:tbl>
              <a:tblPr/>
              <a:tblGrid>
                <a:gridCol w="583507"/>
                <a:gridCol w="3424039"/>
                <a:gridCol w="1501859"/>
                <a:gridCol w="1848711"/>
              </a:tblGrid>
              <a:tr h="1318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2000" b="1" kern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20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2000" b="1" kern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4276" marR="84276" marT="42138" marB="4213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3D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Вид работ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4276" marR="84276" marT="42138" marB="4213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3D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3D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3D68"/>
                    </a:solidFill>
                  </a:tcPr>
                </a:tc>
              </a:tr>
              <a:tr h="15144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2000" kern="120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Подготовлено специалистов, чел.: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80" marR="80180" marT="42138" marB="4213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968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1110</a:t>
                      </a:r>
                    </a:p>
                  </a:txBody>
                  <a:tcPr marL="86995" marR="8699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</a:tr>
              <a:tr h="989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2000" kern="1200">
                          <a:latin typeface="Times New Roman"/>
                          <a:ea typeface="Times New Roman"/>
                          <a:cs typeface="Times New Roman"/>
                        </a:rPr>
                        <a:t>.1.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1200">
                          <a:latin typeface="Times New Roman"/>
                          <a:ea typeface="Times New Roman"/>
                          <a:cs typeface="Times New Roman"/>
                        </a:rPr>
                        <a:t>В области ГО и ЧС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80" marR="80180" marT="42138" marB="4213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968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922</a:t>
                      </a:r>
                    </a:p>
                  </a:txBody>
                  <a:tcPr marL="86995" marR="8699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</a:tr>
              <a:tr h="15144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2000" kern="1200">
                          <a:latin typeface="Times New Roman"/>
                          <a:ea typeface="Times New Roman"/>
                          <a:cs typeface="Times New Roman"/>
                        </a:rPr>
                        <a:t>.2.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1200">
                          <a:latin typeface="Times New Roman"/>
                          <a:ea typeface="Times New Roman"/>
                          <a:cs typeface="Times New Roman"/>
                        </a:rPr>
                        <a:t>В области пожарной безопасности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80" marR="80180" marT="42138" marB="4213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188</a:t>
                      </a:r>
                    </a:p>
                  </a:txBody>
                  <a:tcPr marL="86995" marR="8699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700" dirty="0" smtClean="0"/>
              <a:t>Категории обученных специалистов</a:t>
            </a:r>
            <a:endParaRPr lang="ru-RU" sz="27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>
            <a:normAutofit fontScale="62500" lnSpcReduction="20000"/>
          </a:bodyPr>
          <a:lstStyle/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r>
              <a:rPr lang="ru-RU" dirty="0" smtClean="0"/>
              <a:t>руководители </a:t>
            </a:r>
            <a:r>
              <a:rPr lang="ru-RU" dirty="0"/>
              <a:t>организаций отнесенных к категориям по ГО и продолжающих работу в военное время – 11 человек, </a:t>
            </a:r>
          </a:p>
          <a:p>
            <a:r>
              <a:rPr lang="ru-RU" dirty="0"/>
              <a:t>руководители организаций, не отнесенных к категориям по ГО – 80 человек;</a:t>
            </a:r>
          </a:p>
          <a:p>
            <a:r>
              <a:rPr lang="ru-RU" dirty="0" smtClean="0"/>
              <a:t>члены </a:t>
            </a:r>
            <a:r>
              <a:rPr lang="ru-RU" dirty="0"/>
              <a:t>КЧС и ОПБ организаций – 172 человека;</a:t>
            </a:r>
          </a:p>
          <a:p>
            <a:r>
              <a:rPr lang="ru-RU" dirty="0" smtClean="0"/>
              <a:t>члены  </a:t>
            </a:r>
            <a:r>
              <a:rPr lang="ru-RU" dirty="0"/>
              <a:t>ПУФ организаций – 165 человек;</a:t>
            </a:r>
          </a:p>
          <a:p>
            <a:r>
              <a:rPr lang="ru-RU" dirty="0"/>
              <a:t>- руководители структурных подразделений, уполномоченных решать задачи в области ГО организаций отнесенных к категориям по ГО, а также организаций, продолжающих их работу в военное время – 35 человек;</a:t>
            </a:r>
          </a:p>
          <a:p>
            <a:r>
              <a:rPr lang="ru-RU" dirty="0" smtClean="0"/>
              <a:t>руководители </a:t>
            </a:r>
            <a:r>
              <a:rPr lang="ru-RU" dirty="0"/>
              <a:t>структурных подразделений (работники) и специалисты организаций, уполномоченные на решение задач в области защиты населения и территорий от ЧС и (или) гражданской обороны – 45 человек;</a:t>
            </a:r>
          </a:p>
          <a:p>
            <a:r>
              <a:rPr lang="ru-RU" dirty="0" smtClean="0"/>
              <a:t>руководители </a:t>
            </a:r>
            <a:r>
              <a:rPr lang="ru-RU" dirty="0"/>
              <a:t>и специалисты ДДС организаций – 124 человека;</a:t>
            </a:r>
          </a:p>
          <a:p>
            <a:r>
              <a:rPr lang="ru-RU" dirty="0" smtClean="0"/>
              <a:t>руководители </a:t>
            </a:r>
            <a:r>
              <a:rPr lang="ru-RU" dirty="0"/>
              <a:t>эвакуационных органов организаций – 85 человек;</a:t>
            </a:r>
          </a:p>
          <a:p>
            <a:r>
              <a:rPr lang="ru-RU" dirty="0" smtClean="0"/>
              <a:t>руководители </a:t>
            </a:r>
            <a:r>
              <a:rPr lang="ru-RU" dirty="0"/>
              <a:t>НАСФ и НФГО – 52 человека;</a:t>
            </a:r>
          </a:p>
          <a:p>
            <a:r>
              <a:rPr lang="ru-RU" dirty="0" smtClean="0"/>
              <a:t>уполномоченные </a:t>
            </a:r>
            <a:r>
              <a:rPr lang="ru-RU" dirty="0"/>
              <a:t>работники в области ГО и ЗНТ от ЧС организаций (вводный инструктаж и курсовое обучение по ГО)– 199 человек;</a:t>
            </a:r>
          </a:p>
          <a:p>
            <a:pPr marL="0" algn="ctr">
              <a:spcBef>
                <a:spcPts val="0"/>
              </a:spcBef>
              <a:buNone/>
            </a:pP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/>
          </a:p>
        </p:txBody>
      </p:sp>
      <p:pic>
        <p:nvPicPr>
          <p:cNvPr id="1026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357562"/>
            <a:ext cx="3929091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8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2" y="0"/>
            <a:ext cx="397516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8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28624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8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2592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73581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Основные задачи на 2024 год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  <p:sp>
        <p:nvSpPr>
          <p:cNvPr id="362497" name="Rectangle 1"/>
          <p:cNvSpPr>
            <a:spLocks noChangeArrowheads="1"/>
          </p:cNvSpPr>
          <p:nvPr/>
        </p:nvSpPr>
        <p:spPr bwMode="auto">
          <a:xfrm>
            <a:off x="0" y="1643050"/>
            <a:ext cx="81439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дальнейшее развитие системы практической подготовки и обучения спасателей;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реализация Плана основных мероприятий МКУ ГО «Город Архангельск» «ГЦГЗ» в области гражданской обороны, предупреждения и ликвидации чрезвычайных ситуаций, обеспечения первичных мер пожарной  безопасности и безопасности людей на водных объектах </a:t>
            </a: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2024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участие в работе по совершенствованию нормативной правовой базы в области ГО, с учетом современных взглядов на защиту населения, материальных и культурных ценностей;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 функционирования и совершенствование системы обеспечения вызова экстренных оперативных служб по единому номеру «112»;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 готовности к применению резервов материальных ресурсов, предназначенных для ликвидации ЧС природного и техногенного характера;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мероприятий по пропаганде знаний в области пожарной безопасности и безопасности людей на водных объектах;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выполнение плана комплектования курсов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ГОЧСиПБ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2024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 не мене чем 90 %.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1000"/>
          </a:blip>
          <a:srcRect/>
          <a:stretch>
            <a:fillRect/>
          </a:stretch>
        </p:blipFill>
        <p:spPr bwMode="auto">
          <a:xfrm>
            <a:off x="0" y="1"/>
            <a:ext cx="841818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3170" name="AutoShape 2" descr="Картинки по запросу С ДНЕМ СПАСАТЕ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>
            <a:noAutofit/>
          </a:bodyPr>
          <a:lstStyle/>
          <a:p>
            <a:pPr algn="ctr" defTabSz="1241425" fontAlgn="base">
              <a:spcAft>
                <a:spcPct val="0"/>
              </a:spcAft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СВЕДЕНИЯ О ЧРЕЗВЫЧАЙНЫХ СИТУАЦИЯХ, </a:t>
            </a:r>
            <a:b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ПРОИЗОШЕДШИХ НА ТЕРРИТОРИИ  Городского округа </a:t>
            </a:r>
            <a:b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"Город Архангельск"</a:t>
            </a:r>
            <a:b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ПЕРИОД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2008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428736"/>
            <a:ext cx="7239000" cy="5027000"/>
          </a:xfrm>
        </p:spPr>
        <p:txBody>
          <a:bodyPr>
            <a:normAutofit/>
          </a:bodyPr>
          <a:lstStyle/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marL="0" algn="ctr">
              <a:spcBef>
                <a:spcPts val="0"/>
              </a:spcBef>
              <a:buNone/>
            </a:pP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/>
          </a:p>
        </p:txBody>
      </p:sp>
      <p:pic>
        <p:nvPicPr>
          <p:cNvPr id="1026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  <p:graphicFrame>
        <p:nvGraphicFramePr>
          <p:cNvPr id="247810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451742"/>
              </p:ext>
            </p:extLst>
          </p:nvPr>
        </p:nvGraphicFramePr>
        <p:xfrm>
          <a:off x="142875" y="1785938"/>
          <a:ext cx="8089900" cy="405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29" name="Лист" r:id="rId5" imgW="9210693" imgH="3762303" progId="Excel.Sheet.8">
                  <p:embed/>
                </p:oleObj>
              </mc:Choice>
              <mc:Fallback>
                <p:oleObj name="Лист" r:id="rId5" imgW="9210693" imgH="3762303" progId="Excel.Shee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785938"/>
                        <a:ext cx="8089900" cy="405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000" dirty="0" smtClean="0">
                <a:solidFill>
                  <a:srgbClr val="C00000"/>
                </a:solidFill>
              </a:rPr>
              <a:t>функционирование Архангельского городского звена территориальной подсистемы РСЧС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>
            <a:normAutofit/>
          </a:bodyPr>
          <a:lstStyle/>
          <a:p>
            <a:pPr algn="ctr"/>
            <a:endParaRPr lang="ru-RU" sz="2400" b="1" dirty="0" smtClean="0"/>
          </a:p>
          <a:p>
            <a:pPr algn="ctr">
              <a:buNone/>
            </a:pPr>
            <a:r>
              <a:rPr lang="ru-RU" sz="2400" b="1" dirty="0" smtClean="0"/>
              <a:t>Режим повышенной готовности функционирования Архангельского городского звена территориальной подсистемы РСЧС вводился 3 раза:</a:t>
            </a:r>
          </a:p>
          <a:p>
            <a:endParaRPr lang="ru-RU" sz="2400" i="1" dirty="0" smtClean="0"/>
          </a:p>
          <a:p>
            <a:r>
              <a:rPr lang="ru-RU" sz="1800" i="1" dirty="0">
                <a:solidFill>
                  <a:srgbClr val="FF0000"/>
                </a:solidFill>
              </a:rPr>
              <a:t>постановление </a:t>
            </a:r>
            <a:r>
              <a:rPr lang="ru-RU" sz="1800" i="1" dirty="0" smtClean="0">
                <a:solidFill>
                  <a:srgbClr val="FF0000"/>
                </a:solidFill>
              </a:rPr>
              <a:t>Главы </a:t>
            </a:r>
            <a:r>
              <a:rPr lang="ru-RU" sz="1800" i="1" dirty="0">
                <a:solidFill>
                  <a:srgbClr val="FF0000"/>
                </a:solidFill>
              </a:rPr>
              <a:t>городского округа "Город Архангельск" № 587 от 10 апреля 2023 года в период паводка весной 2023 года;</a:t>
            </a:r>
            <a:endParaRPr lang="ru-RU" sz="1800" dirty="0">
              <a:solidFill>
                <a:srgbClr val="FF0000"/>
              </a:solidFill>
            </a:endParaRPr>
          </a:p>
          <a:p>
            <a:r>
              <a:rPr lang="ru-RU" sz="1800" i="1" dirty="0">
                <a:solidFill>
                  <a:srgbClr val="FF0000"/>
                </a:solidFill>
              </a:rPr>
              <a:t>постановление Главы городского округа "Город Архангельск" № 892 от   01 июня 2023года в целях ликвидации пожара по адресу: ул. Свободы 61 корпус 1;</a:t>
            </a:r>
            <a:endParaRPr lang="ru-RU" sz="1800" dirty="0">
              <a:solidFill>
                <a:srgbClr val="FF0000"/>
              </a:solidFill>
            </a:endParaRPr>
          </a:p>
          <a:p>
            <a:r>
              <a:rPr lang="ru-RU" sz="1800" i="1" dirty="0">
                <a:solidFill>
                  <a:srgbClr val="FF0000"/>
                </a:solidFill>
              </a:rPr>
              <a:t>постановление Главы городского округа "Город Архангельск" № 1847 от 3 ноября 2023 года в целях предупреждения возникновения ЧС связанных с перевозкой жителей и доставкой товаров первой необходимости на островные территории городского округа «Город Архангельск».</a:t>
            </a:r>
            <a:endParaRPr lang="ru-RU" sz="1800" dirty="0">
              <a:solidFill>
                <a:srgbClr val="FF0000"/>
              </a:solidFill>
            </a:endParaRPr>
          </a:p>
          <a:p>
            <a:pPr marL="0" algn="ctr">
              <a:spcBef>
                <a:spcPts val="0"/>
              </a:spcBef>
              <a:buNone/>
            </a:pP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/>
          </a:p>
        </p:txBody>
      </p:sp>
      <p:pic>
        <p:nvPicPr>
          <p:cNvPr id="1026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30463" y="3"/>
            <a:ext cx="7271456" cy="857231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Сравнительные </a:t>
            </a:r>
            <a:r>
              <a:rPr lang="ru-RU" sz="1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показатели </a:t>
            </a:r>
            <a:r>
              <a:rPr lang="ru-RU" sz="1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деятельности</a:t>
            </a:r>
            <a:r>
              <a:rPr lang="ru-RU" sz="1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1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по </a:t>
            </a:r>
            <a:r>
              <a:rPr lang="ru-RU" sz="1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предупреждению и ликвидации </a:t>
            </a:r>
            <a:r>
              <a:rPr lang="ru-RU" sz="1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ЧС</a:t>
            </a:r>
            <a:endParaRPr lang="ru-RU" sz="1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392533"/>
              </p:ext>
            </p:extLst>
          </p:nvPr>
        </p:nvGraphicFramePr>
        <p:xfrm>
          <a:off x="142842" y="785797"/>
          <a:ext cx="7957549" cy="5883563"/>
        </p:xfrm>
        <a:graphic>
          <a:graphicData uri="http://schemas.openxmlformats.org/drawingml/2006/table">
            <a:tbl>
              <a:tblPr/>
              <a:tblGrid>
                <a:gridCol w="3617223"/>
                <a:gridCol w="2170163"/>
                <a:gridCol w="2170163"/>
              </a:tblGrid>
              <a:tr h="679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 деятельности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055" marR="56055" marT="28028" marB="2802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3D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 smtClean="0">
                        <a:solidFill>
                          <a:srgbClr val="FFFF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</a:t>
                      </a: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3D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 smtClean="0">
                        <a:solidFill>
                          <a:srgbClr val="FFFF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</a:t>
                      </a: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3D68"/>
                    </a:solidFill>
                  </a:tcPr>
                </a:tc>
              </a:tr>
              <a:tr h="821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Осуществлено выездов ОГ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055" marR="56055" marT="28028" marB="2802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 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безопасность на воде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15 - пожарная безопасность 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 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безопасность на воде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15 - пожарная безопасность 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</a:tr>
              <a:tr h="7026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Проведено заседаний комиссии по ЧС и ПБ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055" marR="56055" marT="28028" marB="2802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заседаний КЧС и 2 заседания оперативных групп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заседания КЧС и 2 заседания оперативных групп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</a:tr>
              <a:tr h="9799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Осуществлено </a:t>
                      </a: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патрулирований, в том числе с представителями </a:t>
                      </a:r>
                      <a:r>
                        <a:rPr lang="ru-RU" sz="1200" b="1" kern="1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ОНДиПР</a:t>
                      </a: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СПТ, центра ГИМС ГУ МЧС России по АО  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</a:t>
                      </a: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УМВД 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</a:t>
                      </a: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Архангельску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055" marR="56055" marT="28028" marB="2802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133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 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безопасность на воде.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  - пожарная безопасность 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122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 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безопасность на </a:t>
                      </a: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воде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  - пожарная безопасность 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</a:tr>
              <a:tr h="1324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Распространено листовок и памяток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055" marR="56055" marT="28028" marB="2802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10494</a:t>
                      </a:r>
                    </a:p>
                    <a:p>
                      <a:pPr algn="ctr"/>
                      <a:r>
                        <a:rPr kumimoji="0"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1754 - безопасность на воде</a:t>
                      </a:r>
                    </a:p>
                    <a:p>
                      <a:pPr algn="ctr"/>
                      <a:r>
                        <a:rPr kumimoji="0"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8740 – пожарная безопасность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10300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4500 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безопасность на воде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5300 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памятки </a:t>
                      </a: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пожарная безопасность 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defTabSz="1060450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500 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буклеты </a:t>
                      </a: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пожарная</a:t>
                      </a:r>
                      <a:r>
                        <a:rPr lang="ru-RU" sz="1200" b="1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безопасность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</a:tr>
              <a:tr h="584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Установлено знаков безопасности на водных объектах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055" marR="56055" marT="28028" marB="2802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315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289 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</a:tr>
              <a:tr h="791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Размещение информации в СМИ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055" marR="56055" marT="28028" marB="2802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постоянно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постоянно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2618" y="0"/>
            <a:ext cx="951383" cy="100010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22878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Участие в учениях и  тренировках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dirty="0" smtClean="0"/>
          </a:p>
          <a:p>
            <a:pPr marL="0"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Планом основных мероприятий муниципального казённого учреждения городского округа "Город Архангельск" "Городской центр гражданской защиты" в области гражданской обороны, предупреждения и ликвидации чрезвычайных ситуаций, обеспечения первичных мер пожарной безопасности и безопасности людей на водных объектах на 2023 год, принято участие в 5 командно-штабных учениях и 67 тренировках</a:t>
            </a:r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/>
          </a:p>
        </p:txBody>
      </p:sp>
      <p:pic>
        <p:nvPicPr>
          <p:cNvPr id="1026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5" y="2500306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Обеспечение Пожарной безопасности</a:t>
            </a:r>
            <a:endParaRPr lang="ru-RU" dirty="0"/>
          </a:p>
        </p:txBody>
      </p:sp>
      <p:pic>
        <p:nvPicPr>
          <p:cNvPr id="3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228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>
            <a:normAutofit/>
          </a:bodyPr>
          <a:lstStyle/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marL="0" algn="ctr">
              <a:spcBef>
                <a:spcPts val="0"/>
              </a:spcBef>
              <a:buNone/>
            </a:pP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/>
          </a:p>
        </p:txBody>
      </p:sp>
      <p:pic>
        <p:nvPicPr>
          <p:cNvPr id="1026" name="Picture 2" descr="J:\ОБМЕН\Куров\Визитка - начальник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4660" y="0"/>
            <a:ext cx="1019341" cy="1071546"/>
          </a:xfrm>
          <a:prstGeom prst="rect">
            <a:avLst/>
          </a:prstGeom>
          <a:noFill/>
        </p:spPr>
      </p:pic>
      <p:sp>
        <p:nvSpPr>
          <p:cNvPr id="329729" name="Rectangle 1"/>
          <p:cNvSpPr>
            <a:spLocks noChangeArrowheads="1"/>
          </p:cNvSpPr>
          <p:nvPr/>
        </p:nvSpPr>
        <p:spPr bwMode="auto">
          <a:xfrm>
            <a:off x="0" y="0"/>
            <a:ext cx="80724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091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ДИНАМИКА ПОЖАРОВ с 2014 по 2023 годы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Объект 4"/>
          <p:cNvGraphicFramePr/>
          <p:nvPr>
            <p:extLst>
              <p:ext uri="{D42A27DB-BD31-4B8C-83A1-F6EECF244321}">
                <p14:modId xmlns:p14="http://schemas.microsoft.com/office/powerpoint/2010/main" val="1988823087"/>
              </p:ext>
            </p:extLst>
          </p:nvPr>
        </p:nvGraphicFramePr>
        <p:xfrm>
          <a:off x="428596" y="642918"/>
          <a:ext cx="7358114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8130</TotalTime>
  <Words>1695</Words>
  <Application>Microsoft Office PowerPoint</Application>
  <PresentationFormat>Экран (4:3)</PresentationFormat>
  <Paragraphs>442</Paragraphs>
  <Slides>38</Slides>
  <Notes>18</Notes>
  <HiddenSlides>18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1" baseType="lpstr">
      <vt:lpstr>Изящная</vt:lpstr>
      <vt:lpstr>2_Blue Segoe 4-3 template-template_April-17-2007</vt:lpstr>
      <vt:lpstr>Лист</vt:lpstr>
      <vt:lpstr> МКУ «городской центр гражданской защиты»</vt:lpstr>
      <vt:lpstr> Основные задачи учреждения на 2023 год </vt:lpstr>
      <vt:lpstr> </vt:lpstr>
      <vt:lpstr>СВЕДЕНИЯ О ЧРЕЗВЫЧАЙНЫХ СИТУАЦИЯХ,  ПРОИЗОШЕДШИХ НА ТЕРРИТОРИИ  Городского округа  "Город Архангельск" В ПЕРИОД 2008 - 2023 ГОДОВ</vt:lpstr>
      <vt:lpstr> функционирование Архангельского городского звена территориальной подсистемы РСЧС </vt:lpstr>
      <vt:lpstr>Презентация PowerPoint</vt:lpstr>
      <vt:lpstr>Участие в учениях и  тренировках</vt:lpstr>
      <vt:lpstr>Обеспечение Пожарной безопасности</vt:lpstr>
      <vt:lpstr> </vt:lpstr>
      <vt:lpstr> </vt:lpstr>
      <vt:lpstr> </vt:lpstr>
      <vt:lpstr> </vt:lpstr>
      <vt:lpstr>ремонт пожарных водоемов</vt:lpstr>
      <vt:lpstr>установка автономных дымовых пожарных извещателей</vt:lpstr>
      <vt:lpstr> </vt:lpstr>
      <vt:lpstr> 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 </vt:lpstr>
      <vt:lpstr>Презентация PowerPoint</vt:lpstr>
      <vt:lpstr>Информирование населения о правилах  поведения на водных объектах в различные периоды: </vt:lpstr>
      <vt:lpstr>Ледовые переправы: </vt:lpstr>
      <vt:lpstr>  Городская служба спасения</vt:lpstr>
      <vt:lpstr>Презентация PowerPoint</vt:lpstr>
      <vt:lpstr>Презентация PowerPoint</vt:lpstr>
      <vt:lpstr>  Единая дежурно-диспетчерская служба городского округа «город Архангельск»</vt:lpstr>
      <vt:lpstr>Презентация PowerPoint</vt:lpstr>
      <vt:lpstr>Презентация PowerPoint</vt:lpstr>
      <vt:lpstr>              дальнейшее развитие системы АПК "Безопасный город";  В полном объеме проведены 62 тренировки, из них:  с ЦУКС ГУ МЧС России по АО - 30; по оповещению руководящих лиц города и организаций - 3; по оповещению и сбору членов КЧСипБ, городской эвакуационной комиссии – 4; по системе оповещения «КСЭОН» - 24; по приему-передаче сигналов оповещения ГО – 1.      </vt:lpstr>
      <vt:lpstr>Презентация PowerPoint</vt:lpstr>
      <vt:lpstr>Презентация PowerPoint</vt:lpstr>
      <vt:lpstr> Категории обученных специалистов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</dc:creator>
  <cp:lastModifiedBy>User</cp:lastModifiedBy>
  <cp:revision>911</cp:revision>
  <dcterms:created xsi:type="dcterms:W3CDTF">2011-10-27T07:01:21Z</dcterms:created>
  <dcterms:modified xsi:type="dcterms:W3CDTF">2023-12-29T05:43:52Z</dcterms:modified>
</cp:coreProperties>
</file>