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3.xml" ContentType="application/vnd.openxmlformats-officedocument.presentationml.notesSlide+xml"/>
  <Override PartName="/ppt/charts/chart6.xml" ContentType="application/vnd.openxmlformats-officedocument.drawingml.char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81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7" r:id="rId22"/>
    <p:sldId id="265" r:id="rId23"/>
    <p:sldId id="280" r:id="rId24"/>
    <p:sldId id="276" r:id="rId25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25" d="100"/>
          <a:sy n="125" d="100"/>
        </p:scale>
        <p:origin x="540" y="-35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zeon\ippk\&#1062;&#1077;&#1085;&#1090;&#1088;&#1099;\&#1054;&#1073;&#1088;&#1072;&#1079;&#1086;&#1074;&#1072;&#1090;&#1077;&#1083;&#1100;&#1085;&#1099;&#1093;%20&#1080;&#1085;&#1092;&#1086;&#1090;&#1077;&#1093;&#1085;&#1086;&#1083;&#1086;&#1075;&#1080;&#1081;\&#1041;&#1086;&#1073;&#1088;&#1086;&#1074;%20&#1070;&#1088;&#1080;&#1081;%20&#1042;&#1083;&#1072;&#1076;&#1080;&#1084;&#1080;&#1088;&#1086;&#1074;&#1080;&#1095;\&#1086;&#1090;%20&#1042;&#1057;&#1045;&#1061;\&#1054;&#1090;%20&#1053;&#1053;&#1053;\&#1056;&#1072;&#1081;&#1086;&#1085;&#1099;-2016-2018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zeon\ippk\&#1062;&#1077;&#1085;&#1090;&#1088;&#1099;\&#1054;&#1073;&#1088;&#1072;&#1079;&#1086;&#1074;&#1072;&#1090;&#1077;&#1083;&#1100;&#1085;&#1099;&#1093;%20&#1080;&#1085;&#1092;&#1086;&#1090;&#1077;&#1093;&#1085;&#1086;&#1083;&#1086;&#1075;&#1080;&#1081;\&#1041;&#1086;&#1073;&#1088;&#1086;&#1074;%20&#1070;&#1088;&#1080;&#1081;%20&#1042;&#1083;&#1072;&#1076;&#1080;&#1084;&#1080;&#1088;&#1086;&#1074;&#1080;&#1095;\&#1086;&#1090;%20&#1042;&#1057;&#1045;&#1061;\&#1054;&#1090;%20&#1053;&#1053;&#1053;\&#1056;&#1072;&#1081;&#1086;&#1085;&#1099;-2016-2018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zeon\ippk\&#1062;&#1077;&#1085;&#1090;&#1088;&#1099;\&#1054;&#1073;&#1088;&#1072;&#1079;&#1086;&#1074;&#1072;&#1090;&#1077;&#1083;&#1100;&#1085;&#1099;&#1093;%20&#1080;&#1085;&#1092;&#1086;&#1090;&#1077;&#1093;&#1085;&#1086;&#1083;&#1086;&#1075;&#1080;&#1081;\&#1041;&#1086;&#1073;&#1088;&#1086;&#1074;%20&#1070;&#1088;&#1080;&#1081;%20&#1042;&#1083;&#1072;&#1076;&#1080;&#1084;&#1080;&#1088;&#1086;&#1074;&#1080;&#1095;\&#1086;&#1090;%20&#1042;&#1057;&#1045;&#1061;\&#1054;&#1090;%20&#1053;&#1053;&#1053;\&#1056;&#1072;&#1081;&#1086;&#1085;&#1099;-&#1042;&#1067;&#1045;&#1047;&#1044;&#1067;-2016-2018.xls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\\zeon\ippk\&#1062;&#1077;&#1085;&#1090;&#1088;&#1099;\&#1054;&#1073;&#1088;&#1072;&#1079;&#1086;&#1074;&#1072;&#1090;&#1077;&#1083;&#1100;&#1085;&#1099;&#1093;%20&#1080;&#1085;&#1092;&#1086;&#1090;&#1077;&#1093;&#1085;&#1086;&#1083;&#1086;&#1075;&#1080;&#1081;\&#1041;&#1086;&#1073;&#1088;&#1086;&#1074;%20&#1070;&#1088;&#1080;&#1081;%20&#1042;&#1083;&#1072;&#1076;&#1080;&#1084;&#1080;&#1088;&#1086;&#1074;&#1080;&#1095;\&#1086;&#1090;%20&#1042;&#1057;&#1045;&#1061;\&#1054;&#1090;%20&#1053;&#1053;&#1053;\&#1056;&#1072;&#1081;&#1086;&#1085;&#1099;-&#1042;&#1067;&#1045;&#1047;&#1044;&#1067;-2016-2018.xls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\\zeon\ippk\&#1062;&#1077;&#1085;&#1090;&#1088;&#1099;\&#1054;&#1073;&#1088;&#1072;&#1079;&#1086;&#1074;&#1072;&#1090;&#1077;&#1083;&#1100;&#1085;&#1099;&#1093;%20&#1080;&#1085;&#1092;&#1086;&#1090;&#1077;&#1093;&#1085;&#1086;&#1083;&#1086;&#1075;&#1080;&#1081;\&#1041;&#1086;&#1073;&#1088;&#1086;&#1074;%20&#1070;&#1088;&#1080;&#1081;%20&#1042;&#1083;&#1072;&#1076;&#1080;&#1084;&#1080;&#1088;&#1086;&#1074;&#1080;&#1095;\&#1086;&#1090;%20&#1042;&#1057;&#1045;&#1061;\&#1054;&#1090;%20&#1053;&#1053;&#1053;\&#1042;&#1055;&#1047;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\\zeon\ippk\&#1062;&#1077;&#1085;&#1090;&#1088;&#1099;\&#1054;&#1073;&#1088;&#1072;&#1079;&#1086;&#1074;&#1072;&#1090;&#1077;&#1083;&#1100;&#1085;&#1099;&#1093;%20&#1080;&#1085;&#1092;&#1086;&#1090;&#1077;&#1093;&#1085;&#1086;&#1083;&#1086;&#1075;&#1080;&#1081;\&#1041;&#1086;&#1073;&#1088;&#1086;&#1074;%20&#1070;&#1088;&#1080;&#1081;%20&#1042;&#1083;&#1072;&#1076;&#1080;&#1084;&#1080;&#1088;&#1086;&#1074;&#1080;&#1095;\&#1086;&#1090;%20&#1042;&#1057;&#1045;&#1061;\&#1054;&#1090;%20&#1053;&#1053;&#1053;\&#1047;&#1040;&#1071;&#1042;&#1050;&#1048;-&#1052;&#1054;-2018-2019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'Лист1 (2)'!$B$1</c:f>
              <c:strCache>
                <c:ptCount val="1"/>
                <c:pt idx="0">
                  <c:v>2016</c:v>
                </c:pt>
              </c:strCache>
            </c:strRef>
          </c:tx>
          <c:invertIfNegative val="0"/>
          <c:cat>
            <c:strRef>
              <c:f>'Лист1 (2)'!$A$2:$A$26</c:f>
              <c:strCache>
                <c:ptCount val="25"/>
                <c:pt idx="0">
                  <c:v>Архангельск</c:v>
                </c:pt>
                <c:pt idx="1">
                  <c:v>Вельский р-он</c:v>
                </c:pt>
                <c:pt idx="2">
                  <c:v>Вилегодский р-он</c:v>
                </c:pt>
                <c:pt idx="3">
                  <c:v>Виноградовский р-он</c:v>
                </c:pt>
                <c:pt idx="4">
                  <c:v>В-Тоемский р-он</c:v>
                </c:pt>
                <c:pt idx="5">
                  <c:v>Каргопольский р-он</c:v>
                </c:pt>
                <c:pt idx="6">
                  <c:v>Коношский р-он</c:v>
                </c:pt>
                <c:pt idx="7">
                  <c:v>Коряжма</c:v>
                </c:pt>
                <c:pt idx="8">
                  <c:v>Котлас</c:v>
                </c:pt>
                <c:pt idx="9">
                  <c:v>Котласский р-он</c:v>
                </c:pt>
                <c:pt idx="10">
                  <c:v>Красноборский р-он</c:v>
                </c:pt>
                <c:pt idx="11">
                  <c:v>Ленский р-он</c:v>
                </c:pt>
                <c:pt idx="12">
                  <c:v>Лешуконский р-он</c:v>
                </c:pt>
                <c:pt idx="13">
                  <c:v>Мезенский р-он</c:v>
                </c:pt>
                <c:pt idx="14">
                  <c:v>Мирный</c:v>
                </c:pt>
                <c:pt idx="15">
                  <c:v>Новодвинск</c:v>
                </c:pt>
                <c:pt idx="16">
                  <c:v>Няндомский р-он</c:v>
                </c:pt>
                <c:pt idx="17">
                  <c:v>Онежский р-он</c:v>
                </c:pt>
                <c:pt idx="18">
                  <c:v>Пинежский р-он</c:v>
                </c:pt>
                <c:pt idx="19">
                  <c:v>Плесецкий р-он</c:v>
                </c:pt>
                <c:pt idx="20">
                  <c:v>Приморский р-он</c:v>
                </c:pt>
                <c:pt idx="21">
                  <c:v>Северодвинск</c:v>
                </c:pt>
                <c:pt idx="22">
                  <c:v>Устьянский р-он</c:v>
                </c:pt>
                <c:pt idx="23">
                  <c:v>Холмогорский р-он</c:v>
                </c:pt>
                <c:pt idx="24">
                  <c:v>Шенкурский р-он</c:v>
                </c:pt>
              </c:strCache>
            </c:strRef>
          </c:cat>
          <c:val>
            <c:numRef>
              <c:f>'Лист1 (2)'!$B$2:$B$26</c:f>
              <c:numCache>
                <c:formatCode>General</c:formatCode>
                <c:ptCount val="25"/>
                <c:pt idx="0">
                  <c:v>2460</c:v>
                </c:pt>
                <c:pt idx="1">
                  <c:v>279</c:v>
                </c:pt>
                <c:pt idx="2">
                  <c:v>81</c:v>
                </c:pt>
                <c:pt idx="3">
                  <c:v>117</c:v>
                </c:pt>
                <c:pt idx="4">
                  <c:v>115</c:v>
                </c:pt>
                <c:pt idx="5">
                  <c:v>125</c:v>
                </c:pt>
                <c:pt idx="6">
                  <c:v>232</c:v>
                </c:pt>
                <c:pt idx="7">
                  <c:v>154</c:v>
                </c:pt>
                <c:pt idx="8">
                  <c:v>333</c:v>
                </c:pt>
                <c:pt idx="9">
                  <c:v>113</c:v>
                </c:pt>
                <c:pt idx="10">
                  <c:v>137</c:v>
                </c:pt>
                <c:pt idx="11">
                  <c:v>97</c:v>
                </c:pt>
                <c:pt idx="12">
                  <c:v>57</c:v>
                </c:pt>
                <c:pt idx="13">
                  <c:v>38</c:v>
                </c:pt>
                <c:pt idx="14">
                  <c:v>106</c:v>
                </c:pt>
                <c:pt idx="15">
                  <c:v>174</c:v>
                </c:pt>
                <c:pt idx="16">
                  <c:v>178</c:v>
                </c:pt>
                <c:pt idx="17">
                  <c:v>82</c:v>
                </c:pt>
                <c:pt idx="18">
                  <c:v>151</c:v>
                </c:pt>
                <c:pt idx="19">
                  <c:v>284</c:v>
                </c:pt>
                <c:pt idx="20">
                  <c:v>128</c:v>
                </c:pt>
                <c:pt idx="21">
                  <c:v>1343</c:v>
                </c:pt>
                <c:pt idx="22">
                  <c:v>194</c:v>
                </c:pt>
                <c:pt idx="23">
                  <c:v>232</c:v>
                </c:pt>
                <c:pt idx="24">
                  <c:v>97</c:v>
                </c:pt>
              </c:numCache>
            </c:numRef>
          </c:val>
        </c:ser>
        <c:ser>
          <c:idx val="1"/>
          <c:order val="1"/>
          <c:tx>
            <c:strRef>
              <c:f>'Лист1 (2)'!$C$1</c:f>
              <c:strCache>
                <c:ptCount val="1"/>
                <c:pt idx="0">
                  <c:v>2017</c:v>
                </c:pt>
              </c:strCache>
            </c:strRef>
          </c:tx>
          <c:invertIfNegative val="0"/>
          <c:cat>
            <c:strRef>
              <c:f>'Лист1 (2)'!$A$2:$A$26</c:f>
              <c:strCache>
                <c:ptCount val="25"/>
                <c:pt idx="0">
                  <c:v>Архангельск</c:v>
                </c:pt>
                <c:pt idx="1">
                  <c:v>Вельский р-он</c:v>
                </c:pt>
                <c:pt idx="2">
                  <c:v>Вилегодский р-он</c:v>
                </c:pt>
                <c:pt idx="3">
                  <c:v>Виноградовский р-он</c:v>
                </c:pt>
                <c:pt idx="4">
                  <c:v>В-Тоемский р-он</c:v>
                </c:pt>
                <c:pt idx="5">
                  <c:v>Каргопольский р-он</c:v>
                </c:pt>
                <c:pt idx="6">
                  <c:v>Коношский р-он</c:v>
                </c:pt>
                <c:pt idx="7">
                  <c:v>Коряжма</c:v>
                </c:pt>
                <c:pt idx="8">
                  <c:v>Котлас</c:v>
                </c:pt>
                <c:pt idx="9">
                  <c:v>Котласский р-он</c:v>
                </c:pt>
                <c:pt idx="10">
                  <c:v>Красноборский р-он</c:v>
                </c:pt>
                <c:pt idx="11">
                  <c:v>Ленский р-он</c:v>
                </c:pt>
                <c:pt idx="12">
                  <c:v>Лешуконский р-он</c:v>
                </c:pt>
                <c:pt idx="13">
                  <c:v>Мезенский р-он</c:v>
                </c:pt>
                <c:pt idx="14">
                  <c:v>Мирный</c:v>
                </c:pt>
                <c:pt idx="15">
                  <c:v>Новодвинск</c:v>
                </c:pt>
                <c:pt idx="16">
                  <c:v>Няндомский р-он</c:v>
                </c:pt>
                <c:pt idx="17">
                  <c:v>Онежский р-он</c:v>
                </c:pt>
                <c:pt idx="18">
                  <c:v>Пинежский р-он</c:v>
                </c:pt>
                <c:pt idx="19">
                  <c:v>Плесецкий р-он</c:v>
                </c:pt>
                <c:pt idx="20">
                  <c:v>Приморский р-он</c:v>
                </c:pt>
                <c:pt idx="21">
                  <c:v>Северодвинск</c:v>
                </c:pt>
                <c:pt idx="22">
                  <c:v>Устьянский р-он</c:v>
                </c:pt>
                <c:pt idx="23">
                  <c:v>Холмогорский р-он</c:v>
                </c:pt>
                <c:pt idx="24">
                  <c:v>Шенкурский р-он</c:v>
                </c:pt>
              </c:strCache>
            </c:strRef>
          </c:cat>
          <c:val>
            <c:numRef>
              <c:f>'Лист1 (2)'!$C$2:$C$26</c:f>
              <c:numCache>
                <c:formatCode>General</c:formatCode>
                <c:ptCount val="25"/>
                <c:pt idx="0">
                  <c:v>2536</c:v>
                </c:pt>
                <c:pt idx="1">
                  <c:v>347</c:v>
                </c:pt>
                <c:pt idx="2">
                  <c:v>137</c:v>
                </c:pt>
                <c:pt idx="3">
                  <c:v>105</c:v>
                </c:pt>
                <c:pt idx="4">
                  <c:v>124</c:v>
                </c:pt>
                <c:pt idx="5">
                  <c:v>146</c:v>
                </c:pt>
                <c:pt idx="6">
                  <c:v>192</c:v>
                </c:pt>
                <c:pt idx="7">
                  <c:v>165</c:v>
                </c:pt>
                <c:pt idx="8">
                  <c:v>470</c:v>
                </c:pt>
                <c:pt idx="9">
                  <c:v>164</c:v>
                </c:pt>
                <c:pt idx="10">
                  <c:v>89</c:v>
                </c:pt>
                <c:pt idx="11">
                  <c:v>80</c:v>
                </c:pt>
                <c:pt idx="12">
                  <c:v>63</c:v>
                </c:pt>
                <c:pt idx="13">
                  <c:v>59</c:v>
                </c:pt>
                <c:pt idx="14">
                  <c:v>97</c:v>
                </c:pt>
                <c:pt idx="15">
                  <c:v>225</c:v>
                </c:pt>
                <c:pt idx="16">
                  <c:v>189</c:v>
                </c:pt>
                <c:pt idx="17">
                  <c:v>100</c:v>
                </c:pt>
                <c:pt idx="18">
                  <c:v>318</c:v>
                </c:pt>
                <c:pt idx="19">
                  <c:v>242</c:v>
                </c:pt>
                <c:pt idx="20">
                  <c:v>163</c:v>
                </c:pt>
                <c:pt idx="21">
                  <c:v>1142</c:v>
                </c:pt>
                <c:pt idx="22">
                  <c:v>132</c:v>
                </c:pt>
                <c:pt idx="23">
                  <c:v>131</c:v>
                </c:pt>
                <c:pt idx="24">
                  <c:v>105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2044928"/>
        <c:axId val="77149824"/>
      </c:barChart>
      <c:catAx>
        <c:axId val="4204492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 rot="5400000"/>
          <a:lstStyle/>
          <a:p>
            <a:pPr>
              <a:defRPr/>
            </a:pPr>
            <a:endParaRPr lang="ru-RU"/>
          </a:p>
        </c:txPr>
        <c:crossAx val="77149824"/>
        <c:crosses val="autoZero"/>
        <c:auto val="1"/>
        <c:lblAlgn val="ctr"/>
        <c:lblOffset val="100"/>
        <c:noMultiLvlLbl val="0"/>
      </c:catAx>
      <c:valAx>
        <c:axId val="7714982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2044928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'Лист1 (3)'!$B$1</c:f>
              <c:strCache>
                <c:ptCount val="1"/>
                <c:pt idx="0">
                  <c:v>2016</c:v>
                </c:pt>
              </c:strCache>
            </c:strRef>
          </c:tx>
          <c:invertIfNegative val="0"/>
          <c:cat>
            <c:strRef>
              <c:f>'Лист1 (3)'!$A$2:$A$26</c:f>
              <c:strCache>
                <c:ptCount val="25"/>
                <c:pt idx="0">
                  <c:v>Архангельск</c:v>
                </c:pt>
                <c:pt idx="1">
                  <c:v>Вельский р-он</c:v>
                </c:pt>
                <c:pt idx="2">
                  <c:v>Вилегодский р-он</c:v>
                </c:pt>
                <c:pt idx="3">
                  <c:v>Виноградовский р-он</c:v>
                </c:pt>
                <c:pt idx="4">
                  <c:v>В-Тоемский р-он</c:v>
                </c:pt>
                <c:pt idx="5">
                  <c:v>Каргопольский р-он</c:v>
                </c:pt>
                <c:pt idx="6">
                  <c:v>Коношский р-он</c:v>
                </c:pt>
                <c:pt idx="7">
                  <c:v>Коряжма</c:v>
                </c:pt>
                <c:pt idx="8">
                  <c:v>Котлас</c:v>
                </c:pt>
                <c:pt idx="9">
                  <c:v>Котласский р-он</c:v>
                </c:pt>
                <c:pt idx="10">
                  <c:v>Красноборский р-он</c:v>
                </c:pt>
                <c:pt idx="11">
                  <c:v>Ленский р-он</c:v>
                </c:pt>
                <c:pt idx="12">
                  <c:v>Лешуконский р-он</c:v>
                </c:pt>
                <c:pt idx="13">
                  <c:v>Мезенский р-он</c:v>
                </c:pt>
                <c:pt idx="14">
                  <c:v>Мирный</c:v>
                </c:pt>
                <c:pt idx="15">
                  <c:v>Новодвинск</c:v>
                </c:pt>
                <c:pt idx="16">
                  <c:v>Няндомский р-он</c:v>
                </c:pt>
                <c:pt idx="17">
                  <c:v>Онежский р-он</c:v>
                </c:pt>
                <c:pt idx="18">
                  <c:v>Пинежский р-он</c:v>
                </c:pt>
                <c:pt idx="19">
                  <c:v>Плесецкий р-он</c:v>
                </c:pt>
                <c:pt idx="20">
                  <c:v>Приморский р-он</c:v>
                </c:pt>
                <c:pt idx="21">
                  <c:v>Северодвинск</c:v>
                </c:pt>
                <c:pt idx="22">
                  <c:v>Устьянский р-он</c:v>
                </c:pt>
                <c:pt idx="23">
                  <c:v>Холмогорский р-он</c:v>
                </c:pt>
                <c:pt idx="24">
                  <c:v>Шенкурский р-он</c:v>
                </c:pt>
              </c:strCache>
            </c:strRef>
          </c:cat>
          <c:val>
            <c:numRef>
              <c:f>'Лист1 (3)'!$B$2:$B$26</c:f>
              <c:numCache>
                <c:formatCode>General</c:formatCode>
                <c:ptCount val="25"/>
                <c:pt idx="0">
                  <c:v>80</c:v>
                </c:pt>
                <c:pt idx="1">
                  <c:v>15</c:v>
                </c:pt>
                <c:pt idx="2">
                  <c:v>1</c:v>
                </c:pt>
                <c:pt idx="3">
                  <c:v>3</c:v>
                </c:pt>
                <c:pt idx="4">
                  <c:v>7</c:v>
                </c:pt>
                <c:pt idx="5">
                  <c:v>1</c:v>
                </c:pt>
                <c:pt idx="6">
                  <c:v>4</c:v>
                </c:pt>
                <c:pt idx="7">
                  <c:v>2</c:v>
                </c:pt>
                <c:pt idx="8">
                  <c:v>13</c:v>
                </c:pt>
                <c:pt idx="9">
                  <c:v>3</c:v>
                </c:pt>
                <c:pt idx="10">
                  <c:v>5</c:v>
                </c:pt>
                <c:pt idx="11">
                  <c:v>1</c:v>
                </c:pt>
                <c:pt idx="13">
                  <c:v>2</c:v>
                </c:pt>
                <c:pt idx="14">
                  <c:v>9</c:v>
                </c:pt>
                <c:pt idx="15">
                  <c:v>36</c:v>
                </c:pt>
                <c:pt idx="16">
                  <c:v>7</c:v>
                </c:pt>
                <c:pt idx="17">
                  <c:v>4</c:v>
                </c:pt>
                <c:pt idx="18">
                  <c:v>5</c:v>
                </c:pt>
                <c:pt idx="19">
                  <c:v>18</c:v>
                </c:pt>
                <c:pt idx="20">
                  <c:v>10</c:v>
                </c:pt>
                <c:pt idx="21">
                  <c:v>112</c:v>
                </c:pt>
                <c:pt idx="22">
                  <c:v>34</c:v>
                </c:pt>
                <c:pt idx="23">
                  <c:v>4</c:v>
                </c:pt>
                <c:pt idx="24">
                  <c:v>6</c:v>
                </c:pt>
              </c:numCache>
            </c:numRef>
          </c:val>
        </c:ser>
        <c:ser>
          <c:idx val="1"/>
          <c:order val="1"/>
          <c:tx>
            <c:strRef>
              <c:f>'Лист1 (3)'!$C$1</c:f>
              <c:strCache>
                <c:ptCount val="1"/>
                <c:pt idx="0">
                  <c:v>2017</c:v>
                </c:pt>
              </c:strCache>
            </c:strRef>
          </c:tx>
          <c:invertIfNegative val="0"/>
          <c:cat>
            <c:strRef>
              <c:f>'Лист1 (3)'!$A$2:$A$26</c:f>
              <c:strCache>
                <c:ptCount val="25"/>
                <c:pt idx="0">
                  <c:v>Архангельск</c:v>
                </c:pt>
                <c:pt idx="1">
                  <c:v>Вельский р-он</c:v>
                </c:pt>
                <c:pt idx="2">
                  <c:v>Вилегодский р-он</c:v>
                </c:pt>
                <c:pt idx="3">
                  <c:v>Виноградовский р-он</c:v>
                </c:pt>
                <c:pt idx="4">
                  <c:v>В-Тоемский р-он</c:v>
                </c:pt>
                <c:pt idx="5">
                  <c:v>Каргопольский р-он</c:v>
                </c:pt>
                <c:pt idx="6">
                  <c:v>Коношский р-он</c:v>
                </c:pt>
                <c:pt idx="7">
                  <c:v>Коряжма</c:v>
                </c:pt>
                <c:pt idx="8">
                  <c:v>Котлас</c:v>
                </c:pt>
                <c:pt idx="9">
                  <c:v>Котласский р-он</c:v>
                </c:pt>
                <c:pt idx="10">
                  <c:v>Красноборский р-он</c:v>
                </c:pt>
                <c:pt idx="11">
                  <c:v>Ленский р-он</c:v>
                </c:pt>
                <c:pt idx="12">
                  <c:v>Лешуконский р-он</c:v>
                </c:pt>
                <c:pt idx="13">
                  <c:v>Мезенский р-он</c:v>
                </c:pt>
                <c:pt idx="14">
                  <c:v>Мирный</c:v>
                </c:pt>
                <c:pt idx="15">
                  <c:v>Новодвинск</c:v>
                </c:pt>
                <c:pt idx="16">
                  <c:v>Няндомский р-он</c:v>
                </c:pt>
                <c:pt idx="17">
                  <c:v>Онежский р-он</c:v>
                </c:pt>
                <c:pt idx="18">
                  <c:v>Пинежский р-он</c:v>
                </c:pt>
                <c:pt idx="19">
                  <c:v>Плесецкий р-он</c:v>
                </c:pt>
                <c:pt idx="20">
                  <c:v>Приморский р-он</c:v>
                </c:pt>
                <c:pt idx="21">
                  <c:v>Северодвинск</c:v>
                </c:pt>
                <c:pt idx="22">
                  <c:v>Устьянский р-он</c:v>
                </c:pt>
                <c:pt idx="23">
                  <c:v>Холмогорский р-он</c:v>
                </c:pt>
                <c:pt idx="24">
                  <c:v>Шенкурский р-он</c:v>
                </c:pt>
              </c:strCache>
            </c:strRef>
          </c:cat>
          <c:val>
            <c:numRef>
              <c:f>'Лист1 (3)'!$C$2:$C$26</c:f>
              <c:numCache>
                <c:formatCode>General</c:formatCode>
                <c:ptCount val="25"/>
                <c:pt idx="0">
                  <c:v>150</c:v>
                </c:pt>
                <c:pt idx="1">
                  <c:v>15</c:v>
                </c:pt>
                <c:pt idx="2">
                  <c:v>5</c:v>
                </c:pt>
                <c:pt idx="3">
                  <c:v>2</c:v>
                </c:pt>
                <c:pt idx="4">
                  <c:v>2</c:v>
                </c:pt>
                <c:pt idx="5">
                  <c:v>24</c:v>
                </c:pt>
                <c:pt idx="6">
                  <c:v>5</c:v>
                </c:pt>
                <c:pt idx="8">
                  <c:v>12</c:v>
                </c:pt>
                <c:pt idx="9">
                  <c:v>2</c:v>
                </c:pt>
                <c:pt idx="10">
                  <c:v>5</c:v>
                </c:pt>
                <c:pt idx="11">
                  <c:v>1</c:v>
                </c:pt>
                <c:pt idx="13">
                  <c:v>1</c:v>
                </c:pt>
                <c:pt idx="14">
                  <c:v>3</c:v>
                </c:pt>
                <c:pt idx="15">
                  <c:v>22</c:v>
                </c:pt>
                <c:pt idx="16">
                  <c:v>5</c:v>
                </c:pt>
                <c:pt idx="17">
                  <c:v>9</c:v>
                </c:pt>
                <c:pt idx="18">
                  <c:v>26</c:v>
                </c:pt>
                <c:pt idx="19">
                  <c:v>11</c:v>
                </c:pt>
                <c:pt idx="20">
                  <c:v>17</c:v>
                </c:pt>
                <c:pt idx="21">
                  <c:v>86</c:v>
                </c:pt>
                <c:pt idx="22">
                  <c:v>30</c:v>
                </c:pt>
                <c:pt idx="23">
                  <c:v>4</c:v>
                </c:pt>
                <c:pt idx="24">
                  <c:v>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2826752"/>
        <c:axId val="41919040"/>
      </c:barChart>
      <c:catAx>
        <c:axId val="8282675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 rot="5400000"/>
          <a:lstStyle/>
          <a:p>
            <a:pPr>
              <a:defRPr/>
            </a:pPr>
            <a:endParaRPr lang="ru-RU"/>
          </a:p>
        </c:txPr>
        <c:crossAx val="41919040"/>
        <c:crosses val="autoZero"/>
        <c:auto val="1"/>
        <c:lblAlgn val="ctr"/>
        <c:lblOffset val="100"/>
        <c:noMultiLvlLbl val="0"/>
      </c:catAx>
      <c:valAx>
        <c:axId val="4191904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82826752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'Лист1 (2)'!$B$2</c:f>
              <c:strCache>
                <c:ptCount val="1"/>
                <c:pt idx="0">
                  <c:v>2016</c:v>
                </c:pt>
              </c:strCache>
            </c:strRef>
          </c:tx>
          <c:invertIfNegative val="0"/>
          <c:cat>
            <c:strRef>
              <c:f>'Лист1 (2)'!$A$3:$A$16</c:f>
              <c:strCache>
                <c:ptCount val="14"/>
                <c:pt idx="0">
                  <c:v>Архангельск</c:v>
                </c:pt>
                <c:pt idx="1">
                  <c:v>Вельский р-он</c:v>
                </c:pt>
                <c:pt idx="2">
                  <c:v>Вилегодский р-он</c:v>
                </c:pt>
                <c:pt idx="3">
                  <c:v>Коношский р-он</c:v>
                </c:pt>
                <c:pt idx="4">
                  <c:v>Коряжма</c:v>
                </c:pt>
                <c:pt idx="5">
                  <c:v>Котлас</c:v>
                </c:pt>
                <c:pt idx="6">
                  <c:v>Красноборский р-он</c:v>
                </c:pt>
                <c:pt idx="7">
                  <c:v>Новодвинск</c:v>
                </c:pt>
                <c:pt idx="8">
                  <c:v>Пинежский р-он</c:v>
                </c:pt>
                <c:pt idx="9">
                  <c:v>Северодвинск</c:v>
                </c:pt>
                <c:pt idx="10">
                  <c:v>Холмогорский р-он</c:v>
                </c:pt>
                <c:pt idx="11">
                  <c:v>СКОШ, шк.-инт.</c:v>
                </c:pt>
                <c:pt idx="12">
                  <c:v>г. Котлас, пед. колледж</c:v>
                </c:pt>
                <c:pt idx="13">
                  <c:v>Учреждения ПО</c:v>
                </c:pt>
              </c:strCache>
            </c:strRef>
          </c:cat>
          <c:val>
            <c:numRef>
              <c:f>'Лист1 (2)'!$B$3:$B$16</c:f>
              <c:numCache>
                <c:formatCode>General</c:formatCode>
                <c:ptCount val="14"/>
                <c:pt idx="0">
                  <c:v>194</c:v>
                </c:pt>
                <c:pt idx="1">
                  <c:v>49</c:v>
                </c:pt>
                <c:pt idx="3">
                  <c:v>28</c:v>
                </c:pt>
                <c:pt idx="4">
                  <c:v>50</c:v>
                </c:pt>
                <c:pt idx="5">
                  <c:v>58</c:v>
                </c:pt>
                <c:pt idx="6">
                  <c:v>43</c:v>
                </c:pt>
                <c:pt idx="7">
                  <c:v>16</c:v>
                </c:pt>
                <c:pt idx="8">
                  <c:v>17</c:v>
                </c:pt>
                <c:pt idx="9">
                  <c:v>123</c:v>
                </c:pt>
                <c:pt idx="10">
                  <c:v>114</c:v>
                </c:pt>
                <c:pt idx="11">
                  <c:v>139</c:v>
                </c:pt>
                <c:pt idx="12">
                  <c:v>163</c:v>
                </c:pt>
                <c:pt idx="13">
                  <c:v>166</c:v>
                </c:pt>
              </c:numCache>
            </c:numRef>
          </c:val>
        </c:ser>
        <c:ser>
          <c:idx val="1"/>
          <c:order val="1"/>
          <c:tx>
            <c:strRef>
              <c:f>'Лист1 (2)'!$C$2</c:f>
              <c:strCache>
                <c:ptCount val="1"/>
                <c:pt idx="0">
                  <c:v>2017</c:v>
                </c:pt>
              </c:strCache>
            </c:strRef>
          </c:tx>
          <c:invertIfNegative val="0"/>
          <c:cat>
            <c:strRef>
              <c:f>'Лист1 (2)'!$A$3:$A$16</c:f>
              <c:strCache>
                <c:ptCount val="14"/>
                <c:pt idx="0">
                  <c:v>Архангельск</c:v>
                </c:pt>
                <c:pt idx="1">
                  <c:v>Вельский р-он</c:v>
                </c:pt>
                <c:pt idx="2">
                  <c:v>Вилегодский р-он</c:v>
                </c:pt>
                <c:pt idx="3">
                  <c:v>Коношский р-он</c:v>
                </c:pt>
                <c:pt idx="4">
                  <c:v>Коряжма</c:v>
                </c:pt>
                <c:pt idx="5">
                  <c:v>Котлас</c:v>
                </c:pt>
                <c:pt idx="6">
                  <c:v>Красноборский р-он</c:v>
                </c:pt>
                <c:pt idx="7">
                  <c:v>Новодвинск</c:v>
                </c:pt>
                <c:pt idx="8">
                  <c:v>Пинежский р-он</c:v>
                </c:pt>
                <c:pt idx="9">
                  <c:v>Северодвинск</c:v>
                </c:pt>
                <c:pt idx="10">
                  <c:v>Холмогорский р-он</c:v>
                </c:pt>
                <c:pt idx="11">
                  <c:v>СКОШ, шк.-инт.</c:v>
                </c:pt>
                <c:pt idx="12">
                  <c:v>г. Котлас, пед. колледж</c:v>
                </c:pt>
                <c:pt idx="13">
                  <c:v>Учреждения ПО</c:v>
                </c:pt>
              </c:strCache>
            </c:strRef>
          </c:cat>
          <c:val>
            <c:numRef>
              <c:f>'Лист1 (2)'!$C$3:$C$16</c:f>
              <c:numCache>
                <c:formatCode>General</c:formatCode>
                <c:ptCount val="14"/>
                <c:pt idx="0">
                  <c:v>249</c:v>
                </c:pt>
                <c:pt idx="1">
                  <c:v>109</c:v>
                </c:pt>
                <c:pt idx="2">
                  <c:v>69</c:v>
                </c:pt>
                <c:pt idx="3">
                  <c:v>32</c:v>
                </c:pt>
                <c:pt idx="4">
                  <c:v>54</c:v>
                </c:pt>
                <c:pt idx="8">
                  <c:v>176</c:v>
                </c:pt>
                <c:pt idx="9">
                  <c:v>132</c:v>
                </c:pt>
                <c:pt idx="11">
                  <c:v>153</c:v>
                </c:pt>
                <c:pt idx="12">
                  <c:v>307</c:v>
                </c:pt>
                <c:pt idx="13">
                  <c:v>304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2828800"/>
        <c:axId val="41921920"/>
      </c:barChart>
      <c:catAx>
        <c:axId val="8282880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 rot="5400000"/>
          <a:lstStyle/>
          <a:p>
            <a:pPr>
              <a:defRPr/>
            </a:pPr>
            <a:endParaRPr lang="ru-RU"/>
          </a:p>
        </c:txPr>
        <c:crossAx val="41921920"/>
        <c:crosses val="autoZero"/>
        <c:auto val="1"/>
        <c:lblAlgn val="ctr"/>
        <c:lblOffset val="100"/>
        <c:noMultiLvlLbl val="0"/>
      </c:catAx>
      <c:valAx>
        <c:axId val="419219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82828800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'Лист1 (3)'!$B$2</c:f>
              <c:strCache>
                <c:ptCount val="1"/>
                <c:pt idx="0">
                  <c:v>2016</c:v>
                </c:pt>
              </c:strCache>
            </c:strRef>
          </c:tx>
          <c:invertIfNegative val="0"/>
          <c:cat>
            <c:strRef>
              <c:f>'Лист1 (3)'!$A$3:$A$6</c:f>
              <c:strCache>
                <c:ptCount val="4"/>
                <c:pt idx="0">
                  <c:v>Архангельск</c:v>
                </c:pt>
                <c:pt idx="1">
                  <c:v>Каргопольский р-он</c:v>
                </c:pt>
                <c:pt idx="2">
                  <c:v>Пинежский р-он</c:v>
                </c:pt>
                <c:pt idx="3">
                  <c:v>Устьянский р-он</c:v>
                </c:pt>
              </c:strCache>
            </c:strRef>
          </c:cat>
          <c:val>
            <c:numRef>
              <c:f>'Лист1 (3)'!$B$3:$B$6</c:f>
              <c:numCache>
                <c:formatCode>General</c:formatCode>
                <c:ptCount val="4"/>
                <c:pt idx="0">
                  <c:v>29</c:v>
                </c:pt>
                <c:pt idx="3">
                  <c:v>28</c:v>
                </c:pt>
              </c:numCache>
            </c:numRef>
          </c:val>
        </c:ser>
        <c:ser>
          <c:idx val="1"/>
          <c:order val="1"/>
          <c:tx>
            <c:strRef>
              <c:f>'Лист1 (3)'!$C$2</c:f>
              <c:strCache>
                <c:ptCount val="1"/>
                <c:pt idx="0">
                  <c:v>2017</c:v>
                </c:pt>
              </c:strCache>
            </c:strRef>
          </c:tx>
          <c:invertIfNegative val="0"/>
          <c:cat>
            <c:strRef>
              <c:f>'Лист1 (3)'!$A$3:$A$6</c:f>
              <c:strCache>
                <c:ptCount val="4"/>
                <c:pt idx="0">
                  <c:v>Архангельск</c:v>
                </c:pt>
                <c:pt idx="1">
                  <c:v>Каргопольский р-он</c:v>
                </c:pt>
                <c:pt idx="2">
                  <c:v>Пинежский р-он</c:v>
                </c:pt>
                <c:pt idx="3">
                  <c:v>Устьянский р-он</c:v>
                </c:pt>
              </c:strCache>
            </c:strRef>
          </c:cat>
          <c:val>
            <c:numRef>
              <c:f>'Лист1 (3)'!$C$3:$C$6</c:f>
              <c:numCache>
                <c:formatCode>General</c:formatCode>
                <c:ptCount val="4"/>
                <c:pt idx="1">
                  <c:v>22</c:v>
                </c:pt>
                <c:pt idx="2">
                  <c:v>24</c:v>
                </c:pt>
                <c:pt idx="3">
                  <c:v>22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5827584"/>
        <c:axId val="41923648"/>
      </c:barChart>
      <c:catAx>
        <c:axId val="8582758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 rot="5400000"/>
          <a:lstStyle/>
          <a:p>
            <a:pPr>
              <a:defRPr/>
            </a:pPr>
            <a:endParaRPr lang="ru-RU"/>
          </a:p>
        </c:txPr>
        <c:crossAx val="41923648"/>
        <c:crosses val="autoZero"/>
        <c:auto val="1"/>
        <c:lblAlgn val="ctr"/>
        <c:lblOffset val="100"/>
        <c:noMultiLvlLbl val="0"/>
      </c:catAx>
      <c:valAx>
        <c:axId val="4192364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8582758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Лист2!$B$12</c:f>
              <c:strCache>
                <c:ptCount val="1"/>
                <c:pt idx="0">
                  <c:v>1 полугодие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Лист2!$A$13:$A$19</c:f>
              <c:strCache>
                <c:ptCount val="7"/>
                <c:pt idx="0">
                  <c:v>Архангельск</c:v>
                </c:pt>
                <c:pt idx="1">
                  <c:v>Новодвинск</c:v>
                </c:pt>
                <c:pt idx="2">
                  <c:v>Северодвинск</c:v>
                </c:pt>
                <c:pt idx="3">
                  <c:v>Мирный</c:v>
                </c:pt>
                <c:pt idx="4">
                  <c:v>Котлас</c:v>
                </c:pt>
                <c:pt idx="5">
                  <c:v>Коношский 
р-он</c:v>
                </c:pt>
                <c:pt idx="6">
                  <c:v>Приморский 
р-он</c:v>
                </c:pt>
              </c:strCache>
            </c:strRef>
          </c:cat>
          <c:val>
            <c:numRef>
              <c:f>Лист2!$B$13:$B$19</c:f>
              <c:numCache>
                <c:formatCode>General</c:formatCode>
                <c:ptCount val="7"/>
                <c:pt idx="0">
                  <c:v>89</c:v>
                </c:pt>
                <c:pt idx="1">
                  <c:v>15</c:v>
                </c:pt>
                <c:pt idx="2">
                  <c:v>25</c:v>
                </c:pt>
                <c:pt idx="3">
                  <c:v>1</c:v>
                </c:pt>
                <c:pt idx="4">
                  <c:v>4</c:v>
                </c:pt>
                <c:pt idx="5">
                  <c:v>1</c:v>
                </c:pt>
              </c:numCache>
            </c:numRef>
          </c:val>
        </c:ser>
        <c:ser>
          <c:idx val="1"/>
          <c:order val="1"/>
          <c:tx>
            <c:strRef>
              <c:f>Лист2!$C$12</c:f>
              <c:strCache>
                <c:ptCount val="1"/>
                <c:pt idx="0">
                  <c:v>2 полугодие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Лист2!$A$13:$A$19</c:f>
              <c:strCache>
                <c:ptCount val="7"/>
                <c:pt idx="0">
                  <c:v>Архангельск</c:v>
                </c:pt>
                <c:pt idx="1">
                  <c:v>Новодвинск</c:v>
                </c:pt>
                <c:pt idx="2">
                  <c:v>Северодвинск</c:v>
                </c:pt>
                <c:pt idx="3">
                  <c:v>Мирный</c:v>
                </c:pt>
                <c:pt idx="4">
                  <c:v>Котлас</c:v>
                </c:pt>
                <c:pt idx="5">
                  <c:v>Коношский 
р-он</c:v>
                </c:pt>
                <c:pt idx="6">
                  <c:v>Приморский 
р-он</c:v>
                </c:pt>
              </c:strCache>
            </c:strRef>
          </c:cat>
          <c:val>
            <c:numRef>
              <c:f>Лист2!$C$13:$C$19</c:f>
              <c:numCache>
                <c:formatCode>General</c:formatCode>
                <c:ptCount val="7"/>
                <c:pt idx="0">
                  <c:v>73</c:v>
                </c:pt>
                <c:pt idx="1">
                  <c:v>11</c:v>
                </c:pt>
                <c:pt idx="2">
                  <c:v>36</c:v>
                </c:pt>
                <c:pt idx="3">
                  <c:v>1</c:v>
                </c:pt>
                <c:pt idx="4">
                  <c:v>1</c:v>
                </c:pt>
                <c:pt idx="6">
                  <c:v>1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85830144"/>
        <c:axId val="41926656"/>
      </c:barChart>
      <c:catAx>
        <c:axId val="85830144"/>
        <c:scaling>
          <c:orientation val="minMax"/>
        </c:scaling>
        <c:delete val="0"/>
        <c:axPos val="b"/>
        <c:majorTickMark val="out"/>
        <c:minorTickMark val="none"/>
        <c:tickLblPos val="nextTo"/>
        <c:crossAx val="41926656"/>
        <c:crosses val="autoZero"/>
        <c:auto val="1"/>
        <c:lblAlgn val="ctr"/>
        <c:lblOffset val="100"/>
        <c:noMultiLvlLbl val="0"/>
      </c:catAx>
      <c:valAx>
        <c:axId val="4192665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85830144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Заявки!$B$2</c:f>
              <c:strCache>
                <c:ptCount val="1"/>
                <c:pt idx="0">
                  <c:v>2018</c:v>
                </c:pt>
              </c:strCache>
            </c:strRef>
          </c:tx>
          <c:invertIfNegative val="0"/>
          <c:cat>
            <c:strRef>
              <c:f>Заявки!$A$3:$A$28</c:f>
              <c:strCache>
                <c:ptCount val="26"/>
                <c:pt idx="0">
                  <c:v>Архангельск</c:v>
                </c:pt>
                <c:pt idx="1">
                  <c:v>Вельский район</c:v>
                </c:pt>
                <c:pt idx="2">
                  <c:v>Верхнетоемский район</c:v>
                </c:pt>
                <c:pt idx="3">
                  <c:v>Вилегодский район</c:v>
                </c:pt>
                <c:pt idx="4">
                  <c:v>Виноградовский район</c:v>
                </c:pt>
                <c:pt idx="5">
                  <c:v>ГОУ</c:v>
                </c:pt>
                <c:pt idx="6">
                  <c:v>Каргопольский район</c:v>
                </c:pt>
                <c:pt idx="7">
                  <c:v>Коношский район</c:v>
                </c:pt>
                <c:pt idx="8">
                  <c:v>Коряжма</c:v>
                </c:pt>
                <c:pt idx="9">
                  <c:v>Котлас</c:v>
                </c:pt>
                <c:pt idx="10">
                  <c:v>Котласский район</c:v>
                </c:pt>
                <c:pt idx="11">
                  <c:v>Красноборский район</c:v>
                </c:pt>
                <c:pt idx="12">
                  <c:v>Ленский район</c:v>
                </c:pt>
                <c:pt idx="13">
                  <c:v>Лешуконский район</c:v>
                </c:pt>
                <c:pt idx="14">
                  <c:v>Мезенский район</c:v>
                </c:pt>
                <c:pt idx="15">
                  <c:v>Мирный</c:v>
                </c:pt>
                <c:pt idx="16">
                  <c:v>Новодвинск</c:v>
                </c:pt>
                <c:pt idx="17">
                  <c:v>Няндомский район</c:v>
                </c:pt>
                <c:pt idx="18">
                  <c:v>Онежский район</c:v>
                </c:pt>
                <c:pt idx="19">
                  <c:v>Пинежский район</c:v>
                </c:pt>
                <c:pt idx="20">
                  <c:v>Плесецкий район</c:v>
                </c:pt>
                <c:pt idx="21">
                  <c:v>Приморский район</c:v>
                </c:pt>
                <c:pt idx="22">
                  <c:v>Северодвинск</c:v>
                </c:pt>
                <c:pt idx="23">
                  <c:v>Устьянский район</c:v>
                </c:pt>
                <c:pt idx="24">
                  <c:v>Холмогорский район</c:v>
                </c:pt>
                <c:pt idx="25">
                  <c:v>Шенкурский район</c:v>
                </c:pt>
              </c:strCache>
            </c:strRef>
          </c:cat>
          <c:val>
            <c:numRef>
              <c:f>Заявки!$B$3:$B$28</c:f>
              <c:numCache>
                <c:formatCode>General</c:formatCode>
                <c:ptCount val="26"/>
                <c:pt idx="0">
                  <c:v>1857</c:v>
                </c:pt>
                <c:pt idx="1">
                  <c:v>383</c:v>
                </c:pt>
                <c:pt idx="2">
                  <c:v>126</c:v>
                </c:pt>
                <c:pt idx="3">
                  <c:v>68</c:v>
                </c:pt>
                <c:pt idx="4">
                  <c:v>131</c:v>
                </c:pt>
                <c:pt idx="5">
                  <c:v>456</c:v>
                </c:pt>
                <c:pt idx="6">
                  <c:v>148</c:v>
                </c:pt>
                <c:pt idx="7">
                  <c:v>209</c:v>
                </c:pt>
                <c:pt idx="8">
                  <c:v>0</c:v>
                </c:pt>
                <c:pt idx="9">
                  <c:v>567</c:v>
                </c:pt>
                <c:pt idx="10">
                  <c:v>20</c:v>
                </c:pt>
                <c:pt idx="11">
                  <c:v>73</c:v>
                </c:pt>
                <c:pt idx="12">
                  <c:v>99</c:v>
                </c:pt>
                <c:pt idx="13">
                  <c:v>63</c:v>
                </c:pt>
                <c:pt idx="14">
                  <c:v>35</c:v>
                </c:pt>
                <c:pt idx="15">
                  <c:v>288</c:v>
                </c:pt>
                <c:pt idx="16">
                  <c:v>201</c:v>
                </c:pt>
                <c:pt idx="17">
                  <c:v>41</c:v>
                </c:pt>
                <c:pt idx="18">
                  <c:v>56</c:v>
                </c:pt>
                <c:pt idx="19">
                  <c:v>175</c:v>
                </c:pt>
                <c:pt idx="20">
                  <c:v>282</c:v>
                </c:pt>
                <c:pt idx="21">
                  <c:v>115</c:v>
                </c:pt>
                <c:pt idx="22">
                  <c:v>1132</c:v>
                </c:pt>
                <c:pt idx="23">
                  <c:v>10</c:v>
                </c:pt>
                <c:pt idx="24">
                  <c:v>123</c:v>
                </c:pt>
                <c:pt idx="25">
                  <c:v>46</c:v>
                </c:pt>
              </c:numCache>
            </c:numRef>
          </c:val>
        </c:ser>
        <c:ser>
          <c:idx val="1"/>
          <c:order val="1"/>
          <c:tx>
            <c:strRef>
              <c:f>Заявки!$C$2</c:f>
              <c:strCache>
                <c:ptCount val="1"/>
                <c:pt idx="0">
                  <c:v>2019</c:v>
                </c:pt>
              </c:strCache>
            </c:strRef>
          </c:tx>
          <c:invertIfNegative val="0"/>
          <c:cat>
            <c:strRef>
              <c:f>Заявки!$A$3:$A$28</c:f>
              <c:strCache>
                <c:ptCount val="26"/>
                <c:pt idx="0">
                  <c:v>Архангельск</c:v>
                </c:pt>
                <c:pt idx="1">
                  <c:v>Вельский район</c:v>
                </c:pt>
                <c:pt idx="2">
                  <c:v>Верхнетоемский район</c:v>
                </c:pt>
                <c:pt idx="3">
                  <c:v>Вилегодский район</c:v>
                </c:pt>
                <c:pt idx="4">
                  <c:v>Виноградовский район</c:v>
                </c:pt>
                <c:pt idx="5">
                  <c:v>ГОУ</c:v>
                </c:pt>
                <c:pt idx="6">
                  <c:v>Каргопольский район</c:v>
                </c:pt>
                <c:pt idx="7">
                  <c:v>Коношский район</c:v>
                </c:pt>
                <c:pt idx="8">
                  <c:v>Коряжма</c:v>
                </c:pt>
                <c:pt idx="9">
                  <c:v>Котлас</c:v>
                </c:pt>
                <c:pt idx="10">
                  <c:v>Котласский район</c:v>
                </c:pt>
                <c:pt idx="11">
                  <c:v>Красноборский район</c:v>
                </c:pt>
                <c:pt idx="12">
                  <c:v>Ленский район</c:v>
                </c:pt>
                <c:pt idx="13">
                  <c:v>Лешуконский район</c:v>
                </c:pt>
                <c:pt idx="14">
                  <c:v>Мезенский район</c:v>
                </c:pt>
                <c:pt idx="15">
                  <c:v>Мирный</c:v>
                </c:pt>
                <c:pt idx="16">
                  <c:v>Новодвинск</c:v>
                </c:pt>
                <c:pt idx="17">
                  <c:v>Няндомский район</c:v>
                </c:pt>
                <c:pt idx="18">
                  <c:v>Онежский район</c:v>
                </c:pt>
                <c:pt idx="19">
                  <c:v>Пинежский район</c:v>
                </c:pt>
                <c:pt idx="20">
                  <c:v>Плесецкий район</c:v>
                </c:pt>
                <c:pt idx="21">
                  <c:v>Приморский район</c:v>
                </c:pt>
                <c:pt idx="22">
                  <c:v>Северодвинск</c:v>
                </c:pt>
                <c:pt idx="23">
                  <c:v>Устьянский район</c:v>
                </c:pt>
                <c:pt idx="24">
                  <c:v>Холмогорский район</c:v>
                </c:pt>
                <c:pt idx="25">
                  <c:v>Шенкурский район</c:v>
                </c:pt>
              </c:strCache>
            </c:strRef>
          </c:cat>
          <c:val>
            <c:numRef>
              <c:f>Заявки!$C$3:$C$28</c:f>
              <c:numCache>
                <c:formatCode>General</c:formatCode>
                <c:ptCount val="26"/>
                <c:pt idx="0">
                  <c:v>1245</c:v>
                </c:pt>
                <c:pt idx="1">
                  <c:v>202</c:v>
                </c:pt>
                <c:pt idx="2">
                  <c:v>92</c:v>
                </c:pt>
                <c:pt idx="3">
                  <c:v>124</c:v>
                </c:pt>
                <c:pt idx="4">
                  <c:v>87</c:v>
                </c:pt>
                <c:pt idx="5">
                  <c:v>508</c:v>
                </c:pt>
                <c:pt idx="6">
                  <c:v>75</c:v>
                </c:pt>
                <c:pt idx="7">
                  <c:v>152</c:v>
                </c:pt>
                <c:pt idx="8">
                  <c:v>32</c:v>
                </c:pt>
                <c:pt idx="9">
                  <c:v>319</c:v>
                </c:pt>
                <c:pt idx="10">
                  <c:v>67</c:v>
                </c:pt>
                <c:pt idx="11">
                  <c:v>63</c:v>
                </c:pt>
                <c:pt idx="12">
                  <c:v>100</c:v>
                </c:pt>
                <c:pt idx="13">
                  <c:v>27</c:v>
                </c:pt>
                <c:pt idx="14">
                  <c:v>68</c:v>
                </c:pt>
                <c:pt idx="15">
                  <c:v>104</c:v>
                </c:pt>
                <c:pt idx="16">
                  <c:v>253</c:v>
                </c:pt>
                <c:pt idx="17">
                  <c:v>62</c:v>
                </c:pt>
                <c:pt idx="18">
                  <c:v>31</c:v>
                </c:pt>
                <c:pt idx="19">
                  <c:v>116</c:v>
                </c:pt>
                <c:pt idx="20">
                  <c:v>254</c:v>
                </c:pt>
                <c:pt idx="21">
                  <c:v>34</c:v>
                </c:pt>
                <c:pt idx="22">
                  <c:v>456</c:v>
                </c:pt>
                <c:pt idx="23">
                  <c:v>79</c:v>
                </c:pt>
                <c:pt idx="24">
                  <c:v>41</c:v>
                </c:pt>
                <c:pt idx="25">
                  <c:v>36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0677760"/>
        <c:axId val="41929536"/>
      </c:barChart>
      <c:catAx>
        <c:axId val="9067776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 rot="5400000"/>
          <a:lstStyle/>
          <a:p>
            <a:pPr>
              <a:defRPr/>
            </a:pPr>
            <a:endParaRPr lang="ru-RU"/>
          </a:p>
        </c:txPr>
        <c:crossAx val="41929536"/>
        <c:crosses val="autoZero"/>
        <c:auto val="1"/>
        <c:lblAlgn val="ctr"/>
        <c:lblOffset val="100"/>
        <c:noMultiLvlLbl val="0"/>
      </c:catAx>
      <c:valAx>
        <c:axId val="4192953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90677760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27CEE9-FA48-40B0-B43A-76E114D2C498}" type="datetimeFigureOut">
              <a:rPr lang="ru-RU" smtClean="0"/>
              <a:t>22.08.2018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93E368-78D8-432F-AA4E-628807EC11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28844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93E368-78D8-432F-AA4E-628807EC1170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71031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93E368-78D8-432F-AA4E-628807EC1170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9852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93E368-78D8-432F-AA4E-628807EC1170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43728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93E368-78D8-432F-AA4E-628807EC1170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43728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50562-4423-43A3-AED4-B1F4685852A8}" type="datetimeFigureOut">
              <a:rPr lang="ru-RU" smtClean="0"/>
              <a:t>22.08.2018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F91D6-6979-4ADD-BF0B-AF86FC9908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22139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50562-4423-43A3-AED4-B1F4685852A8}" type="datetimeFigureOut">
              <a:rPr lang="ru-RU" smtClean="0"/>
              <a:t>22.08.2018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F91D6-6979-4ADD-BF0B-AF86FC9908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33169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50562-4423-43A3-AED4-B1F4685852A8}" type="datetimeFigureOut">
              <a:rPr lang="ru-RU" smtClean="0"/>
              <a:t>22.08.2018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F91D6-6979-4ADD-BF0B-AF86FC9908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11573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50562-4423-43A3-AED4-B1F4685852A8}" type="datetimeFigureOut">
              <a:rPr lang="ru-RU" smtClean="0"/>
              <a:t>22.08.2018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F91D6-6979-4ADD-BF0B-AF86FC9908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72001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50562-4423-43A3-AED4-B1F4685852A8}" type="datetimeFigureOut">
              <a:rPr lang="ru-RU" smtClean="0"/>
              <a:t>22.08.2018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F91D6-6979-4ADD-BF0B-AF86FC9908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35281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50562-4423-43A3-AED4-B1F4685852A8}" type="datetimeFigureOut">
              <a:rPr lang="ru-RU" smtClean="0"/>
              <a:t>22.08.2018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F91D6-6979-4ADD-BF0B-AF86FC9908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41671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50562-4423-43A3-AED4-B1F4685852A8}" type="datetimeFigureOut">
              <a:rPr lang="ru-RU" smtClean="0"/>
              <a:t>22.08.2018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F91D6-6979-4ADD-BF0B-AF86FC9908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57973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50562-4423-43A3-AED4-B1F4685852A8}" type="datetimeFigureOut">
              <a:rPr lang="ru-RU" smtClean="0"/>
              <a:t>22.08.2018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F91D6-6979-4ADD-BF0B-AF86FC9908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56516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50562-4423-43A3-AED4-B1F4685852A8}" type="datetimeFigureOut">
              <a:rPr lang="ru-RU" smtClean="0"/>
              <a:t>22.08.2018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F91D6-6979-4ADD-BF0B-AF86FC9908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30861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50562-4423-43A3-AED4-B1F4685852A8}" type="datetimeFigureOut">
              <a:rPr lang="ru-RU" smtClean="0"/>
              <a:t>22.08.2018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F91D6-6979-4ADD-BF0B-AF86FC9908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34475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50562-4423-43A3-AED4-B1F4685852A8}" type="datetimeFigureOut">
              <a:rPr lang="ru-RU" smtClean="0"/>
              <a:t>22.08.2018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F91D6-6979-4ADD-BF0B-AF86FC9908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94481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A50562-4423-43A3-AED4-B1F4685852A8}" type="datetimeFigureOut">
              <a:rPr lang="ru-RU" smtClean="0"/>
              <a:t>22.08.2018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6F91D6-6979-4ADD-BF0B-AF86FC9908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91832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рапеция 3"/>
          <p:cNvSpPr/>
          <p:nvPr/>
        </p:nvSpPr>
        <p:spPr>
          <a:xfrm>
            <a:off x="1619672" y="0"/>
            <a:ext cx="8712968" cy="5143500"/>
          </a:xfrm>
          <a:prstGeom prst="trapezoid">
            <a:avLst>
              <a:gd name="adj" fmla="val 16897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" name="Picture 2" descr="\\Zeon\ippk\Центры\Образовательных инфотехнологий\Кузнецова Татьяна Владимировна\АО ИОО\!_80 лет АО ИОО\Лого_ сназванием учреждения\АО ИОО_80_для презентации_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23478"/>
            <a:ext cx="6408710" cy="1249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051720" y="1491630"/>
            <a:ext cx="806489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2"/>
                </a:solidFill>
              </a:rPr>
              <a:t>Августовское совещание </a:t>
            </a:r>
            <a:br>
              <a:rPr lang="ru-RU" sz="2800" b="1" dirty="0" smtClean="0">
                <a:solidFill>
                  <a:schemeClr val="tx2"/>
                </a:solidFill>
              </a:rPr>
            </a:br>
            <a:r>
              <a:rPr lang="ru-RU" sz="2800" b="1" dirty="0" smtClean="0">
                <a:solidFill>
                  <a:schemeClr val="tx2"/>
                </a:solidFill>
              </a:rPr>
              <a:t>работников образования</a:t>
            </a:r>
            <a:r>
              <a:rPr lang="en-US" sz="2800" b="1" dirty="0" smtClean="0">
                <a:solidFill>
                  <a:schemeClr val="tx2"/>
                </a:solidFill>
              </a:rPr>
              <a:t> </a:t>
            </a:r>
            <a:r>
              <a:rPr lang="ru-RU" sz="2800" b="1" dirty="0" smtClean="0">
                <a:solidFill>
                  <a:schemeClr val="tx2"/>
                </a:solidFill>
              </a:rPr>
              <a:t/>
            </a:r>
            <a:br>
              <a:rPr lang="ru-RU" sz="2800" b="1" dirty="0" smtClean="0">
                <a:solidFill>
                  <a:schemeClr val="tx2"/>
                </a:solidFill>
              </a:rPr>
            </a:br>
            <a:r>
              <a:rPr lang="ru-RU" sz="2800" b="1" dirty="0" smtClean="0">
                <a:solidFill>
                  <a:schemeClr val="tx2"/>
                </a:solidFill>
              </a:rPr>
              <a:t>«</a:t>
            </a:r>
            <a:r>
              <a:rPr lang="ru-RU" sz="2800" b="1" dirty="0">
                <a:solidFill>
                  <a:schemeClr val="tx2"/>
                </a:solidFill>
              </a:rPr>
              <a:t>Современное образование: </a:t>
            </a:r>
            <a:r>
              <a:rPr lang="ru-RU" sz="2800" b="1" dirty="0" smtClean="0">
                <a:solidFill>
                  <a:schemeClr val="tx2"/>
                </a:solidFill>
              </a:rPr>
              <a:t/>
            </a:r>
            <a:br>
              <a:rPr lang="ru-RU" sz="2800" b="1" dirty="0" smtClean="0">
                <a:solidFill>
                  <a:schemeClr val="tx2"/>
                </a:solidFill>
              </a:rPr>
            </a:br>
            <a:r>
              <a:rPr lang="ru-RU" sz="2800" b="1" dirty="0" smtClean="0">
                <a:solidFill>
                  <a:schemeClr val="tx2"/>
                </a:solidFill>
              </a:rPr>
              <a:t>вызовы </a:t>
            </a:r>
            <a:r>
              <a:rPr lang="ru-RU" sz="2800" b="1" dirty="0">
                <a:solidFill>
                  <a:schemeClr val="tx2"/>
                </a:solidFill>
              </a:rPr>
              <a:t>и векторы развития»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259632" y="4443958"/>
            <a:ext cx="80648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/>
              <a:t>23-24 августа 2018 года </a:t>
            </a:r>
          </a:p>
        </p:txBody>
      </p:sp>
    </p:spTree>
    <p:extLst>
      <p:ext uri="{BB962C8B-B14F-4D97-AF65-F5344CB8AC3E}">
        <p14:creationId xmlns:p14="http://schemas.microsoft.com/office/powerpoint/2010/main" val="1387367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рапеция 1"/>
          <p:cNvSpPr/>
          <p:nvPr/>
        </p:nvSpPr>
        <p:spPr>
          <a:xfrm>
            <a:off x="1619672" y="0"/>
            <a:ext cx="8712968" cy="5143500"/>
          </a:xfrm>
          <a:prstGeom prst="trapezoid">
            <a:avLst>
              <a:gd name="adj" fmla="val 16897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555776" y="1013576"/>
            <a:ext cx="5616624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800"/>
              </a:lnSpc>
            </a:pPr>
            <a:r>
              <a:rPr lang="ru-RU" sz="2000" dirty="0" smtClean="0"/>
              <a:t>Мероприятия для педагогов:</a:t>
            </a:r>
            <a:endParaRPr lang="ru-RU" sz="2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204348" y="1786920"/>
            <a:ext cx="4544116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800"/>
              </a:lnSpc>
            </a:pPr>
            <a:r>
              <a:rPr lang="ru-RU" dirty="0" smtClean="0"/>
              <a:t>Конференция «Повышение финансовой грамотности населения: опыт, тенденции, перспективы развития</a:t>
            </a:r>
            <a:endParaRPr lang="ru-RU" sz="1400" dirty="0"/>
          </a:p>
        </p:txBody>
      </p:sp>
      <p:grpSp>
        <p:nvGrpSpPr>
          <p:cNvPr id="5" name="Группа 4"/>
          <p:cNvGrpSpPr/>
          <p:nvPr/>
        </p:nvGrpSpPr>
        <p:grpSpPr>
          <a:xfrm>
            <a:off x="3236068" y="1641286"/>
            <a:ext cx="963068" cy="3129184"/>
            <a:chOff x="3812132" y="2100016"/>
            <a:chExt cx="963068" cy="3129184"/>
          </a:xfrm>
        </p:grpSpPr>
        <p:sp>
          <p:nvSpPr>
            <p:cNvPr id="6" name="Freeform 6"/>
            <p:cNvSpPr>
              <a:spLocks noEditPoints="1"/>
            </p:cNvSpPr>
            <p:nvPr/>
          </p:nvSpPr>
          <p:spPr bwMode="auto">
            <a:xfrm>
              <a:off x="3812132" y="2100016"/>
              <a:ext cx="963068" cy="1112960"/>
            </a:xfrm>
            <a:custGeom>
              <a:avLst/>
              <a:gdLst>
                <a:gd name="T0" fmla="*/ 109 w 1073"/>
                <a:gd name="T1" fmla="*/ 374 h 1240"/>
                <a:gd name="T2" fmla="*/ 109 w 1073"/>
                <a:gd name="T3" fmla="*/ 866 h 1240"/>
                <a:gd name="T4" fmla="*/ 536 w 1073"/>
                <a:gd name="T5" fmla="*/ 1112 h 1240"/>
                <a:gd name="T6" fmla="*/ 962 w 1073"/>
                <a:gd name="T7" fmla="*/ 866 h 1240"/>
                <a:gd name="T8" fmla="*/ 962 w 1073"/>
                <a:gd name="T9" fmla="*/ 374 h 1240"/>
                <a:gd name="T10" fmla="*/ 536 w 1073"/>
                <a:gd name="T11" fmla="*/ 126 h 1240"/>
                <a:gd name="T12" fmla="*/ 109 w 1073"/>
                <a:gd name="T13" fmla="*/ 374 h 1240"/>
                <a:gd name="T14" fmla="*/ 0 w 1073"/>
                <a:gd name="T15" fmla="*/ 929 h 1240"/>
                <a:gd name="T16" fmla="*/ 0 w 1073"/>
                <a:gd name="T17" fmla="*/ 309 h 1240"/>
                <a:gd name="T18" fmla="*/ 536 w 1073"/>
                <a:gd name="T19" fmla="*/ 0 h 1240"/>
                <a:gd name="T20" fmla="*/ 1073 w 1073"/>
                <a:gd name="T21" fmla="*/ 309 h 1240"/>
                <a:gd name="T22" fmla="*/ 1073 w 1073"/>
                <a:gd name="T23" fmla="*/ 929 h 1240"/>
                <a:gd name="T24" fmla="*/ 536 w 1073"/>
                <a:gd name="T25" fmla="*/ 1240 h 1240"/>
                <a:gd name="T26" fmla="*/ 0 w 1073"/>
                <a:gd name="T27" fmla="*/ 929 h 1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73" h="1240">
                  <a:moveTo>
                    <a:pt x="109" y="374"/>
                  </a:moveTo>
                  <a:lnTo>
                    <a:pt x="109" y="866"/>
                  </a:lnTo>
                  <a:lnTo>
                    <a:pt x="536" y="1112"/>
                  </a:lnTo>
                  <a:lnTo>
                    <a:pt x="962" y="866"/>
                  </a:lnTo>
                  <a:lnTo>
                    <a:pt x="962" y="374"/>
                  </a:lnTo>
                  <a:lnTo>
                    <a:pt x="536" y="126"/>
                  </a:lnTo>
                  <a:lnTo>
                    <a:pt x="109" y="374"/>
                  </a:lnTo>
                  <a:close/>
                  <a:moveTo>
                    <a:pt x="0" y="929"/>
                  </a:moveTo>
                  <a:lnTo>
                    <a:pt x="0" y="309"/>
                  </a:lnTo>
                  <a:lnTo>
                    <a:pt x="536" y="0"/>
                  </a:lnTo>
                  <a:lnTo>
                    <a:pt x="1073" y="309"/>
                  </a:lnTo>
                  <a:lnTo>
                    <a:pt x="1073" y="929"/>
                  </a:lnTo>
                  <a:lnTo>
                    <a:pt x="536" y="1240"/>
                  </a:lnTo>
                  <a:lnTo>
                    <a:pt x="0" y="92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tx2"/>
                </a:solidFill>
              </a:endParaRPr>
            </a:p>
          </p:txBody>
        </p:sp>
        <p:sp>
          <p:nvSpPr>
            <p:cNvPr id="7" name="Freeform 6"/>
            <p:cNvSpPr>
              <a:spLocks noEditPoints="1"/>
            </p:cNvSpPr>
            <p:nvPr/>
          </p:nvSpPr>
          <p:spPr bwMode="auto">
            <a:xfrm>
              <a:off x="3814299" y="3113136"/>
              <a:ext cx="958734" cy="1107952"/>
            </a:xfrm>
            <a:custGeom>
              <a:avLst/>
              <a:gdLst>
                <a:gd name="T0" fmla="*/ 109 w 1073"/>
                <a:gd name="T1" fmla="*/ 374 h 1240"/>
                <a:gd name="T2" fmla="*/ 109 w 1073"/>
                <a:gd name="T3" fmla="*/ 866 h 1240"/>
                <a:gd name="T4" fmla="*/ 536 w 1073"/>
                <a:gd name="T5" fmla="*/ 1112 h 1240"/>
                <a:gd name="T6" fmla="*/ 962 w 1073"/>
                <a:gd name="T7" fmla="*/ 866 h 1240"/>
                <a:gd name="T8" fmla="*/ 962 w 1073"/>
                <a:gd name="T9" fmla="*/ 374 h 1240"/>
                <a:gd name="T10" fmla="*/ 536 w 1073"/>
                <a:gd name="T11" fmla="*/ 126 h 1240"/>
                <a:gd name="T12" fmla="*/ 109 w 1073"/>
                <a:gd name="T13" fmla="*/ 374 h 1240"/>
                <a:gd name="T14" fmla="*/ 0 w 1073"/>
                <a:gd name="T15" fmla="*/ 929 h 1240"/>
                <a:gd name="T16" fmla="*/ 0 w 1073"/>
                <a:gd name="T17" fmla="*/ 309 h 1240"/>
                <a:gd name="T18" fmla="*/ 536 w 1073"/>
                <a:gd name="T19" fmla="*/ 0 h 1240"/>
                <a:gd name="T20" fmla="*/ 1073 w 1073"/>
                <a:gd name="T21" fmla="*/ 309 h 1240"/>
                <a:gd name="T22" fmla="*/ 1073 w 1073"/>
                <a:gd name="T23" fmla="*/ 929 h 1240"/>
                <a:gd name="T24" fmla="*/ 536 w 1073"/>
                <a:gd name="T25" fmla="*/ 1240 h 1240"/>
                <a:gd name="T26" fmla="*/ 0 w 1073"/>
                <a:gd name="T27" fmla="*/ 929 h 1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73" h="1240">
                  <a:moveTo>
                    <a:pt x="109" y="374"/>
                  </a:moveTo>
                  <a:lnTo>
                    <a:pt x="109" y="866"/>
                  </a:lnTo>
                  <a:lnTo>
                    <a:pt x="536" y="1112"/>
                  </a:lnTo>
                  <a:lnTo>
                    <a:pt x="962" y="866"/>
                  </a:lnTo>
                  <a:lnTo>
                    <a:pt x="962" y="374"/>
                  </a:lnTo>
                  <a:lnTo>
                    <a:pt x="536" y="126"/>
                  </a:lnTo>
                  <a:lnTo>
                    <a:pt x="109" y="374"/>
                  </a:lnTo>
                  <a:close/>
                  <a:moveTo>
                    <a:pt x="0" y="929"/>
                  </a:moveTo>
                  <a:lnTo>
                    <a:pt x="0" y="309"/>
                  </a:lnTo>
                  <a:lnTo>
                    <a:pt x="536" y="0"/>
                  </a:lnTo>
                  <a:lnTo>
                    <a:pt x="1073" y="309"/>
                  </a:lnTo>
                  <a:lnTo>
                    <a:pt x="1073" y="929"/>
                  </a:lnTo>
                  <a:lnTo>
                    <a:pt x="536" y="1240"/>
                  </a:lnTo>
                  <a:lnTo>
                    <a:pt x="0" y="92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tx2"/>
                </a:solidFill>
              </a:endParaRPr>
            </a:p>
          </p:txBody>
        </p:sp>
        <p:sp>
          <p:nvSpPr>
            <p:cNvPr id="8" name="Freeform 6"/>
            <p:cNvSpPr>
              <a:spLocks noEditPoints="1"/>
            </p:cNvSpPr>
            <p:nvPr/>
          </p:nvSpPr>
          <p:spPr bwMode="auto">
            <a:xfrm>
              <a:off x="3814299" y="4121248"/>
              <a:ext cx="958734" cy="1107952"/>
            </a:xfrm>
            <a:custGeom>
              <a:avLst/>
              <a:gdLst>
                <a:gd name="T0" fmla="*/ 109 w 1073"/>
                <a:gd name="T1" fmla="*/ 374 h 1240"/>
                <a:gd name="T2" fmla="*/ 109 w 1073"/>
                <a:gd name="T3" fmla="*/ 866 h 1240"/>
                <a:gd name="T4" fmla="*/ 536 w 1073"/>
                <a:gd name="T5" fmla="*/ 1112 h 1240"/>
                <a:gd name="T6" fmla="*/ 962 w 1073"/>
                <a:gd name="T7" fmla="*/ 866 h 1240"/>
                <a:gd name="T8" fmla="*/ 962 w 1073"/>
                <a:gd name="T9" fmla="*/ 374 h 1240"/>
                <a:gd name="T10" fmla="*/ 536 w 1073"/>
                <a:gd name="T11" fmla="*/ 126 h 1240"/>
                <a:gd name="T12" fmla="*/ 109 w 1073"/>
                <a:gd name="T13" fmla="*/ 374 h 1240"/>
                <a:gd name="T14" fmla="*/ 0 w 1073"/>
                <a:gd name="T15" fmla="*/ 929 h 1240"/>
                <a:gd name="T16" fmla="*/ 0 w 1073"/>
                <a:gd name="T17" fmla="*/ 309 h 1240"/>
                <a:gd name="T18" fmla="*/ 536 w 1073"/>
                <a:gd name="T19" fmla="*/ 0 h 1240"/>
                <a:gd name="T20" fmla="*/ 1073 w 1073"/>
                <a:gd name="T21" fmla="*/ 309 h 1240"/>
                <a:gd name="T22" fmla="*/ 1073 w 1073"/>
                <a:gd name="T23" fmla="*/ 929 h 1240"/>
                <a:gd name="T24" fmla="*/ 536 w 1073"/>
                <a:gd name="T25" fmla="*/ 1240 h 1240"/>
                <a:gd name="T26" fmla="*/ 0 w 1073"/>
                <a:gd name="T27" fmla="*/ 929 h 1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73" h="1240">
                  <a:moveTo>
                    <a:pt x="109" y="374"/>
                  </a:moveTo>
                  <a:lnTo>
                    <a:pt x="109" y="866"/>
                  </a:lnTo>
                  <a:lnTo>
                    <a:pt x="536" y="1112"/>
                  </a:lnTo>
                  <a:lnTo>
                    <a:pt x="962" y="866"/>
                  </a:lnTo>
                  <a:lnTo>
                    <a:pt x="962" y="374"/>
                  </a:lnTo>
                  <a:lnTo>
                    <a:pt x="536" y="126"/>
                  </a:lnTo>
                  <a:lnTo>
                    <a:pt x="109" y="374"/>
                  </a:lnTo>
                  <a:close/>
                  <a:moveTo>
                    <a:pt x="0" y="929"/>
                  </a:moveTo>
                  <a:lnTo>
                    <a:pt x="0" y="309"/>
                  </a:lnTo>
                  <a:lnTo>
                    <a:pt x="536" y="0"/>
                  </a:lnTo>
                  <a:lnTo>
                    <a:pt x="1073" y="309"/>
                  </a:lnTo>
                  <a:lnTo>
                    <a:pt x="1073" y="929"/>
                  </a:lnTo>
                  <a:lnTo>
                    <a:pt x="536" y="1240"/>
                  </a:lnTo>
                  <a:lnTo>
                    <a:pt x="0" y="92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tx2"/>
                </a:solidFill>
              </a:endParaRPr>
            </a:p>
          </p:txBody>
        </p:sp>
      </p:grpSp>
      <p:sp>
        <p:nvSpPr>
          <p:cNvPr id="10" name="Прямоугольник 9"/>
          <p:cNvSpPr/>
          <p:nvPr/>
        </p:nvSpPr>
        <p:spPr>
          <a:xfrm>
            <a:off x="4204348" y="2787774"/>
            <a:ext cx="4544116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800"/>
              </a:lnSpc>
            </a:pPr>
            <a:r>
              <a:rPr lang="ru-RU" dirty="0" smtClean="0"/>
              <a:t>Региональная практическая конференция «Педагогический опыт: </a:t>
            </a:r>
            <a:br>
              <a:rPr lang="ru-RU" dirty="0" smtClean="0"/>
            </a:br>
            <a:r>
              <a:rPr lang="ru-RU" dirty="0" smtClean="0"/>
              <a:t>от замысла к практике»</a:t>
            </a:r>
            <a:endParaRPr lang="ru-RU" sz="14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204348" y="3788335"/>
            <a:ext cx="454411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800"/>
              </a:lnSpc>
            </a:pPr>
            <a:r>
              <a:rPr lang="ru-RU" dirty="0" smtClean="0"/>
              <a:t>Региональная научно-практическая конференция «Великая Отечественная война: героические и трагические страницы истории»</a:t>
            </a:r>
            <a:endParaRPr lang="ru-RU" sz="1400" dirty="0"/>
          </a:p>
        </p:txBody>
      </p:sp>
      <p:sp>
        <p:nvSpPr>
          <p:cNvPr id="12" name="TextBox 1"/>
          <p:cNvSpPr txBox="1">
            <a:spLocks noChangeArrowheads="1"/>
          </p:cNvSpPr>
          <p:nvPr/>
        </p:nvSpPr>
        <p:spPr bwMode="auto">
          <a:xfrm>
            <a:off x="2985195" y="3977194"/>
            <a:ext cx="1431664" cy="297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ts val="1600"/>
              </a:lnSpc>
            </a:pPr>
            <a:r>
              <a:rPr lang="ru-RU" sz="2800" spc="-300" dirty="0" smtClean="0">
                <a:solidFill>
                  <a:schemeClr val="tx2"/>
                </a:solidFill>
              </a:rPr>
              <a:t>20</a:t>
            </a:r>
            <a:endParaRPr lang="ru-RU" sz="2800" spc="-300" dirty="0">
              <a:solidFill>
                <a:schemeClr val="tx2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292904" y="4198944"/>
            <a:ext cx="816249" cy="29751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ts val="1600"/>
              </a:lnSpc>
            </a:pPr>
            <a:r>
              <a:rPr lang="ru-RU" kern="0" spc="-100" dirty="0" smtClean="0">
                <a:solidFill>
                  <a:schemeClr val="tx2"/>
                </a:solidFill>
              </a:rPr>
              <a:t>ноября</a:t>
            </a:r>
            <a:endParaRPr lang="ru-RU" kern="0" spc="-100" dirty="0">
              <a:solidFill>
                <a:schemeClr val="tx2"/>
              </a:solidFill>
            </a:endParaRPr>
          </a:p>
        </p:txBody>
      </p:sp>
      <p:sp>
        <p:nvSpPr>
          <p:cNvPr id="14" name="TextBox 1"/>
          <p:cNvSpPr txBox="1">
            <a:spLocks noChangeArrowheads="1"/>
          </p:cNvSpPr>
          <p:nvPr/>
        </p:nvSpPr>
        <p:spPr bwMode="auto">
          <a:xfrm>
            <a:off x="2985195" y="2941636"/>
            <a:ext cx="1431664" cy="297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ts val="1600"/>
              </a:lnSpc>
            </a:pPr>
            <a:r>
              <a:rPr lang="ru-RU" sz="2800" spc="-300" dirty="0" smtClean="0">
                <a:solidFill>
                  <a:schemeClr val="tx2"/>
                </a:solidFill>
              </a:rPr>
              <a:t>19</a:t>
            </a:r>
            <a:endParaRPr lang="ru-RU" sz="2800" spc="-300" dirty="0">
              <a:solidFill>
                <a:schemeClr val="tx2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262447" y="3163387"/>
            <a:ext cx="877163" cy="29751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ts val="1600"/>
              </a:lnSpc>
            </a:pPr>
            <a:r>
              <a:rPr lang="ru-RU" kern="0" spc="-100" dirty="0" smtClean="0">
                <a:solidFill>
                  <a:schemeClr val="tx2"/>
                </a:solidFill>
              </a:rPr>
              <a:t>октября</a:t>
            </a:r>
            <a:endParaRPr lang="ru-RU" kern="0" spc="-100" dirty="0">
              <a:solidFill>
                <a:schemeClr val="tx2"/>
              </a:solidFill>
            </a:endParaRPr>
          </a:p>
        </p:txBody>
      </p:sp>
      <p:sp>
        <p:nvSpPr>
          <p:cNvPr id="16" name="TextBox 1"/>
          <p:cNvSpPr txBox="1">
            <a:spLocks noChangeArrowheads="1"/>
          </p:cNvSpPr>
          <p:nvPr/>
        </p:nvSpPr>
        <p:spPr bwMode="auto">
          <a:xfrm>
            <a:off x="2985195" y="2001328"/>
            <a:ext cx="1431664" cy="297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ts val="1600"/>
              </a:lnSpc>
            </a:pPr>
            <a:r>
              <a:rPr lang="ru-RU" sz="2800" spc="-300" dirty="0" smtClean="0">
                <a:solidFill>
                  <a:schemeClr val="tx2"/>
                </a:solidFill>
              </a:rPr>
              <a:t>13-14</a:t>
            </a:r>
            <a:endParaRPr lang="ru-RU" sz="2800" spc="-300" dirty="0">
              <a:solidFill>
                <a:schemeClr val="tx2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264850" y="2223078"/>
            <a:ext cx="872355" cy="29751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ts val="1600"/>
              </a:lnSpc>
            </a:pPr>
            <a:r>
              <a:rPr lang="ru-RU" sz="1600" kern="0" spc="-100" dirty="0" smtClean="0">
                <a:solidFill>
                  <a:schemeClr val="tx2"/>
                </a:solidFill>
              </a:rPr>
              <a:t>сентября</a:t>
            </a:r>
            <a:endParaRPr lang="ru-RU" sz="1600" kern="0" spc="-100" dirty="0">
              <a:solidFill>
                <a:schemeClr val="tx2"/>
              </a:solidFill>
            </a:endParaRPr>
          </a:p>
        </p:txBody>
      </p:sp>
      <p:pic>
        <p:nvPicPr>
          <p:cNvPr id="18" name="Picture 2" descr="\\Zeon\ippk\Центры\Образовательных инфотехнологий\Кузнецова Татьяна Владимировна\АО ИОО\!_80 лет АО ИОО\Лого_ сназванием учреждения\АО ИОО_80_для презентации_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9" y="-32295"/>
            <a:ext cx="6192686" cy="1207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8238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рапеция 1"/>
          <p:cNvSpPr/>
          <p:nvPr/>
        </p:nvSpPr>
        <p:spPr>
          <a:xfrm>
            <a:off x="1619672" y="0"/>
            <a:ext cx="8712968" cy="5143500"/>
          </a:xfrm>
          <a:prstGeom prst="trapezoid">
            <a:avLst>
              <a:gd name="adj" fmla="val 16897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4" name="Picture 3" descr="\\Zeon\ippk\Центры\Образовательных инфотехнологий\Кузнецова Татьяна Владимировна\центры\Образовательных инфотехнологий\Бобров Юрий Владимирович\Цифровое кольцо\заставка\заставка_Цифрокольцо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23478"/>
            <a:ext cx="2088232" cy="1179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699792" y="159151"/>
            <a:ext cx="561662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800"/>
              </a:lnSpc>
            </a:pPr>
            <a:r>
              <a:rPr lang="ru-RU" sz="2000" dirty="0" smtClean="0"/>
              <a:t>«Цифровое образовательное кольцо»</a:t>
            </a:r>
          </a:p>
          <a:p>
            <a:pPr>
              <a:lnSpc>
                <a:spcPts val="1800"/>
              </a:lnSpc>
            </a:pPr>
            <a:r>
              <a:rPr lang="ru-RU" sz="2000" dirty="0" smtClean="0"/>
              <a:t>Архангельской области</a:t>
            </a:r>
            <a:endParaRPr lang="ru-RU" sz="2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204350" y="1193299"/>
            <a:ext cx="3725069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800"/>
              </a:lnSpc>
            </a:pPr>
            <a:r>
              <a:rPr lang="ru-RU" sz="2000" dirty="0" smtClean="0"/>
              <a:t>Сеансов ВКС</a:t>
            </a:r>
            <a:endParaRPr lang="ru-RU" sz="20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204348" y="3221148"/>
            <a:ext cx="4256084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800"/>
              </a:lnSpc>
            </a:pPr>
            <a:r>
              <a:rPr lang="ru-RU" sz="2000" dirty="0" smtClean="0"/>
              <a:t>Муниципальные центры ЦОК</a:t>
            </a:r>
            <a:endParaRPr lang="ru-RU" dirty="0"/>
          </a:p>
        </p:txBody>
      </p:sp>
      <p:grpSp>
        <p:nvGrpSpPr>
          <p:cNvPr id="8" name="Группа 7"/>
          <p:cNvGrpSpPr/>
          <p:nvPr/>
        </p:nvGrpSpPr>
        <p:grpSpPr>
          <a:xfrm>
            <a:off x="2987824" y="771550"/>
            <a:ext cx="1431664" cy="4132494"/>
            <a:chOff x="3563888" y="1096705"/>
            <a:chExt cx="1431664" cy="413249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9" name="Группа 8"/>
            <p:cNvGrpSpPr/>
            <p:nvPr/>
          </p:nvGrpSpPr>
          <p:grpSpPr>
            <a:xfrm>
              <a:off x="3563888" y="1096705"/>
              <a:ext cx="1431664" cy="1112960"/>
              <a:chOff x="3898119" y="602741"/>
              <a:chExt cx="1431664" cy="1112960"/>
            </a:xfrm>
          </p:grpSpPr>
          <p:sp>
            <p:nvSpPr>
              <p:cNvPr id="19" name="Freeform 6"/>
              <p:cNvSpPr>
                <a:spLocks noEditPoints="1"/>
              </p:cNvSpPr>
              <p:nvPr/>
            </p:nvSpPr>
            <p:spPr bwMode="auto">
              <a:xfrm>
                <a:off x="4146363" y="602741"/>
                <a:ext cx="963068" cy="1112960"/>
              </a:xfrm>
              <a:custGeom>
                <a:avLst/>
                <a:gdLst>
                  <a:gd name="T0" fmla="*/ 109 w 1073"/>
                  <a:gd name="T1" fmla="*/ 374 h 1240"/>
                  <a:gd name="T2" fmla="*/ 109 w 1073"/>
                  <a:gd name="T3" fmla="*/ 866 h 1240"/>
                  <a:gd name="T4" fmla="*/ 536 w 1073"/>
                  <a:gd name="T5" fmla="*/ 1112 h 1240"/>
                  <a:gd name="T6" fmla="*/ 962 w 1073"/>
                  <a:gd name="T7" fmla="*/ 866 h 1240"/>
                  <a:gd name="T8" fmla="*/ 962 w 1073"/>
                  <a:gd name="T9" fmla="*/ 374 h 1240"/>
                  <a:gd name="T10" fmla="*/ 536 w 1073"/>
                  <a:gd name="T11" fmla="*/ 126 h 1240"/>
                  <a:gd name="T12" fmla="*/ 109 w 1073"/>
                  <a:gd name="T13" fmla="*/ 374 h 1240"/>
                  <a:gd name="T14" fmla="*/ 0 w 1073"/>
                  <a:gd name="T15" fmla="*/ 929 h 1240"/>
                  <a:gd name="T16" fmla="*/ 0 w 1073"/>
                  <a:gd name="T17" fmla="*/ 309 h 1240"/>
                  <a:gd name="T18" fmla="*/ 536 w 1073"/>
                  <a:gd name="T19" fmla="*/ 0 h 1240"/>
                  <a:gd name="T20" fmla="*/ 1073 w 1073"/>
                  <a:gd name="T21" fmla="*/ 309 h 1240"/>
                  <a:gd name="T22" fmla="*/ 1073 w 1073"/>
                  <a:gd name="T23" fmla="*/ 929 h 1240"/>
                  <a:gd name="T24" fmla="*/ 536 w 1073"/>
                  <a:gd name="T25" fmla="*/ 1240 h 1240"/>
                  <a:gd name="T26" fmla="*/ 0 w 1073"/>
                  <a:gd name="T27" fmla="*/ 929 h 1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73" h="1240">
                    <a:moveTo>
                      <a:pt x="109" y="374"/>
                    </a:moveTo>
                    <a:lnTo>
                      <a:pt x="109" y="866"/>
                    </a:lnTo>
                    <a:lnTo>
                      <a:pt x="536" y="1112"/>
                    </a:lnTo>
                    <a:lnTo>
                      <a:pt x="962" y="866"/>
                    </a:lnTo>
                    <a:lnTo>
                      <a:pt x="962" y="374"/>
                    </a:lnTo>
                    <a:lnTo>
                      <a:pt x="536" y="126"/>
                    </a:lnTo>
                    <a:lnTo>
                      <a:pt x="109" y="374"/>
                    </a:lnTo>
                    <a:close/>
                    <a:moveTo>
                      <a:pt x="0" y="929"/>
                    </a:moveTo>
                    <a:lnTo>
                      <a:pt x="0" y="309"/>
                    </a:lnTo>
                    <a:lnTo>
                      <a:pt x="536" y="0"/>
                    </a:lnTo>
                    <a:lnTo>
                      <a:pt x="1073" y="309"/>
                    </a:lnTo>
                    <a:lnTo>
                      <a:pt x="1073" y="929"/>
                    </a:lnTo>
                    <a:lnTo>
                      <a:pt x="536" y="1240"/>
                    </a:lnTo>
                    <a:lnTo>
                      <a:pt x="0" y="929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schemeClr val="tx2"/>
                  </a:solidFill>
                </a:endParaRPr>
              </a:p>
            </p:txBody>
          </p:sp>
          <p:sp>
            <p:nvSpPr>
              <p:cNvPr id="20" name="TextBox 1"/>
              <p:cNvSpPr txBox="1">
                <a:spLocks noChangeArrowheads="1"/>
              </p:cNvSpPr>
              <p:nvPr/>
            </p:nvSpPr>
            <p:spPr bwMode="auto">
              <a:xfrm>
                <a:off x="3898119" y="810548"/>
                <a:ext cx="1431664" cy="7078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algn="ctr" eaLnBrk="1" hangingPunct="1"/>
                <a:r>
                  <a:rPr lang="ru-RU" sz="4000" b="1" spc="-300" dirty="0" smtClean="0">
                    <a:solidFill>
                      <a:schemeClr val="tx2"/>
                    </a:solidFill>
                  </a:rPr>
                  <a:t>250</a:t>
                </a:r>
                <a:endParaRPr lang="ru-RU" sz="4000" b="1" spc="-300" dirty="0">
                  <a:solidFill>
                    <a:schemeClr val="tx2"/>
                  </a:solidFill>
                </a:endParaRPr>
              </a:p>
            </p:txBody>
          </p:sp>
        </p:grpSp>
        <p:grpSp>
          <p:nvGrpSpPr>
            <p:cNvPr id="10" name="Группа 9"/>
            <p:cNvGrpSpPr/>
            <p:nvPr/>
          </p:nvGrpSpPr>
          <p:grpSpPr>
            <a:xfrm>
              <a:off x="3563888" y="2100016"/>
              <a:ext cx="1431664" cy="1112960"/>
              <a:chOff x="3898119" y="602741"/>
              <a:chExt cx="1431664" cy="1112960"/>
            </a:xfrm>
          </p:grpSpPr>
          <p:sp>
            <p:nvSpPr>
              <p:cNvPr id="17" name="Freeform 6"/>
              <p:cNvSpPr>
                <a:spLocks noEditPoints="1"/>
              </p:cNvSpPr>
              <p:nvPr/>
            </p:nvSpPr>
            <p:spPr bwMode="auto">
              <a:xfrm>
                <a:off x="4146363" y="602741"/>
                <a:ext cx="963068" cy="1112960"/>
              </a:xfrm>
              <a:custGeom>
                <a:avLst/>
                <a:gdLst>
                  <a:gd name="T0" fmla="*/ 109 w 1073"/>
                  <a:gd name="T1" fmla="*/ 374 h 1240"/>
                  <a:gd name="T2" fmla="*/ 109 w 1073"/>
                  <a:gd name="T3" fmla="*/ 866 h 1240"/>
                  <a:gd name="T4" fmla="*/ 536 w 1073"/>
                  <a:gd name="T5" fmla="*/ 1112 h 1240"/>
                  <a:gd name="T6" fmla="*/ 962 w 1073"/>
                  <a:gd name="T7" fmla="*/ 866 h 1240"/>
                  <a:gd name="T8" fmla="*/ 962 w 1073"/>
                  <a:gd name="T9" fmla="*/ 374 h 1240"/>
                  <a:gd name="T10" fmla="*/ 536 w 1073"/>
                  <a:gd name="T11" fmla="*/ 126 h 1240"/>
                  <a:gd name="T12" fmla="*/ 109 w 1073"/>
                  <a:gd name="T13" fmla="*/ 374 h 1240"/>
                  <a:gd name="T14" fmla="*/ 0 w 1073"/>
                  <a:gd name="T15" fmla="*/ 929 h 1240"/>
                  <a:gd name="T16" fmla="*/ 0 w 1073"/>
                  <a:gd name="T17" fmla="*/ 309 h 1240"/>
                  <a:gd name="T18" fmla="*/ 536 w 1073"/>
                  <a:gd name="T19" fmla="*/ 0 h 1240"/>
                  <a:gd name="T20" fmla="*/ 1073 w 1073"/>
                  <a:gd name="T21" fmla="*/ 309 h 1240"/>
                  <a:gd name="T22" fmla="*/ 1073 w 1073"/>
                  <a:gd name="T23" fmla="*/ 929 h 1240"/>
                  <a:gd name="T24" fmla="*/ 536 w 1073"/>
                  <a:gd name="T25" fmla="*/ 1240 h 1240"/>
                  <a:gd name="T26" fmla="*/ 0 w 1073"/>
                  <a:gd name="T27" fmla="*/ 929 h 1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73" h="1240">
                    <a:moveTo>
                      <a:pt x="109" y="374"/>
                    </a:moveTo>
                    <a:lnTo>
                      <a:pt x="109" y="866"/>
                    </a:lnTo>
                    <a:lnTo>
                      <a:pt x="536" y="1112"/>
                    </a:lnTo>
                    <a:lnTo>
                      <a:pt x="962" y="866"/>
                    </a:lnTo>
                    <a:lnTo>
                      <a:pt x="962" y="374"/>
                    </a:lnTo>
                    <a:lnTo>
                      <a:pt x="536" y="126"/>
                    </a:lnTo>
                    <a:lnTo>
                      <a:pt x="109" y="374"/>
                    </a:lnTo>
                    <a:close/>
                    <a:moveTo>
                      <a:pt x="0" y="929"/>
                    </a:moveTo>
                    <a:lnTo>
                      <a:pt x="0" y="309"/>
                    </a:lnTo>
                    <a:lnTo>
                      <a:pt x="536" y="0"/>
                    </a:lnTo>
                    <a:lnTo>
                      <a:pt x="1073" y="309"/>
                    </a:lnTo>
                    <a:lnTo>
                      <a:pt x="1073" y="929"/>
                    </a:lnTo>
                    <a:lnTo>
                      <a:pt x="536" y="1240"/>
                    </a:lnTo>
                    <a:lnTo>
                      <a:pt x="0" y="929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schemeClr val="tx2"/>
                  </a:solidFill>
                </a:endParaRPr>
              </a:p>
            </p:txBody>
          </p:sp>
          <p:sp>
            <p:nvSpPr>
              <p:cNvPr id="18" name="TextBox 1"/>
              <p:cNvSpPr txBox="1">
                <a:spLocks noChangeArrowheads="1"/>
              </p:cNvSpPr>
              <p:nvPr/>
            </p:nvSpPr>
            <p:spPr bwMode="auto">
              <a:xfrm>
                <a:off x="3898119" y="810548"/>
                <a:ext cx="1431664" cy="7078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algn="ctr" eaLnBrk="1" hangingPunct="1"/>
                <a:r>
                  <a:rPr lang="ru-RU" sz="4000" b="1" spc="-300" dirty="0" smtClean="0">
                    <a:solidFill>
                      <a:schemeClr val="tx2"/>
                    </a:solidFill>
                  </a:rPr>
                  <a:t>100</a:t>
                </a:r>
                <a:endParaRPr lang="ru-RU" sz="4000" b="1" spc="-300" dirty="0">
                  <a:solidFill>
                    <a:schemeClr val="tx2"/>
                  </a:solidFill>
                </a:endParaRPr>
              </a:p>
            </p:txBody>
          </p:sp>
        </p:grpSp>
        <p:grpSp>
          <p:nvGrpSpPr>
            <p:cNvPr id="11" name="Группа 10"/>
            <p:cNvGrpSpPr/>
            <p:nvPr/>
          </p:nvGrpSpPr>
          <p:grpSpPr>
            <a:xfrm>
              <a:off x="3563888" y="3113136"/>
              <a:ext cx="1431664" cy="1107952"/>
              <a:chOff x="3898119" y="605245"/>
              <a:chExt cx="1431664" cy="1107952"/>
            </a:xfrm>
          </p:grpSpPr>
          <p:sp>
            <p:nvSpPr>
              <p:cNvPr id="15" name="Freeform 6"/>
              <p:cNvSpPr>
                <a:spLocks noEditPoints="1"/>
              </p:cNvSpPr>
              <p:nvPr/>
            </p:nvSpPr>
            <p:spPr bwMode="auto">
              <a:xfrm>
                <a:off x="4148530" y="605245"/>
                <a:ext cx="958734" cy="1107952"/>
              </a:xfrm>
              <a:custGeom>
                <a:avLst/>
                <a:gdLst>
                  <a:gd name="T0" fmla="*/ 109 w 1073"/>
                  <a:gd name="T1" fmla="*/ 374 h 1240"/>
                  <a:gd name="T2" fmla="*/ 109 w 1073"/>
                  <a:gd name="T3" fmla="*/ 866 h 1240"/>
                  <a:gd name="T4" fmla="*/ 536 w 1073"/>
                  <a:gd name="T5" fmla="*/ 1112 h 1240"/>
                  <a:gd name="T6" fmla="*/ 962 w 1073"/>
                  <a:gd name="T7" fmla="*/ 866 h 1240"/>
                  <a:gd name="T8" fmla="*/ 962 w 1073"/>
                  <a:gd name="T9" fmla="*/ 374 h 1240"/>
                  <a:gd name="T10" fmla="*/ 536 w 1073"/>
                  <a:gd name="T11" fmla="*/ 126 h 1240"/>
                  <a:gd name="T12" fmla="*/ 109 w 1073"/>
                  <a:gd name="T13" fmla="*/ 374 h 1240"/>
                  <a:gd name="T14" fmla="*/ 0 w 1073"/>
                  <a:gd name="T15" fmla="*/ 929 h 1240"/>
                  <a:gd name="T16" fmla="*/ 0 w 1073"/>
                  <a:gd name="T17" fmla="*/ 309 h 1240"/>
                  <a:gd name="T18" fmla="*/ 536 w 1073"/>
                  <a:gd name="T19" fmla="*/ 0 h 1240"/>
                  <a:gd name="T20" fmla="*/ 1073 w 1073"/>
                  <a:gd name="T21" fmla="*/ 309 h 1240"/>
                  <a:gd name="T22" fmla="*/ 1073 w 1073"/>
                  <a:gd name="T23" fmla="*/ 929 h 1240"/>
                  <a:gd name="T24" fmla="*/ 536 w 1073"/>
                  <a:gd name="T25" fmla="*/ 1240 h 1240"/>
                  <a:gd name="T26" fmla="*/ 0 w 1073"/>
                  <a:gd name="T27" fmla="*/ 929 h 1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73" h="1240">
                    <a:moveTo>
                      <a:pt x="109" y="374"/>
                    </a:moveTo>
                    <a:lnTo>
                      <a:pt x="109" y="866"/>
                    </a:lnTo>
                    <a:lnTo>
                      <a:pt x="536" y="1112"/>
                    </a:lnTo>
                    <a:lnTo>
                      <a:pt x="962" y="866"/>
                    </a:lnTo>
                    <a:lnTo>
                      <a:pt x="962" y="374"/>
                    </a:lnTo>
                    <a:lnTo>
                      <a:pt x="536" y="126"/>
                    </a:lnTo>
                    <a:lnTo>
                      <a:pt x="109" y="374"/>
                    </a:lnTo>
                    <a:close/>
                    <a:moveTo>
                      <a:pt x="0" y="929"/>
                    </a:moveTo>
                    <a:lnTo>
                      <a:pt x="0" y="309"/>
                    </a:lnTo>
                    <a:lnTo>
                      <a:pt x="536" y="0"/>
                    </a:lnTo>
                    <a:lnTo>
                      <a:pt x="1073" y="309"/>
                    </a:lnTo>
                    <a:lnTo>
                      <a:pt x="1073" y="929"/>
                    </a:lnTo>
                    <a:lnTo>
                      <a:pt x="536" y="1240"/>
                    </a:lnTo>
                    <a:lnTo>
                      <a:pt x="0" y="929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schemeClr val="tx2"/>
                  </a:solidFill>
                </a:endParaRPr>
              </a:p>
            </p:txBody>
          </p:sp>
          <p:sp>
            <p:nvSpPr>
              <p:cNvPr id="16" name="TextBox 1"/>
              <p:cNvSpPr txBox="1">
                <a:spLocks noChangeArrowheads="1"/>
              </p:cNvSpPr>
              <p:nvPr/>
            </p:nvSpPr>
            <p:spPr bwMode="auto">
              <a:xfrm>
                <a:off x="3898119" y="810548"/>
                <a:ext cx="1431664" cy="7078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algn="ctr" eaLnBrk="1" hangingPunct="1"/>
                <a:r>
                  <a:rPr lang="ru-RU" sz="4000" b="1" spc="-300" dirty="0" smtClean="0">
                    <a:solidFill>
                      <a:schemeClr val="tx2"/>
                    </a:solidFill>
                  </a:rPr>
                  <a:t>52</a:t>
                </a:r>
                <a:endParaRPr lang="ru-RU" sz="4000" b="1" spc="-300" dirty="0">
                  <a:solidFill>
                    <a:schemeClr val="tx2"/>
                  </a:solidFill>
                </a:endParaRPr>
              </a:p>
            </p:txBody>
          </p:sp>
        </p:grpSp>
        <p:grpSp>
          <p:nvGrpSpPr>
            <p:cNvPr id="12" name="Группа 11"/>
            <p:cNvGrpSpPr/>
            <p:nvPr/>
          </p:nvGrpSpPr>
          <p:grpSpPr>
            <a:xfrm>
              <a:off x="3563888" y="4121248"/>
              <a:ext cx="1431664" cy="1107952"/>
              <a:chOff x="3898119" y="605245"/>
              <a:chExt cx="1431664" cy="1107952"/>
            </a:xfrm>
          </p:grpSpPr>
          <p:sp>
            <p:nvSpPr>
              <p:cNvPr id="13" name="Freeform 6"/>
              <p:cNvSpPr>
                <a:spLocks noEditPoints="1"/>
              </p:cNvSpPr>
              <p:nvPr/>
            </p:nvSpPr>
            <p:spPr bwMode="auto">
              <a:xfrm>
                <a:off x="4148530" y="605245"/>
                <a:ext cx="958734" cy="1107952"/>
              </a:xfrm>
              <a:custGeom>
                <a:avLst/>
                <a:gdLst>
                  <a:gd name="T0" fmla="*/ 109 w 1073"/>
                  <a:gd name="T1" fmla="*/ 374 h 1240"/>
                  <a:gd name="T2" fmla="*/ 109 w 1073"/>
                  <a:gd name="T3" fmla="*/ 866 h 1240"/>
                  <a:gd name="T4" fmla="*/ 536 w 1073"/>
                  <a:gd name="T5" fmla="*/ 1112 h 1240"/>
                  <a:gd name="T6" fmla="*/ 962 w 1073"/>
                  <a:gd name="T7" fmla="*/ 866 h 1240"/>
                  <a:gd name="T8" fmla="*/ 962 w 1073"/>
                  <a:gd name="T9" fmla="*/ 374 h 1240"/>
                  <a:gd name="T10" fmla="*/ 536 w 1073"/>
                  <a:gd name="T11" fmla="*/ 126 h 1240"/>
                  <a:gd name="T12" fmla="*/ 109 w 1073"/>
                  <a:gd name="T13" fmla="*/ 374 h 1240"/>
                  <a:gd name="T14" fmla="*/ 0 w 1073"/>
                  <a:gd name="T15" fmla="*/ 929 h 1240"/>
                  <a:gd name="T16" fmla="*/ 0 w 1073"/>
                  <a:gd name="T17" fmla="*/ 309 h 1240"/>
                  <a:gd name="T18" fmla="*/ 536 w 1073"/>
                  <a:gd name="T19" fmla="*/ 0 h 1240"/>
                  <a:gd name="T20" fmla="*/ 1073 w 1073"/>
                  <a:gd name="T21" fmla="*/ 309 h 1240"/>
                  <a:gd name="T22" fmla="*/ 1073 w 1073"/>
                  <a:gd name="T23" fmla="*/ 929 h 1240"/>
                  <a:gd name="T24" fmla="*/ 536 w 1073"/>
                  <a:gd name="T25" fmla="*/ 1240 h 1240"/>
                  <a:gd name="T26" fmla="*/ 0 w 1073"/>
                  <a:gd name="T27" fmla="*/ 929 h 1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73" h="1240">
                    <a:moveTo>
                      <a:pt x="109" y="374"/>
                    </a:moveTo>
                    <a:lnTo>
                      <a:pt x="109" y="866"/>
                    </a:lnTo>
                    <a:lnTo>
                      <a:pt x="536" y="1112"/>
                    </a:lnTo>
                    <a:lnTo>
                      <a:pt x="962" y="866"/>
                    </a:lnTo>
                    <a:lnTo>
                      <a:pt x="962" y="374"/>
                    </a:lnTo>
                    <a:lnTo>
                      <a:pt x="536" y="126"/>
                    </a:lnTo>
                    <a:lnTo>
                      <a:pt x="109" y="374"/>
                    </a:lnTo>
                    <a:close/>
                    <a:moveTo>
                      <a:pt x="0" y="929"/>
                    </a:moveTo>
                    <a:lnTo>
                      <a:pt x="0" y="309"/>
                    </a:lnTo>
                    <a:lnTo>
                      <a:pt x="536" y="0"/>
                    </a:lnTo>
                    <a:lnTo>
                      <a:pt x="1073" y="309"/>
                    </a:lnTo>
                    <a:lnTo>
                      <a:pt x="1073" y="929"/>
                    </a:lnTo>
                    <a:lnTo>
                      <a:pt x="536" y="1240"/>
                    </a:lnTo>
                    <a:lnTo>
                      <a:pt x="0" y="929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schemeClr val="tx2"/>
                  </a:solidFill>
                </a:endParaRPr>
              </a:p>
            </p:txBody>
          </p:sp>
          <p:sp>
            <p:nvSpPr>
              <p:cNvPr id="14" name="TextBox 1"/>
              <p:cNvSpPr txBox="1">
                <a:spLocks noChangeArrowheads="1"/>
              </p:cNvSpPr>
              <p:nvPr/>
            </p:nvSpPr>
            <p:spPr bwMode="auto">
              <a:xfrm>
                <a:off x="3898119" y="810548"/>
                <a:ext cx="1431664" cy="7078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algn="ctr" eaLnBrk="1" hangingPunct="1"/>
                <a:r>
                  <a:rPr lang="ru-RU" sz="4000" b="1" spc="-300" dirty="0" smtClean="0">
                    <a:solidFill>
                      <a:schemeClr val="tx2"/>
                    </a:solidFill>
                  </a:rPr>
                  <a:t>25</a:t>
                </a:r>
                <a:endParaRPr lang="ru-RU" sz="4000" b="1" spc="-300" dirty="0">
                  <a:solidFill>
                    <a:schemeClr val="tx2"/>
                  </a:solidFill>
                </a:endParaRPr>
              </a:p>
            </p:txBody>
          </p:sp>
        </p:grpSp>
      </p:grpSp>
      <p:sp>
        <p:nvSpPr>
          <p:cNvPr id="21" name="TextBox 1"/>
          <p:cNvSpPr txBox="1">
            <a:spLocks noChangeArrowheads="1"/>
          </p:cNvSpPr>
          <p:nvPr/>
        </p:nvSpPr>
        <p:spPr bwMode="auto">
          <a:xfrm>
            <a:off x="2276240" y="955798"/>
            <a:ext cx="143166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en-US" sz="4000" b="1" spc="-300" dirty="0">
                <a:solidFill>
                  <a:schemeClr val="tx2"/>
                </a:solidFill>
              </a:rPr>
              <a:t>&lt;</a:t>
            </a:r>
            <a:endParaRPr lang="ru-RU" sz="4000" b="1" spc="-300" dirty="0">
              <a:solidFill>
                <a:schemeClr val="tx2"/>
              </a:solidFill>
            </a:endParaRPr>
          </a:p>
        </p:txBody>
      </p:sp>
      <p:sp>
        <p:nvSpPr>
          <p:cNvPr id="22" name="TextBox 1"/>
          <p:cNvSpPr txBox="1">
            <a:spLocks noChangeArrowheads="1"/>
          </p:cNvSpPr>
          <p:nvPr/>
        </p:nvSpPr>
        <p:spPr bwMode="auto">
          <a:xfrm>
            <a:off x="2276240" y="1982666"/>
            <a:ext cx="143166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en-US" sz="4000" b="1" spc="-300" dirty="0" smtClean="0">
                <a:solidFill>
                  <a:schemeClr val="tx2"/>
                </a:solidFill>
              </a:rPr>
              <a:t>&lt;</a:t>
            </a:r>
            <a:endParaRPr lang="ru-RU" sz="4000" b="1" spc="-300" dirty="0">
              <a:solidFill>
                <a:schemeClr val="tx2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4204350" y="2164758"/>
            <a:ext cx="3725069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800"/>
              </a:lnSpc>
            </a:pPr>
            <a:r>
              <a:rPr lang="ru-RU" sz="2000" dirty="0" err="1" smtClean="0"/>
              <a:t>Вебинаров</a:t>
            </a:r>
            <a:endParaRPr lang="ru-RU" sz="2000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4204348" y="3952653"/>
            <a:ext cx="4256084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800"/>
              </a:lnSpc>
            </a:pPr>
            <a:r>
              <a:rPr lang="ru-RU" sz="2000" dirty="0" smtClean="0"/>
              <a:t>Представительства во всех муниципальных образованиях Архангельской области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66660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рапеция 1"/>
          <p:cNvSpPr/>
          <p:nvPr/>
        </p:nvSpPr>
        <p:spPr>
          <a:xfrm>
            <a:off x="1619672" y="0"/>
            <a:ext cx="8712968" cy="5143500"/>
          </a:xfrm>
          <a:prstGeom prst="trapezoid">
            <a:avLst>
              <a:gd name="adj" fmla="val 16897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987574"/>
            <a:ext cx="4211908" cy="329785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751005" y="4515966"/>
            <a:ext cx="25415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tx2"/>
                </a:solidFill>
              </a:rPr>
              <a:t>http://www.onedu.ru/</a:t>
            </a:r>
            <a:endParaRPr lang="ru-RU" sz="2000" dirty="0">
              <a:solidFill>
                <a:schemeClr val="tx2"/>
              </a:solidFill>
            </a:endParaRPr>
          </a:p>
        </p:txBody>
      </p:sp>
      <p:pic>
        <p:nvPicPr>
          <p:cNvPr id="5" name="Picture 2" descr="\\Zeon\ippk\Центры\Образовательных инфотехнологий\Кузнецова Татьяна Владимировна\АО ИОО\!_80 лет АО ИОО\Лого_ сназванием учреждения\АО ИОО_80_для презентации_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9" y="-32295"/>
            <a:ext cx="6192686" cy="1207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6660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рапеция 1"/>
          <p:cNvSpPr/>
          <p:nvPr/>
        </p:nvSpPr>
        <p:spPr>
          <a:xfrm>
            <a:off x="1619672" y="0"/>
            <a:ext cx="8712968" cy="5143500"/>
          </a:xfrm>
          <a:prstGeom prst="trapezoid">
            <a:avLst>
              <a:gd name="adj" fmla="val 16897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3" name="Picture 2" descr="\\Zeon\ippk\Центры\Образовательных инфотехнологий\Кузнецова Татьяна Владимировна\АО ИОО\!_80 лет АО ИОО\Лого_ сназванием учреждения\АО ИОО_80_для презентации_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9" y="-32295"/>
            <a:ext cx="6192686" cy="1207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7" descr="\\Zeon\ippk\Центры\Образовательных инфотехнологий\Кузнецова Татьяна Владимировна\центры\Редакционно-издательский центр\Котов Иван Николаевич\!_Северная Двина\2017\№3\№3_2017_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1463161"/>
            <a:ext cx="2234570" cy="31683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\\Zeon\ippk\Центры\Образовательных инфотехнологий\Кузнецова Татьяна Владимировна\центры\Редакционно-издательский центр\Котов Иван Николаевич\!_Северная Двина\2017\№4\3_№4_2017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4082" y="1391153"/>
            <a:ext cx="2239824" cy="31683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\\Zeon\ippk\Центры\Образовательных инфотехнологий\Кузнецова Татьяна Владимировна\центры\Редакционно-издательский центр\Котов Иван Николаевич\!_Северная Двина\2017\№5\2_№5_2017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4506" y="1321619"/>
            <a:ext cx="2233251" cy="31664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\\Zeon\ippk\Центры\Образовательных инфотехнологий\Кузнецова Татьяна Владимировна\центры\Редакционно-издательский центр\Котов Иван Николаевич\!_Северная Двина\2017\№6\3_№6_2017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0564" y="1247137"/>
            <a:ext cx="2227617" cy="31683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\\Zeon\ippk\Центры\Образовательных инфотехнологий\Кузнецова Татьяна Владимировна\центры\Редакционно-издательский центр\Котов Иван Николаевич\!_Северная Двина\2018\№1_2018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701" y="1175129"/>
            <a:ext cx="2228538" cy="31683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425701" y="4559847"/>
            <a:ext cx="260084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tx2"/>
                </a:solidFill>
              </a:rPr>
              <a:t>http://www. sdvina.ru/</a:t>
            </a:r>
            <a:endParaRPr lang="ru-RU" sz="2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6660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рапеция 1"/>
          <p:cNvSpPr/>
          <p:nvPr/>
        </p:nvSpPr>
        <p:spPr>
          <a:xfrm>
            <a:off x="1619672" y="0"/>
            <a:ext cx="8712968" cy="5143500"/>
          </a:xfrm>
          <a:prstGeom prst="trapezoid">
            <a:avLst>
              <a:gd name="adj" fmla="val 16897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339502"/>
            <a:ext cx="4950326" cy="44468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07504" y="1995686"/>
            <a:ext cx="23111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http://www.onedu.ru/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7504" y="2795836"/>
            <a:ext cx="343754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/>
              <a:t>Раздел </a:t>
            </a:r>
            <a:endParaRPr lang="ru-RU" sz="1600" dirty="0" smtClean="0"/>
          </a:p>
          <a:p>
            <a:r>
              <a:rPr lang="ru-RU" sz="1600" b="1" dirty="0" smtClean="0"/>
              <a:t>«</a:t>
            </a:r>
            <a:r>
              <a:rPr lang="ru-RU" sz="1600" b="1" dirty="0"/>
              <a:t>Мероприятия </a:t>
            </a:r>
            <a:r>
              <a:rPr lang="ru-RU" sz="1600" b="1" dirty="0" smtClean="0"/>
              <a:t>– </a:t>
            </a:r>
          </a:p>
          <a:p>
            <a:r>
              <a:rPr lang="ru-RU" sz="1600" b="1" dirty="0" smtClean="0"/>
              <a:t>Институт </a:t>
            </a:r>
            <a:r>
              <a:rPr lang="ru-RU" sz="1600" b="1" dirty="0"/>
              <a:t>принимает </a:t>
            </a:r>
            <a:r>
              <a:rPr lang="ru-RU" sz="1600" b="1" dirty="0" smtClean="0"/>
              <a:t>поздравления»</a:t>
            </a:r>
            <a:endParaRPr lang="ru-RU" sz="1600" b="1" dirty="0"/>
          </a:p>
        </p:txBody>
      </p:sp>
      <p:pic>
        <p:nvPicPr>
          <p:cNvPr id="6" name="Picture 2" descr="\\Zeon\ippk\Центры\Образовательных инфотехнологий\Кузнецова Татьяна Владимировна\АО ИОО\!_80 лет АО ИОО\!_лого_АО ИОО_80_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2" y="64687"/>
            <a:ext cx="2328540" cy="1647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6660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рапеция 1"/>
          <p:cNvSpPr/>
          <p:nvPr/>
        </p:nvSpPr>
        <p:spPr>
          <a:xfrm>
            <a:off x="1619672" y="0"/>
            <a:ext cx="8712968" cy="5143500"/>
          </a:xfrm>
          <a:prstGeom prst="trapezoid">
            <a:avLst>
              <a:gd name="adj" fmla="val 16897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3" name="Группа 2"/>
          <p:cNvGrpSpPr/>
          <p:nvPr/>
        </p:nvGrpSpPr>
        <p:grpSpPr>
          <a:xfrm>
            <a:off x="3203848" y="804466"/>
            <a:ext cx="1165221" cy="4183903"/>
            <a:chOff x="3563888" y="1096705"/>
            <a:chExt cx="1431664" cy="514060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4" name="Группа 3"/>
            <p:cNvGrpSpPr/>
            <p:nvPr/>
          </p:nvGrpSpPr>
          <p:grpSpPr>
            <a:xfrm>
              <a:off x="3563888" y="1096705"/>
              <a:ext cx="1431664" cy="1112960"/>
              <a:chOff x="3898119" y="602741"/>
              <a:chExt cx="1431664" cy="1112960"/>
            </a:xfrm>
          </p:grpSpPr>
          <p:sp>
            <p:nvSpPr>
              <p:cNvPr id="17" name="Freeform 6"/>
              <p:cNvSpPr>
                <a:spLocks noEditPoints="1"/>
              </p:cNvSpPr>
              <p:nvPr/>
            </p:nvSpPr>
            <p:spPr bwMode="auto">
              <a:xfrm>
                <a:off x="4146363" y="602741"/>
                <a:ext cx="963068" cy="1112960"/>
              </a:xfrm>
              <a:custGeom>
                <a:avLst/>
                <a:gdLst>
                  <a:gd name="T0" fmla="*/ 109 w 1073"/>
                  <a:gd name="T1" fmla="*/ 374 h 1240"/>
                  <a:gd name="T2" fmla="*/ 109 w 1073"/>
                  <a:gd name="T3" fmla="*/ 866 h 1240"/>
                  <a:gd name="T4" fmla="*/ 536 w 1073"/>
                  <a:gd name="T5" fmla="*/ 1112 h 1240"/>
                  <a:gd name="T6" fmla="*/ 962 w 1073"/>
                  <a:gd name="T7" fmla="*/ 866 h 1240"/>
                  <a:gd name="T8" fmla="*/ 962 w 1073"/>
                  <a:gd name="T9" fmla="*/ 374 h 1240"/>
                  <a:gd name="T10" fmla="*/ 536 w 1073"/>
                  <a:gd name="T11" fmla="*/ 126 h 1240"/>
                  <a:gd name="T12" fmla="*/ 109 w 1073"/>
                  <a:gd name="T13" fmla="*/ 374 h 1240"/>
                  <a:gd name="T14" fmla="*/ 0 w 1073"/>
                  <a:gd name="T15" fmla="*/ 929 h 1240"/>
                  <a:gd name="T16" fmla="*/ 0 w 1073"/>
                  <a:gd name="T17" fmla="*/ 309 h 1240"/>
                  <a:gd name="T18" fmla="*/ 536 w 1073"/>
                  <a:gd name="T19" fmla="*/ 0 h 1240"/>
                  <a:gd name="T20" fmla="*/ 1073 w 1073"/>
                  <a:gd name="T21" fmla="*/ 309 h 1240"/>
                  <a:gd name="T22" fmla="*/ 1073 w 1073"/>
                  <a:gd name="T23" fmla="*/ 929 h 1240"/>
                  <a:gd name="T24" fmla="*/ 536 w 1073"/>
                  <a:gd name="T25" fmla="*/ 1240 h 1240"/>
                  <a:gd name="T26" fmla="*/ 0 w 1073"/>
                  <a:gd name="T27" fmla="*/ 929 h 1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73" h="1240">
                    <a:moveTo>
                      <a:pt x="109" y="374"/>
                    </a:moveTo>
                    <a:lnTo>
                      <a:pt x="109" y="866"/>
                    </a:lnTo>
                    <a:lnTo>
                      <a:pt x="536" y="1112"/>
                    </a:lnTo>
                    <a:lnTo>
                      <a:pt x="962" y="866"/>
                    </a:lnTo>
                    <a:lnTo>
                      <a:pt x="962" y="374"/>
                    </a:lnTo>
                    <a:lnTo>
                      <a:pt x="536" y="126"/>
                    </a:lnTo>
                    <a:lnTo>
                      <a:pt x="109" y="374"/>
                    </a:lnTo>
                    <a:close/>
                    <a:moveTo>
                      <a:pt x="0" y="929"/>
                    </a:moveTo>
                    <a:lnTo>
                      <a:pt x="0" y="309"/>
                    </a:lnTo>
                    <a:lnTo>
                      <a:pt x="536" y="0"/>
                    </a:lnTo>
                    <a:lnTo>
                      <a:pt x="1073" y="309"/>
                    </a:lnTo>
                    <a:lnTo>
                      <a:pt x="1073" y="929"/>
                    </a:lnTo>
                    <a:lnTo>
                      <a:pt x="536" y="1240"/>
                    </a:lnTo>
                    <a:lnTo>
                      <a:pt x="0" y="929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" name="TextBox 1"/>
              <p:cNvSpPr txBox="1">
                <a:spLocks noChangeArrowheads="1"/>
              </p:cNvSpPr>
              <p:nvPr/>
            </p:nvSpPr>
            <p:spPr bwMode="auto">
              <a:xfrm>
                <a:off x="3898119" y="739245"/>
                <a:ext cx="1431664" cy="7078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algn="ctr" eaLnBrk="1" hangingPunct="1"/>
                <a:r>
                  <a:rPr lang="ru-RU" sz="4000" b="1" spc="-300" dirty="0" smtClean="0">
                    <a:solidFill>
                      <a:schemeClr val="bg1"/>
                    </a:solidFill>
                  </a:rPr>
                  <a:t>17</a:t>
                </a:r>
                <a:endParaRPr lang="ru-RU" sz="4000" b="1" spc="-3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5" name="Группа 4"/>
            <p:cNvGrpSpPr/>
            <p:nvPr/>
          </p:nvGrpSpPr>
          <p:grpSpPr>
            <a:xfrm>
              <a:off x="3563888" y="2100016"/>
              <a:ext cx="1431664" cy="1112960"/>
              <a:chOff x="3898119" y="602741"/>
              <a:chExt cx="1431664" cy="1112960"/>
            </a:xfrm>
          </p:grpSpPr>
          <p:sp>
            <p:nvSpPr>
              <p:cNvPr id="15" name="Freeform 6"/>
              <p:cNvSpPr>
                <a:spLocks noEditPoints="1"/>
              </p:cNvSpPr>
              <p:nvPr/>
            </p:nvSpPr>
            <p:spPr bwMode="auto">
              <a:xfrm>
                <a:off x="4146363" y="602741"/>
                <a:ext cx="963068" cy="1112960"/>
              </a:xfrm>
              <a:custGeom>
                <a:avLst/>
                <a:gdLst>
                  <a:gd name="T0" fmla="*/ 109 w 1073"/>
                  <a:gd name="T1" fmla="*/ 374 h 1240"/>
                  <a:gd name="T2" fmla="*/ 109 w 1073"/>
                  <a:gd name="T3" fmla="*/ 866 h 1240"/>
                  <a:gd name="T4" fmla="*/ 536 w 1073"/>
                  <a:gd name="T5" fmla="*/ 1112 h 1240"/>
                  <a:gd name="T6" fmla="*/ 962 w 1073"/>
                  <a:gd name="T7" fmla="*/ 866 h 1240"/>
                  <a:gd name="T8" fmla="*/ 962 w 1073"/>
                  <a:gd name="T9" fmla="*/ 374 h 1240"/>
                  <a:gd name="T10" fmla="*/ 536 w 1073"/>
                  <a:gd name="T11" fmla="*/ 126 h 1240"/>
                  <a:gd name="T12" fmla="*/ 109 w 1073"/>
                  <a:gd name="T13" fmla="*/ 374 h 1240"/>
                  <a:gd name="T14" fmla="*/ 0 w 1073"/>
                  <a:gd name="T15" fmla="*/ 929 h 1240"/>
                  <a:gd name="T16" fmla="*/ 0 w 1073"/>
                  <a:gd name="T17" fmla="*/ 309 h 1240"/>
                  <a:gd name="T18" fmla="*/ 536 w 1073"/>
                  <a:gd name="T19" fmla="*/ 0 h 1240"/>
                  <a:gd name="T20" fmla="*/ 1073 w 1073"/>
                  <a:gd name="T21" fmla="*/ 309 h 1240"/>
                  <a:gd name="T22" fmla="*/ 1073 w 1073"/>
                  <a:gd name="T23" fmla="*/ 929 h 1240"/>
                  <a:gd name="T24" fmla="*/ 536 w 1073"/>
                  <a:gd name="T25" fmla="*/ 1240 h 1240"/>
                  <a:gd name="T26" fmla="*/ 0 w 1073"/>
                  <a:gd name="T27" fmla="*/ 929 h 1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73" h="1240">
                    <a:moveTo>
                      <a:pt x="109" y="374"/>
                    </a:moveTo>
                    <a:lnTo>
                      <a:pt x="109" y="866"/>
                    </a:lnTo>
                    <a:lnTo>
                      <a:pt x="536" y="1112"/>
                    </a:lnTo>
                    <a:lnTo>
                      <a:pt x="962" y="866"/>
                    </a:lnTo>
                    <a:lnTo>
                      <a:pt x="962" y="374"/>
                    </a:lnTo>
                    <a:lnTo>
                      <a:pt x="536" y="126"/>
                    </a:lnTo>
                    <a:lnTo>
                      <a:pt x="109" y="374"/>
                    </a:lnTo>
                    <a:close/>
                    <a:moveTo>
                      <a:pt x="0" y="929"/>
                    </a:moveTo>
                    <a:lnTo>
                      <a:pt x="0" y="309"/>
                    </a:lnTo>
                    <a:lnTo>
                      <a:pt x="536" y="0"/>
                    </a:lnTo>
                    <a:lnTo>
                      <a:pt x="1073" y="309"/>
                    </a:lnTo>
                    <a:lnTo>
                      <a:pt x="1073" y="929"/>
                    </a:lnTo>
                    <a:lnTo>
                      <a:pt x="536" y="1240"/>
                    </a:lnTo>
                    <a:lnTo>
                      <a:pt x="0" y="929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" name="TextBox 1"/>
              <p:cNvSpPr txBox="1">
                <a:spLocks noChangeArrowheads="1"/>
              </p:cNvSpPr>
              <p:nvPr/>
            </p:nvSpPr>
            <p:spPr bwMode="auto">
              <a:xfrm>
                <a:off x="3898119" y="709143"/>
                <a:ext cx="1431664" cy="7078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algn="ctr" eaLnBrk="1" hangingPunct="1"/>
                <a:r>
                  <a:rPr lang="ru-RU" sz="4000" b="1" spc="-300" dirty="0" smtClean="0">
                    <a:solidFill>
                      <a:schemeClr val="bg1"/>
                    </a:solidFill>
                  </a:rPr>
                  <a:t>9</a:t>
                </a:r>
                <a:endParaRPr lang="ru-RU" sz="4000" b="1" spc="-3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6" name="Группа 5"/>
            <p:cNvGrpSpPr/>
            <p:nvPr/>
          </p:nvGrpSpPr>
          <p:grpSpPr>
            <a:xfrm>
              <a:off x="3563888" y="3113136"/>
              <a:ext cx="1431664" cy="1107952"/>
              <a:chOff x="3898119" y="605245"/>
              <a:chExt cx="1431664" cy="1107952"/>
            </a:xfrm>
          </p:grpSpPr>
          <p:sp>
            <p:nvSpPr>
              <p:cNvPr id="13" name="Freeform 6"/>
              <p:cNvSpPr>
                <a:spLocks noEditPoints="1"/>
              </p:cNvSpPr>
              <p:nvPr/>
            </p:nvSpPr>
            <p:spPr bwMode="auto">
              <a:xfrm>
                <a:off x="4148530" y="605245"/>
                <a:ext cx="958734" cy="1107952"/>
              </a:xfrm>
              <a:custGeom>
                <a:avLst/>
                <a:gdLst>
                  <a:gd name="T0" fmla="*/ 109 w 1073"/>
                  <a:gd name="T1" fmla="*/ 374 h 1240"/>
                  <a:gd name="T2" fmla="*/ 109 w 1073"/>
                  <a:gd name="T3" fmla="*/ 866 h 1240"/>
                  <a:gd name="T4" fmla="*/ 536 w 1073"/>
                  <a:gd name="T5" fmla="*/ 1112 h 1240"/>
                  <a:gd name="T6" fmla="*/ 962 w 1073"/>
                  <a:gd name="T7" fmla="*/ 866 h 1240"/>
                  <a:gd name="T8" fmla="*/ 962 w 1073"/>
                  <a:gd name="T9" fmla="*/ 374 h 1240"/>
                  <a:gd name="T10" fmla="*/ 536 w 1073"/>
                  <a:gd name="T11" fmla="*/ 126 h 1240"/>
                  <a:gd name="T12" fmla="*/ 109 w 1073"/>
                  <a:gd name="T13" fmla="*/ 374 h 1240"/>
                  <a:gd name="T14" fmla="*/ 0 w 1073"/>
                  <a:gd name="T15" fmla="*/ 929 h 1240"/>
                  <a:gd name="T16" fmla="*/ 0 w 1073"/>
                  <a:gd name="T17" fmla="*/ 309 h 1240"/>
                  <a:gd name="T18" fmla="*/ 536 w 1073"/>
                  <a:gd name="T19" fmla="*/ 0 h 1240"/>
                  <a:gd name="T20" fmla="*/ 1073 w 1073"/>
                  <a:gd name="T21" fmla="*/ 309 h 1240"/>
                  <a:gd name="T22" fmla="*/ 1073 w 1073"/>
                  <a:gd name="T23" fmla="*/ 929 h 1240"/>
                  <a:gd name="T24" fmla="*/ 536 w 1073"/>
                  <a:gd name="T25" fmla="*/ 1240 h 1240"/>
                  <a:gd name="T26" fmla="*/ 0 w 1073"/>
                  <a:gd name="T27" fmla="*/ 929 h 1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73" h="1240">
                    <a:moveTo>
                      <a:pt x="109" y="374"/>
                    </a:moveTo>
                    <a:lnTo>
                      <a:pt x="109" y="866"/>
                    </a:lnTo>
                    <a:lnTo>
                      <a:pt x="536" y="1112"/>
                    </a:lnTo>
                    <a:lnTo>
                      <a:pt x="962" y="866"/>
                    </a:lnTo>
                    <a:lnTo>
                      <a:pt x="962" y="374"/>
                    </a:lnTo>
                    <a:lnTo>
                      <a:pt x="536" y="126"/>
                    </a:lnTo>
                    <a:lnTo>
                      <a:pt x="109" y="374"/>
                    </a:lnTo>
                    <a:close/>
                    <a:moveTo>
                      <a:pt x="0" y="929"/>
                    </a:moveTo>
                    <a:lnTo>
                      <a:pt x="0" y="309"/>
                    </a:lnTo>
                    <a:lnTo>
                      <a:pt x="536" y="0"/>
                    </a:lnTo>
                    <a:lnTo>
                      <a:pt x="1073" y="309"/>
                    </a:lnTo>
                    <a:lnTo>
                      <a:pt x="1073" y="929"/>
                    </a:lnTo>
                    <a:lnTo>
                      <a:pt x="536" y="1240"/>
                    </a:lnTo>
                    <a:lnTo>
                      <a:pt x="0" y="929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" name="TextBox 1"/>
              <p:cNvSpPr txBox="1">
                <a:spLocks noChangeArrowheads="1"/>
              </p:cNvSpPr>
              <p:nvPr/>
            </p:nvSpPr>
            <p:spPr bwMode="auto">
              <a:xfrm>
                <a:off x="3898119" y="760210"/>
                <a:ext cx="1431664" cy="7078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algn="ctr" eaLnBrk="1" hangingPunct="1"/>
                <a:r>
                  <a:rPr lang="ru-RU" sz="4000" b="1" spc="-300" dirty="0" smtClean="0">
                    <a:solidFill>
                      <a:schemeClr val="bg1"/>
                    </a:solidFill>
                  </a:rPr>
                  <a:t>5</a:t>
                </a:r>
                <a:endParaRPr lang="ru-RU" sz="4000" b="1" spc="-3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7" name="Группа 6"/>
            <p:cNvGrpSpPr/>
            <p:nvPr/>
          </p:nvGrpSpPr>
          <p:grpSpPr>
            <a:xfrm>
              <a:off x="3563888" y="4121248"/>
              <a:ext cx="1431664" cy="1107952"/>
              <a:chOff x="3898119" y="605245"/>
              <a:chExt cx="1431664" cy="1107952"/>
            </a:xfrm>
          </p:grpSpPr>
          <p:sp>
            <p:nvSpPr>
              <p:cNvPr id="11" name="Freeform 6"/>
              <p:cNvSpPr>
                <a:spLocks noEditPoints="1"/>
              </p:cNvSpPr>
              <p:nvPr/>
            </p:nvSpPr>
            <p:spPr bwMode="auto">
              <a:xfrm>
                <a:off x="4148530" y="605245"/>
                <a:ext cx="958734" cy="1107952"/>
              </a:xfrm>
              <a:custGeom>
                <a:avLst/>
                <a:gdLst>
                  <a:gd name="T0" fmla="*/ 109 w 1073"/>
                  <a:gd name="T1" fmla="*/ 374 h 1240"/>
                  <a:gd name="T2" fmla="*/ 109 w 1073"/>
                  <a:gd name="T3" fmla="*/ 866 h 1240"/>
                  <a:gd name="T4" fmla="*/ 536 w 1073"/>
                  <a:gd name="T5" fmla="*/ 1112 h 1240"/>
                  <a:gd name="T6" fmla="*/ 962 w 1073"/>
                  <a:gd name="T7" fmla="*/ 866 h 1240"/>
                  <a:gd name="T8" fmla="*/ 962 w 1073"/>
                  <a:gd name="T9" fmla="*/ 374 h 1240"/>
                  <a:gd name="T10" fmla="*/ 536 w 1073"/>
                  <a:gd name="T11" fmla="*/ 126 h 1240"/>
                  <a:gd name="T12" fmla="*/ 109 w 1073"/>
                  <a:gd name="T13" fmla="*/ 374 h 1240"/>
                  <a:gd name="T14" fmla="*/ 0 w 1073"/>
                  <a:gd name="T15" fmla="*/ 929 h 1240"/>
                  <a:gd name="T16" fmla="*/ 0 w 1073"/>
                  <a:gd name="T17" fmla="*/ 309 h 1240"/>
                  <a:gd name="T18" fmla="*/ 536 w 1073"/>
                  <a:gd name="T19" fmla="*/ 0 h 1240"/>
                  <a:gd name="T20" fmla="*/ 1073 w 1073"/>
                  <a:gd name="T21" fmla="*/ 309 h 1240"/>
                  <a:gd name="T22" fmla="*/ 1073 w 1073"/>
                  <a:gd name="T23" fmla="*/ 929 h 1240"/>
                  <a:gd name="T24" fmla="*/ 536 w 1073"/>
                  <a:gd name="T25" fmla="*/ 1240 h 1240"/>
                  <a:gd name="T26" fmla="*/ 0 w 1073"/>
                  <a:gd name="T27" fmla="*/ 929 h 1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73" h="1240">
                    <a:moveTo>
                      <a:pt x="109" y="374"/>
                    </a:moveTo>
                    <a:lnTo>
                      <a:pt x="109" y="866"/>
                    </a:lnTo>
                    <a:lnTo>
                      <a:pt x="536" y="1112"/>
                    </a:lnTo>
                    <a:lnTo>
                      <a:pt x="962" y="866"/>
                    </a:lnTo>
                    <a:lnTo>
                      <a:pt x="962" y="374"/>
                    </a:lnTo>
                    <a:lnTo>
                      <a:pt x="536" y="126"/>
                    </a:lnTo>
                    <a:lnTo>
                      <a:pt x="109" y="374"/>
                    </a:lnTo>
                    <a:close/>
                    <a:moveTo>
                      <a:pt x="0" y="929"/>
                    </a:moveTo>
                    <a:lnTo>
                      <a:pt x="0" y="309"/>
                    </a:lnTo>
                    <a:lnTo>
                      <a:pt x="536" y="0"/>
                    </a:lnTo>
                    <a:lnTo>
                      <a:pt x="1073" y="309"/>
                    </a:lnTo>
                    <a:lnTo>
                      <a:pt x="1073" y="929"/>
                    </a:lnTo>
                    <a:lnTo>
                      <a:pt x="536" y="1240"/>
                    </a:lnTo>
                    <a:lnTo>
                      <a:pt x="0" y="929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" name="TextBox 1"/>
              <p:cNvSpPr txBox="1">
                <a:spLocks noChangeArrowheads="1"/>
              </p:cNvSpPr>
              <p:nvPr/>
            </p:nvSpPr>
            <p:spPr bwMode="auto">
              <a:xfrm>
                <a:off x="3898119" y="725308"/>
                <a:ext cx="1431664" cy="7078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algn="ctr" eaLnBrk="1" hangingPunct="1"/>
                <a:r>
                  <a:rPr lang="ru-RU" sz="4000" b="1" spc="-300" dirty="0" smtClean="0">
                    <a:solidFill>
                      <a:schemeClr val="bg1"/>
                    </a:solidFill>
                  </a:rPr>
                  <a:t>15</a:t>
                </a:r>
                <a:endParaRPr lang="ru-RU" sz="4000" b="1" spc="-3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8" name="Группа 7"/>
            <p:cNvGrpSpPr/>
            <p:nvPr/>
          </p:nvGrpSpPr>
          <p:grpSpPr>
            <a:xfrm>
              <a:off x="3563888" y="5129360"/>
              <a:ext cx="1431664" cy="1107952"/>
              <a:chOff x="3898119" y="605245"/>
              <a:chExt cx="1431664" cy="1107952"/>
            </a:xfrm>
          </p:grpSpPr>
          <p:sp>
            <p:nvSpPr>
              <p:cNvPr id="9" name="Freeform 6"/>
              <p:cNvSpPr>
                <a:spLocks noEditPoints="1"/>
              </p:cNvSpPr>
              <p:nvPr/>
            </p:nvSpPr>
            <p:spPr bwMode="auto">
              <a:xfrm>
                <a:off x="4148530" y="605245"/>
                <a:ext cx="958734" cy="1107952"/>
              </a:xfrm>
              <a:custGeom>
                <a:avLst/>
                <a:gdLst>
                  <a:gd name="T0" fmla="*/ 109 w 1073"/>
                  <a:gd name="T1" fmla="*/ 374 h 1240"/>
                  <a:gd name="T2" fmla="*/ 109 w 1073"/>
                  <a:gd name="T3" fmla="*/ 866 h 1240"/>
                  <a:gd name="T4" fmla="*/ 536 w 1073"/>
                  <a:gd name="T5" fmla="*/ 1112 h 1240"/>
                  <a:gd name="T6" fmla="*/ 962 w 1073"/>
                  <a:gd name="T7" fmla="*/ 866 h 1240"/>
                  <a:gd name="T8" fmla="*/ 962 w 1073"/>
                  <a:gd name="T9" fmla="*/ 374 h 1240"/>
                  <a:gd name="T10" fmla="*/ 536 w 1073"/>
                  <a:gd name="T11" fmla="*/ 126 h 1240"/>
                  <a:gd name="T12" fmla="*/ 109 w 1073"/>
                  <a:gd name="T13" fmla="*/ 374 h 1240"/>
                  <a:gd name="T14" fmla="*/ 0 w 1073"/>
                  <a:gd name="T15" fmla="*/ 929 h 1240"/>
                  <a:gd name="T16" fmla="*/ 0 w 1073"/>
                  <a:gd name="T17" fmla="*/ 309 h 1240"/>
                  <a:gd name="T18" fmla="*/ 536 w 1073"/>
                  <a:gd name="T19" fmla="*/ 0 h 1240"/>
                  <a:gd name="T20" fmla="*/ 1073 w 1073"/>
                  <a:gd name="T21" fmla="*/ 309 h 1240"/>
                  <a:gd name="T22" fmla="*/ 1073 w 1073"/>
                  <a:gd name="T23" fmla="*/ 929 h 1240"/>
                  <a:gd name="T24" fmla="*/ 536 w 1073"/>
                  <a:gd name="T25" fmla="*/ 1240 h 1240"/>
                  <a:gd name="T26" fmla="*/ 0 w 1073"/>
                  <a:gd name="T27" fmla="*/ 929 h 1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73" h="1240">
                    <a:moveTo>
                      <a:pt x="109" y="374"/>
                    </a:moveTo>
                    <a:lnTo>
                      <a:pt x="109" y="866"/>
                    </a:lnTo>
                    <a:lnTo>
                      <a:pt x="536" y="1112"/>
                    </a:lnTo>
                    <a:lnTo>
                      <a:pt x="962" y="866"/>
                    </a:lnTo>
                    <a:lnTo>
                      <a:pt x="962" y="374"/>
                    </a:lnTo>
                    <a:lnTo>
                      <a:pt x="536" y="126"/>
                    </a:lnTo>
                    <a:lnTo>
                      <a:pt x="109" y="374"/>
                    </a:lnTo>
                    <a:close/>
                    <a:moveTo>
                      <a:pt x="0" y="929"/>
                    </a:moveTo>
                    <a:lnTo>
                      <a:pt x="0" y="309"/>
                    </a:lnTo>
                    <a:lnTo>
                      <a:pt x="536" y="0"/>
                    </a:lnTo>
                    <a:lnTo>
                      <a:pt x="1073" y="309"/>
                    </a:lnTo>
                    <a:lnTo>
                      <a:pt x="1073" y="929"/>
                    </a:lnTo>
                    <a:lnTo>
                      <a:pt x="536" y="1240"/>
                    </a:lnTo>
                    <a:lnTo>
                      <a:pt x="0" y="929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" name="TextBox 1"/>
              <p:cNvSpPr txBox="1">
                <a:spLocks noChangeArrowheads="1"/>
              </p:cNvSpPr>
              <p:nvPr/>
            </p:nvSpPr>
            <p:spPr bwMode="auto">
              <a:xfrm>
                <a:off x="3898119" y="690405"/>
                <a:ext cx="1431664" cy="7078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algn="ctr" eaLnBrk="1" hangingPunct="1"/>
                <a:r>
                  <a:rPr lang="ru-RU" sz="4000" b="1" spc="-300" dirty="0" smtClean="0">
                    <a:solidFill>
                      <a:schemeClr val="bg1"/>
                    </a:solidFill>
                  </a:rPr>
                  <a:t>13</a:t>
                </a:r>
                <a:endParaRPr lang="ru-RU" sz="4000" b="1" spc="-300" dirty="0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19" name="TextBox 18"/>
          <p:cNvSpPr txBox="1"/>
          <p:nvPr/>
        </p:nvSpPr>
        <p:spPr>
          <a:xfrm>
            <a:off x="2627784" y="-20538"/>
            <a:ext cx="5584042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lnSpc>
                <a:spcPts val="4500"/>
              </a:lnSpc>
              <a:defRPr sz="4000" b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ru-RU" sz="2400" b="0" dirty="0" smtClean="0">
                <a:solidFill>
                  <a:schemeClr val="tx2"/>
                </a:solidFill>
              </a:rPr>
              <a:t>Сотрудничество</a:t>
            </a:r>
            <a:endParaRPr lang="ru-RU" sz="2400" b="0" dirty="0">
              <a:solidFill>
                <a:schemeClr val="tx2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420375" y="980382"/>
            <a:ext cx="3031805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800"/>
              </a:lnSpc>
            </a:pPr>
            <a:r>
              <a:rPr lang="ru-RU" dirty="0" smtClean="0"/>
              <a:t>Межведомственных и ведомственных соглашений</a:t>
            </a:r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4420375" y="1779662"/>
            <a:ext cx="379145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800"/>
              </a:lnSpc>
            </a:pPr>
            <a:r>
              <a:rPr lang="ru-RU" dirty="0" smtClean="0"/>
              <a:t>Соглашений </a:t>
            </a:r>
            <a:r>
              <a:rPr lang="ru-RU" dirty="0"/>
              <a:t>с </a:t>
            </a:r>
            <a:r>
              <a:rPr lang="ru-RU" dirty="0" smtClean="0"/>
              <a:t>МОУО </a:t>
            </a:r>
          </a:p>
          <a:p>
            <a:pPr>
              <a:lnSpc>
                <a:spcPts val="1800"/>
              </a:lnSpc>
            </a:pPr>
            <a:r>
              <a:rPr lang="ru-RU" dirty="0" smtClean="0"/>
              <a:t>и ведомственными организациями</a:t>
            </a:r>
            <a:endParaRPr lang="ru-RU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4420375" y="2582822"/>
            <a:ext cx="389604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800"/>
              </a:lnSpc>
            </a:pPr>
            <a:r>
              <a:rPr lang="ru-RU" dirty="0" smtClean="0"/>
              <a:t>Соглашений с фондами </a:t>
            </a:r>
            <a:br>
              <a:rPr lang="ru-RU" dirty="0" smtClean="0"/>
            </a:br>
            <a:r>
              <a:rPr lang="ru-RU" dirty="0" smtClean="0"/>
              <a:t>и некоммерческими организациями</a:t>
            </a:r>
            <a:endParaRPr lang="ru-RU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4420372" y="3408764"/>
            <a:ext cx="425608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800"/>
              </a:lnSpc>
            </a:pPr>
            <a:r>
              <a:rPr lang="ru-RU" dirty="0" smtClean="0"/>
              <a:t>Соглашений </a:t>
            </a:r>
            <a:r>
              <a:rPr lang="ru-RU" dirty="0"/>
              <a:t>с в </a:t>
            </a:r>
            <a:r>
              <a:rPr lang="ru-RU" dirty="0" smtClean="0"/>
              <a:t>вузами, научными организациями и организациями ДПО</a:t>
            </a:r>
            <a:endParaRPr lang="ru-RU" dirty="0"/>
          </a:p>
        </p:txBody>
      </p:sp>
      <p:grpSp>
        <p:nvGrpSpPr>
          <p:cNvPr id="24" name="Группа 23"/>
          <p:cNvGrpSpPr/>
          <p:nvPr/>
        </p:nvGrpSpPr>
        <p:grpSpPr>
          <a:xfrm>
            <a:off x="3197104" y="780242"/>
            <a:ext cx="1165222" cy="4183903"/>
            <a:chOff x="3563887" y="1096705"/>
            <a:chExt cx="1431665" cy="5140607"/>
          </a:xfrm>
        </p:grpSpPr>
        <p:grpSp>
          <p:nvGrpSpPr>
            <p:cNvPr id="25" name="Группа 24"/>
            <p:cNvGrpSpPr/>
            <p:nvPr/>
          </p:nvGrpSpPr>
          <p:grpSpPr>
            <a:xfrm>
              <a:off x="3563887" y="1096705"/>
              <a:ext cx="1431664" cy="1112960"/>
              <a:chOff x="3898118" y="602741"/>
              <a:chExt cx="1431664" cy="1112960"/>
            </a:xfrm>
          </p:grpSpPr>
          <p:sp>
            <p:nvSpPr>
              <p:cNvPr id="38" name="Freeform 6"/>
              <p:cNvSpPr>
                <a:spLocks noEditPoints="1"/>
              </p:cNvSpPr>
              <p:nvPr/>
            </p:nvSpPr>
            <p:spPr bwMode="auto">
              <a:xfrm>
                <a:off x="4146363" y="602741"/>
                <a:ext cx="963068" cy="1112960"/>
              </a:xfrm>
              <a:custGeom>
                <a:avLst/>
                <a:gdLst>
                  <a:gd name="T0" fmla="*/ 109 w 1073"/>
                  <a:gd name="T1" fmla="*/ 374 h 1240"/>
                  <a:gd name="T2" fmla="*/ 109 w 1073"/>
                  <a:gd name="T3" fmla="*/ 866 h 1240"/>
                  <a:gd name="T4" fmla="*/ 536 w 1073"/>
                  <a:gd name="T5" fmla="*/ 1112 h 1240"/>
                  <a:gd name="T6" fmla="*/ 962 w 1073"/>
                  <a:gd name="T7" fmla="*/ 866 h 1240"/>
                  <a:gd name="T8" fmla="*/ 962 w 1073"/>
                  <a:gd name="T9" fmla="*/ 374 h 1240"/>
                  <a:gd name="T10" fmla="*/ 536 w 1073"/>
                  <a:gd name="T11" fmla="*/ 126 h 1240"/>
                  <a:gd name="T12" fmla="*/ 109 w 1073"/>
                  <a:gd name="T13" fmla="*/ 374 h 1240"/>
                  <a:gd name="T14" fmla="*/ 0 w 1073"/>
                  <a:gd name="T15" fmla="*/ 929 h 1240"/>
                  <a:gd name="T16" fmla="*/ 0 w 1073"/>
                  <a:gd name="T17" fmla="*/ 309 h 1240"/>
                  <a:gd name="T18" fmla="*/ 536 w 1073"/>
                  <a:gd name="T19" fmla="*/ 0 h 1240"/>
                  <a:gd name="T20" fmla="*/ 1073 w 1073"/>
                  <a:gd name="T21" fmla="*/ 309 h 1240"/>
                  <a:gd name="T22" fmla="*/ 1073 w 1073"/>
                  <a:gd name="T23" fmla="*/ 929 h 1240"/>
                  <a:gd name="T24" fmla="*/ 536 w 1073"/>
                  <a:gd name="T25" fmla="*/ 1240 h 1240"/>
                  <a:gd name="T26" fmla="*/ 0 w 1073"/>
                  <a:gd name="T27" fmla="*/ 929 h 1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73" h="1240">
                    <a:moveTo>
                      <a:pt x="109" y="374"/>
                    </a:moveTo>
                    <a:lnTo>
                      <a:pt x="109" y="866"/>
                    </a:lnTo>
                    <a:lnTo>
                      <a:pt x="536" y="1112"/>
                    </a:lnTo>
                    <a:lnTo>
                      <a:pt x="962" y="866"/>
                    </a:lnTo>
                    <a:lnTo>
                      <a:pt x="962" y="374"/>
                    </a:lnTo>
                    <a:lnTo>
                      <a:pt x="536" y="126"/>
                    </a:lnTo>
                    <a:lnTo>
                      <a:pt x="109" y="374"/>
                    </a:lnTo>
                    <a:close/>
                    <a:moveTo>
                      <a:pt x="0" y="929"/>
                    </a:moveTo>
                    <a:lnTo>
                      <a:pt x="0" y="309"/>
                    </a:lnTo>
                    <a:lnTo>
                      <a:pt x="536" y="0"/>
                    </a:lnTo>
                    <a:lnTo>
                      <a:pt x="1073" y="309"/>
                    </a:lnTo>
                    <a:lnTo>
                      <a:pt x="1073" y="929"/>
                    </a:lnTo>
                    <a:lnTo>
                      <a:pt x="536" y="1240"/>
                    </a:lnTo>
                    <a:lnTo>
                      <a:pt x="0" y="929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schemeClr val="tx2"/>
                  </a:solidFill>
                </a:endParaRPr>
              </a:p>
            </p:txBody>
          </p:sp>
          <p:sp>
            <p:nvSpPr>
              <p:cNvPr id="39" name="TextBox 1"/>
              <p:cNvSpPr txBox="1">
                <a:spLocks noChangeArrowheads="1"/>
              </p:cNvSpPr>
              <p:nvPr/>
            </p:nvSpPr>
            <p:spPr bwMode="auto">
              <a:xfrm>
                <a:off x="3898118" y="754850"/>
                <a:ext cx="1431664" cy="7078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algn="ctr" eaLnBrk="1" hangingPunct="1"/>
                <a:r>
                  <a:rPr lang="ru-RU" sz="4000" b="1" spc="-300" dirty="0" smtClean="0">
                    <a:solidFill>
                      <a:schemeClr val="tx2"/>
                    </a:solidFill>
                  </a:rPr>
                  <a:t>17</a:t>
                </a:r>
                <a:endParaRPr lang="ru-RU" sz="4000" b="1" spc="-300" dirty="0">
                  <a:solidFill>
                    <a:schemeClr val="tx2"/>
                  </a:solidFill>
                </a:endParaRPr>
              </a:p>
            </p:txBody>
          </p:sp>
        </p:grpSp>
        <p:grpSp>
          <p:nvGrpSpPr>
            <p:cNvPr id="26" name="Группа 25"/>
            <p:cNvGrpSpPr/>
            <p:nvPr/>
          </p:nvGrpSpPr>
          <p:grpSpPr>
            <a:xfrm>
              <a:off x="3563888" y="2100016"/>
              <a:ext cx="1431664" cy="1112960"/>
              <a:chOff x="3898119" y="602741"/>
              <a:chExt cx="1431664" cy="1112960"/>
            </a:xfrm>
          </p:grpSpPr>
          <p:sp>
            <p:nvSpPr>
              <p:cNvPr id="36" name="Freeform 6"/>
              <p:cNvSpPr>
                <a:spLocks noEditPoints="1"/>
              </p:cNvSpPr>
              <p:nvPr/>
            </p:nvSpPr>
            <p:spPr bwMode="auto">
              <a:xfrm>
                <a:off x="4146363" y="602741"/>
                <a:ext cx="963068" cy="1112960"/>
              </a:xfrm>
              <a:custGeom>
                <a:avLst/>
                <a:gdLst>
                  <a:gd name="T0" fmla="*/ 109 w 1073"/>
                  <a:gd name="T1" fmla="*/ 374 h 1240"/>
                  <a:gd name="T2" fmla="*/ 109 w 1073"/>
                  <a:gd name="T3" fmla="*/ 866 h 1240"/>
                  <a:gd name="T4" fmla="*/ 536 w 1073"/>
                  <a:gd name="T5" fmla="*/ 1112 h 1240"/>
                  <a:gd name="T6" fmla="*/ 962 w 1073"/>
                  <a:gd name="T7" fmla="*/ 866 h 1240"/>
                  <a:gd name="T8" fmla="*/ 962 w 1073"/>
                  <a:gd name="T9" fmla="*/ 374 h 1240"/>
                  <a:gd name="T10" fmla="*/ 536 w 1073"/>
                  <a:gd name="T11" fmla="*/ 126 h 1240"/>
                  <a:gd name="T12" fmla="*/ 109 w 1073"/>
                  <a:gd name="T13" fmla="*/ 374 h 1240"/>
                  <a:gd name="T14" fmla="*/ 0 w 1073"/>
                  <a:gd name="T15" fmla="*/ 929 h 1240"/>
                  <a:gd name="T16" fmla="*/ 0 w 1073"/>
                  <a:gd name="T17" fmla="*/ 309 h 1240"/>
                  <a:gd name="T18" fmla="*/ 536 w 1073"/>
                  <a:gd name="T19" fmla="*/ 0 h 1240"/>
                  <a:gd name="T20" fmla="*/ 1073 w 1073"/>
                  <a:gd name="T21" fmla="*/ 309 h 1240"/>
                  <a:gd name="T22" fmla="*/ 1073 w 1073"/>
                  <a:gd name="T23" fmla="*/ 929 h 1240"/>
                  <a:gd name="T24" fmla="*/ 536 w 1073"/>
                  <a:gd name="T25" fmla="*/ 1240 h 1240"/>
                  <a:gd name="T26" fmla="*/ 0 w 1073"/>
                  <a:gd name="T27" fmla="*/ 929 h 1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73" h="1240">
                    <a:moveTo>
                      <a:pt x="109" y="374"/>
                    </a:moveTo>
                    <a:lnTo>
                      <a:pt x="109" y="866"/>
                    </a:lnTo>
                    <a:lnTo>
                      <a:pt x="536" y="1112"/>
                    </a:lnTo>
                    <a:lnTo>
                      <a:pt x="962" y="866"/>
                    </a:lnTo>
                    <a:lnTo>
                      <a:pt x="962" y="374"/>
                    </a:lnTo>
                    <a:lnTo>
                      <a:pt x="536" y="126"/>
                    </a:lnTo>
                    <a:lnTo>
                      <a:pt x="109" y="374"/>
                    </a:lnTo>
                    <a:close/>
                    <a:moveTo>
                      <a:pt x="0" y="929"/>
                    </a:moveTo>
                    <a:lnTo>
                      <a:pt x="0" y="309"/>
                    </a:lnTo>
                    <a:lnTo>
                      <a:pt x="536" y="0"/>
                    </a:lnTo>
                    <a:lnTo>
                      <a:pt x="1073" y="309"/>
                    </a:lnTo>
                    <a:lnTo>
                      <a:pt x="1073" y="929"/>
                    </a:lnTo>
                    <a:lnTo>
                      <a:pt x="536" y="1240"/>
                    </a:lnTo>
                    <a:lnTo>
                      <a:pt x="0" y="929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schemeClr val="tx2"/>
                  </a:solidFill>
                </a:endParaRPr>
              </a:p>
            </p:txBody>
          </p:sp>
          <p:sp>
            <p:nvSpPr>
              <p:cNvPr id="37" name="TextBox 1"/>
              <p:cNvSpPr txBox="1">
                <a:spLocks noChangeArrowheads="1"/>
              </p:cNvSpPr>
              <p:nvPr/>
            </p:nvSpPr>
            <p:spPr bwMode="auto">
              <a:xfrm>
                <a:off x="3898119" y="740532"/>
                <a:ext cx="1431664" cy="7078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algn="ctr" eaLnBrk="1" hangingPunct="1"/>
                <a:r>
                  <a:rPr lang="ru-RU" sz="4000" b="1" spc="-300" dirty="0" smtClean="0">
                    <a:solidFill>
                      <a:schemeClr val="tx2"/>
                    </a:solidFill>
                  </a:rPr>
                  <a:t>9</a:t>
                </a:r>
                <a:endParaRPr lang="ru-RU" sz="4000" b="1" spc="-300" dirty="0">
                  <a:solidFill>
                    <a:schemeClr val="tx2"/>
                  </a:solidFill>
                </a:endParaRPr>
              </a:p>
            </p:txBody>
          </p:sp>
        </p:grpSp>
        <p:grpSp>
          <p:nvGrpSpPr>
            <p:cNvPr id="27" name="Группа 26"/>
            <p:cNvGrpSpPr/>
            <p:nvPr/>
          </p:nvGrpSpPr>
          <p:grpSpPr>
            <a:xfrm>
              <a:off x="3563888" y="3113136"/>
              <a:ext cx="1431664" cy="1107952"/>
              <a:chOff x="3898119" y="605245"/>
              <a:chExt cx="1431664" cy="1107952"/>
            </a:xfrm>
          </p:grpSpPr>
          <p:sp>
            <p:nvSpPr>
              <p:cNvPr id="34" name="Freeform 6"/>
              <p:cNvSpPr>
                <a:spLocks noEditPoints="1"/>
              </p:cNvSpPr>
              <p:nvPr/>
            </p:nvSpPr>
            <p:spPr bwMode="auto">
              <a:xfrm>
                <a:off x="4148530" y="605245"/>
                <a:ext cx="958734" cy="1107952"/>
              </a:xfrm>
              <a:custGeom>
                <a:avLst/>
                <a:gdLst>
                  <a:gd name="T0" fmla="*/ 109 w 1073"/>
                  <a:gd name="T1" fmla="*/ 374 h 1240"/>
                  <a:gd name="T2" fmla="*/ 109 w 1073"/>
                  <a:gd name="T3" fmla="*/ 866 h 1240"/>
                  <a:gd name="T4" fmla="*/ 536 w 1073"/>
                  <a:gd name="T5" fmla="*/ 1112 h 1240"/>
                  <a:gd name="T6" fmla="*/ 962 w 1073"/>
                  <a:gd name="T7" fmla="*/ 866 h 1240"/>
                  <a:gd name="T8" fmla="*/ 962 w 1073"/>
                  <a:gd name="T9" fmla="*/ 374 h 1240"/>
                  <a:gd name="T10" fmla="*/ 536 w 1073"/>
                  <a:gd name="T11" fmla="*/ 126 h 1240"/>
                  <a:gd name="T12" fmla="*/ 109 w 1073"/>
                  <a:gd name="T13" fmla="*/ 374 h 1240"/>
                  <a:gd name="T14" fmla="*/ 0 w 1073"/>
                  <a:gd name="T15" fmla="*/ 929 h 1240"/>
                  <a:gd name="T16" fmla="*/ 0 w 1073"/>
                  <a:gd name="T17" fmla="*/ 309 h 1240"/>
                  <a:gd name="T18" fmla="*/ 536 w 1073"/>
                  <a:gd name="T19" fmla="*/ 0 h 1240"/>
                  <a:gd name="T20" fmla="*/ 1073 w 1073"/>
                  <a:gd name="T21" fmla="*/ 309 h 1240"/>
                  <a:gd name="T22" fmla="*/ 1073 w 1073"/>
                  <a:gd name="T23" fmla="*/ 929 h 1240"/>
                  <a:gd name="T24" fmla="*/ 536 w 1073"/>
                  <a:gd name="T25" fmla="*/ 1240 h 1240"/>
                  <a:gd name="T26" fmla="*/ 0 w 1073"/>
                  <a:gd name="T27" fmla="*/ 929 h 1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73" h="1240">
                    <a:moveTo>
                      <a:pt x="109" y="374"/>
                    </a:moveTo>
                    <a:lnTo>
                      <a:pt x="109" y="866"/>
                    </a:lnTo>
                    <a:lnTo>
                      <a:pt x="536" y="1112"/>
                    </a:lnTo>
                    <a:lnTo>
                      <a:pt x="962" y="866"/>
                    </a:lnTo>
                    <a:lnTo>
                      <a:pt x="962" y="374"/>
                    </a:lnTo>
                    <a:lnTo>
                      <a:pt x="536" y="126"/>
                    </a:lnTo>
                    <a:lnTo>
                      <a:pt x="109" y="374"/>
                    </a:lnTo>
                    <a:close/>
                    <a:moveTo>
                      <a:pt x="0" y="929"/>
                    </a:moveTo>
                    <a:lnTo>
                      <a:pt x="0" y="309"/>
                    </a:lnTo>
                    <a:lnTo>
                      <a:pt x="536" y="0"/>
                    </a:lnTo>
                    <a:lnTo>
                      <a:pt x="1073" y="309"/>
                    </a:lnTo>
                    <a:lnTo>
                      <a:pt x="1073" y="929"/>
                    </a:lnTo>
                    <a:lnTo>
                      <a:pt x="536" y="1240"/>
                    </a:lnTo>
                    <a:lnTo>
                      <a:pt x="0" y="929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schemeClr val="tx2"/>
                  </a:solidFill>
                </a:endParaRPr>
              </a:p>
            </p:txBody>
          </p:sp>
          <p:sp>
            <p:nvSpPr>
              <p:cNvPr id="35" name="TextBox 1"/>
              <p:cNvSpPr txBox="1">
                <a:spLocks noChangeArrowheads="1"/>
              </p:cNvSpPr>
              <p:nvPr/>
            </p:nvSpPr>
            <p:spPr bwMode="auto">
              <a:xfrm>
                <a:off x="3898119" y="789876"/>
                <a:ext cx="1431664" cy="7078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algn="ctr" eaLnBrk="1" hangingPunct="1"/>
                <a:r>
                  <a:rPr lang="ru-RU" sz="4000" b="1" spc="-300" dirty="0" smtClean="0">
                    <a:solidFill>
                      <a:schemeClr val="tx2"/>
                    </a:solidFill>
                  </a:rPr>
                  <a:t>5</a:t>
                </a:r>
                <a:endParaRPr lang="ru-RU" sz="4000" b="1" spc="-300" dirty="0">
                  <a:solidFill>
                    <a:schemeClr val="tx2"/>
                  </a:solidFill>
                </a:endParaRPr>
              </a:p>
            </p:txBody>
          </p:sp>
        </p:grpSp>
        <p:grpSp>
          <p:nvGrpSpPr>
            <p:cNvPr id="28" name="Группа 27"/>
            <p:cNvGrpSpPr/>
            <p:nvPr/>
          </p:nvGrpSpPr>
          <p:grpSpPr>
            <a:xfrm>
              <a:off x="3563888" y="4121248"/>
              <a:ext cx="1431664" cy="1107952"/>
              <a:chOff x="3898119" y="605245"/>
              <a:chExt cx="1431664" cy="1107952"/>
            </a:xfrm>
          </p:grpSpPr>
          <p:sp>
            <p:nvSpPr>
              <p:cNvPr id="32" name="Freeform 6"/>
              <p:cNvSpPr>
                <a:spLocks noEditPoints="1"/>
              </p:cNvSpPr>
              <p:nvPr/>
            </p:nvSpPr>
            <p:spPr bwMode="auto">
              <a:xfrm>
                <a:off x="4148530" y="605245"/>
                <a:ext cx="958734" cy="1107952"/>
              </a:xfrm>
              <a:custGeom>
                <a:avLst/>
                <a:gdLst>
                  <a:gd name="T0" fmla="*/ 109 w 1073"/>
                  <a:gd name="T1" fmla="*/ 374 h 1240"/>
                  <a:gd name="T2" fmla="*/ 109 w 1073"/>
                  <a:gd name="T3" fmla="*/ 866 h 1240"/>
                  <a:gd name="T4" fmla="*/ 536 w 1073"/>
                  <a:gd name="T5" fmla="*/ 1112 h 1240"/>
                  <a:gd name="T6" fmla="*/ 962 w 1073"/>
                  <a:gd name="T7" fmla="*/ 866 h 1240"/>
                  <a:gd name="T8" fmla="*/ 962 w 1073"/>
                  <a:gd name="T9" fmla="*/ 374 h 1240"/>
                  <a:gd name="T10" fmla="*/ 536 w 1073"/>
                  <a:gd name="T11" fmla="*/ 126 h 1240"/>
                  <a:gd name="T12" fmla="*/ 109 w 1073"/>
                  <a:gd name="T13" fmla="*/ 374 h 1240"/>
                  <a:gd name="T14" fmla="*/ 0 w 1073"/>
                  <a:gd name="T15" fmla="*/ 929 h 1240"/>
                  <a:gd name="T16" fmla="*/ 0 w 1073"/>
                  <a:gd name="T17" fmla="*/ 309 h 1240"/>
                  <a:gd name="T18" fmla="*/ 536 w 1073"/>
                  <a:gd name="T19" fmla="*/ 0 h 1240"/>
                  <a:gd name="T20" fmla="*/ 1073 w 1073"/>
                  <a:gd name="T21" fmla="*/ 309 h 1240"/>
                  <a:gd name="T22" fmla="*/ 1073 w 1073"/>
                  <a:gd name="T23" fmla="*/ 929 h 1240"/>
                  <a:gd name="T24" fmla="*/ 536 w 1073"/>
                  <a:gd name="T25" fmla="*/ 1240 h 1240"/>
                  <a:gd name="T26" fmla="*/ 0 w 1073"/>
                  <a:gd name="T27" fmla="*/ 929 h 1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73" h="1240">
                    <a:moveTo>
                      <a:pt x="109" y="374"/>
                    </a:moveTo>
                    <a:lnTo>
                      <a:pt x="109" y="866"/>
                    </a:lnTo>
                    <a:lnTo>
                      <a:pt x="536" y="1112"/>
                    </a:lnTo>
                    <a:lnTo>
                      <a:pt x="962" y="866"/>
                    </a:lnTo>
                    <a:lnTo>
                      <a:pt x="962" y="374"/>
                    </a:lnTo>
                    <a:lnTo>
                      <a:pt x="536" y="126"/>
                    </a:lnTo>
                    <a:lnTo>
                      <a:pt x="109" y="374"/>
                    </a:lnTo>
                    <a:close/>
                    <a:moveTo>
                      <a:pt x="0" y="929"/>
                    </a:moveTo>
                    <a:lnTo>
                      <a:pt x="0" y="309"/>
                    </a:lnTo>
                    <a:lnTo>
                      <a:pt x="536" y="0"/>
                    </a:lnTo>
                    <a:lnTo>
                      <a:pt x="1073" y="309"/>
                    </a:lnTo>
                    <a:lnTo>
                      <a:pt x="1073" y="929"/>
                    </a:lnTo>
                    <a:lnTo>
                      <a:pt x="536" y="1240"/>
                    </a:lnTo>
                    <a:lnTo>
                      <a:pt x="0" y="929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schemeClr val="tx2"/>
                  </a:solidFill>
                </a:endParaRPr>
              </a:p>
            </p:txBody>
          </p:sp>
          <p:sp>
            <p:nvSpPr>
              <p:cNvPr id="33" name="TextBox 1"/>
              <p:cNvSpPr txBox="1">
                <a:spLocks noChangeArrowheads="1"/>
              </p:cNvSpPr>
              <p:nvPr/>
            </p:nvSpPr>
            <p:spPr bwMode="auto">
              <a:xfrm>
                <a:off x="3898119" y="754974"/>
                <a:ext cx="1431664" cy="7078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algn="ctr" eaLnBrk="1" hangingPunct="1"/>
                <a:r>
                  <a:rPr lang="ru-RU" sz="4000" b="1" spc="-300" dirty="0" smtClean="0">
                    <a:solidFill>
                      <a:schemeClr val="tx2"/>
                    </a:solidFill>
                  </a:rPr>
                  <a:t>15</a:t>
                </a:r>
                <a:endParaRPr lang="ru-RU" sz="4000" b="1" spc="-300" dirty="0">
                  <a:solidFill>
                    <a:schemeClr val="tx2"/>
                  </a:solidFill>
                </a:endParaRPr>
              </a:p>
            </p:txBody>
          </p:sp>
        </p:grpSp>
        <p:grpSp>
          <p:nvGrpSpPr>
            <p:cNvPr id="29" name="Группа 28"/>
            <p:cNvGrpSpPr/>
            <p:nvPr/>
          </p:nvGrpSpPr>
          <p:grpSpPr>
            <a:xfrm>
              <a:off x="3563888" y="5129360"/>
              <a:ext cx="1431664" cy="1107952"/>
              <a:chOff x="3898119" y="605245"/>
              <a:chExt cx="1431664" cy="1107952"/>
            </a:xfrm>
          </p:grpSpPr>
          <p:sp>
            <p:nvSpPr>
              <p:cNvPr id="30" name="Freeform 6"/>
              <p:cNvSpPr>
                <a:spLocks noEditPoints="1"/>
              </p:cNvSpPr>
              <p:nvPr/>
            </p:nvSpPr>
            <p:spPr bwMode="auto">
              <a:xfrm>
                <a:off x="4148530" y="605245"/>
                <a:ext cx="958734" cy="1107952"/>
              </a:xfrm>
              <a:custGeom>
                <a:avLst/>
                <a:gdLst>
                  <a:gd name="T0" fmla="*/ 109 w 1073"/>
                  <a:gd name="T1" fmla="*/ 374 h 1240"/>
                  <a:gd name="T2" fmla="*/ 109 w 1073"/>
                  <a:gd name="T3" fmla="*/ 866 h 1240"/>
                  <a:gd name="T4" fmla="*/ 536 w 1073"/>
                  <a:gd name="T5" fmla="*/ 1112 h 1240"/>
                  <a:gd name="T6" fmla="*/ 962 w 1073"/>
                  <a:gd name="T7" fmla="*/ 866 h 1240"/>
                  <a:gd name="T8" fmla="*/ 962 w 1073"/>
                  <a:gd name="T9" fmla="*/ 374 h 1240"/>
                  <a:gd name="T10" fmla="*/ 536 w 1073"/>
                  <a:gd name="T11" fmla="*/ 126 h 1240"/>
                  <a:gd name="T12" fmla="*/ 109 w 1073"/>
                  <a:gd name="T13" fmla="*/ 374 h 1240"/>
                  <a:gd name="T14" fmla="*/ 0 w 1073"/>
                  <a:gd name="T15" fmla="*/ 929 h 1240"/>
                  <a:gd name="T16" fmla="*/ 0 w 1073"/>
                  <a:gd name="T17" fmla="*/ 309 h 1240"/>
                  <a:gd name="T18" fmla="*/ 536 w 1073"/>
                  <a:gd name="T19" fmla="*/ 0 h 1240"/>
                  <a:gd name="T20" fmla="*/ 1073 w 1073"/>
                  <a:gd name="T21" fmla="*/ 309 h 1240"/>
                  <a:gd name="T22" fmla="*/ 1073 w 1073"/>
                  <a:gd name="T23" fmla="*/ 929 h 1240"/>
                  <a:gd name="T24" fmla="*/ 536 w 1073"/>
                  <a:gd name="T25" fmla="*/ 1240 h 1240"/>
                  <a:gd name="T26" fmla="*/ 0 w 1073"/>
                  <a:gd name="T27" fmla="*/ 929 h 1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73" h="1240">
                    <a:moveTo>
                      <a:pt x="109" y="374"/>
                    </a:moveTo>
                    <a:lnTo>
                      <a:pt x="109" y="866"/>
                    </a:lnTo>
                    <a:lnTo>
                      <a:pt x="536" y="1112"/>
                    </a:lnTo>
                    <a:lnTo>
                      <a:pt x="962" y="866"/>
                    </a:lnTo>
                    <a:lnTo>
                      <a:pt x="962" y="374"/>
                    </a:lnTo>
                    <a:lnTo>
                      <a:pt x="536" y="126"/>
                    </a:lnTo>
                    <a:lnTo>
                      <a:pt x="109" y="374"/>
                    </a:lnTo>
                    <a:close/>
                    <a:moveTo>
                      <a:pt x="0" y="929"/>
                    </a:moveTo>
                    <a:lnTo>
                      <a:pt x="0" y="309"/>
                    </a:lnTo>
                    <a:lnTo>
                      <a:pt x="536" y="0"/>
                    </a:lnTo>
                    <a:lnTo>
                      <a:pt x="1073" y="309"/>
                    </a:lnTo>
                    <a:lnTo>
                      <a:pt x="1073" y="929"/>
                    </a:lnTo>
                    <a:lnTo>
                      <a:pt x="536" y="1240"/>
                    </a:lnTo>
                    <a:lnTo>
                      <a:pt x="0" y="929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schemeClr val="tx2"/>
                  </a:solidFill>
                </a:endParaRPr>
              </a:p>
            </p:txBody>
          </p:sp>
          <p:sp>
            <p:nvSpPr>
              <p:cNvPr id="31" name="TextBox 1"/>
              <p:cNvSpPr txBox="1">
                <a:spLocks noChangeArrowheads="1"/>
              </p:cNvSpPr>
              <p:nvPr/>
            </p:nvSpPr>
            <p:spPr bwMode="auto">
              <a:xfrm>
                <a:off x="3898119" y="721794"/>
                <a:ext cx="1431664" cy="7078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algn="ctr" eaLnBrk="1" hangingPunct="1"/>
                <a:r>
                  <a:rPr lang="ru-RU" sz="4000" b="1" spc="-300" dirty="0" smtClean="0">
                    <a:solidFill>
                      <a:schemeClr val="tx2"/>
                    </a:solidFill>
                  </a:rPr>
                  <a:t>13</a:t>
                </a:r>
                <a:endParaRPr lang="ru-RU" sz="4000" b="1" spc="-300" dirty="0">
                  <a:solidFill>
                    <a:schemeClr val="tx2"/>
                  </a:solidFill>
                </a:endParaRPr>
              </a:p>
            </p:txBody>
          </p:sp>
        </p:grpSp>
      </p:grpSp>
      <p:sp>
        <p:nvSpPr>
          <p:cNvPr id="40" name="Прямоугольник 39"/>
          <p:cNvSpPr/>
          <p:nvPr/>
        </p:nvSpPr>
        <p:spPr>
          <a:xfrm>
            <a:off x="4420373" y="4260493"/>
            <a:ext cx="3463995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800"/>
              </a:lnSpc>
            </a:pPr>
            <a:r>
              <a:rPr lang="ru-RU" dirty="0" smtClean="0"/>
              <a:t>Соглашений </a:t>
            </a:r>
            <a:r>
              <a:rPr lang="ru-RU" dirty="0"/>
              <a:t>с </a:t>
            </a:r>
            <a:r>
              <a:rPr lang="ru-RU" dirty="0" smtClean="0"/>
              <a:t>издательствами </a:t>
            </a:r>
            <a:br>
              <a:rPr lang="ru-RU" dirty="0" smtClean="0"/>
            </a:br>
            <a:r>
              <a:rPr lang="ru-RU" dirty="0" smtClean="0"/>
              <a:t>и коммерческими компаниями</a:t>
            </a:r>
            <a:endParaRPr lang="ru-RU" dirty="0"/>
          </a:p>
        </p:txBody>
      </p:sp>
      <p:pic>
        <p:nvPicPr>
          <p:cNvPr id="41" name="Picture 2" descr="\\Zeon\ippk\Центры\Образовательных инфотехнологий\Кузнецова Татьяна Владимировна\АО ИОО\!_80 лет АО ИОО\!_лого_АО ИОО_80_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2" y="64687"/>
            <a:ext cx="2328540" cy="1647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6660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2563276" y="1814512"/>
            <a:ext cx="4017448" cy="1514476"/>
            <a:chOff x="2474128" y="2695575"/>
            <a:chExt cx="4017448" cy="1514476"/>
          </a:xfrm>
        </p:grpSpPr>
        <p:pic>
          <p:nvPicPr>
            <p:cNvPr id="3" name="Picture 3" descr="Z:\Центры\Образовательных инфотехнологий\Кузнецова Татьяна Владимировна\АО ИОО\!_80 лет АО ИОО\!_лого_АО ИОО_80_.pn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2474128" y="3495675"/>
              <a:ext cx="4017448" cy="7143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" name="Picture 3" descr="Z:\Центры\Образовательных инфотехнологий\Кузнецова Татьяна Владимировна\АО ИОО\!_80 лет АО ИОО\!_лого_АО ИОО_80_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3638552" y="2695575"/>
              <a:ext cx="1666875" cy="8001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966660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рапеция 1"/>
          <p:cNvSpPr/>
          <p:nvPr/>
        </p:nvSpPr>
        <p:spPr>
          <a:xfrm>
            <a:off x="1619672" y="0"/>
            <a:ext cx="8712968" cy="5143500"/>
          </a:xfrm>
          <a:prstGeom prst="trapezoid">
            <a:avLst>
              <a:gd name="adj" fmla="val 16897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aphicFrame>
        <p:nvGraphicFramePr>
          <p:cNvPr id="3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3715128"/>
              </p:ext>
            </p:extLst>
          </p:nvPr>
        </p:nvGraphicFramePr>
        <p:xfrm>
          <a:off x="107504" y="1059582"/>
          <a:ext cx="9036496" cy="40028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3203848" y="188642"/>
            <a:ext cx="57606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tx2"/>
                </a:solidFill>
              </a:rPr>
              <a:t>Показатели повышения квалификации за </a:t>
            </a:r>
            <a:r>
              <a:rPr lang="ru-RU" b="1" dirty="0" smtClean="0">
                <a:solidFill>
                  <a:schemeClr val="tx2"/>
                </a:solidFill>
              </a:rPr>
              <a:t>2016-2017</a:t>
            </a:r>
            <a:r>
              <a:rPr lang="en-US" b="1" dirty="0" smtClean="0">
                <a:solidFill>
                  <a:schemeClr val="tx2"/>
                </a:solidFill>
              </a:rPr>
              <a:t> </a:t>
            </a:r>
            <a:r>
              <a:rPr lang="ru-RU" b="1" dirty="0" smtClean="0">
                <a:solidFill>
                  <a:schemeClr val="tx2"/>
                </a:solidFill>
              </a:rPr>
              <a:t>гг</a:t>
            </a:r>
            <a:r>
              <a:rPr lang="ru-RU" b="1" dirty="0" smtClean="0">
                <a:solidFill>
                  <a:schemeClr val="tx2"/>
                </a:solidFill>
              </a:rPr>
              <a:t>. по муниципальным образованиям</a:t>
            </a:r>
            <a:endParaRPr lang="ru-RU" b="1" dirty="0">
              <a:solidFill>
                <a:schemeClr val="tx2"/>
              </a:solidFill>
            </a:endParaRPr>
          </a:p>
        </p:txBody>
      </p:sp>
      <p:pic>
        <p:nvPicPr>
          <p:cNvPr id="5" name="Picture 3" descr="Z:\Центры\Образовательных инфотехнологий\Кузнецова Татьяна Владимировна\АО ИОО\!_80 лет АО ИОО\!_лого_АО ИОО_80_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32807" y="188641"/>
            <a:ext cx="1514427" cy="72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6660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рапеция 1"/>
          <p:cNvSpPr/>
          <p:nvPr/>
        </p:nvSpPr>
        <p:spPr>
          <a:xfrm>
            <a:off x="1619672" y="0"/>
            <a:ext cx="8712968" cy="5143500"/>
          </a:xfrm>
          <a:prstGeom prst="trapezoid">
            <a:avLst>
              <a:gd name="adj" fmla="val 16897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203848" y="188642"/>
            <a:ext cx="57606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tx2"/>
                </a:solidFill>
              </a:rPr>
              <a:t>Показатели </a:t>
            </a:r>
            <a:r>
              <a:rPr lang="ru-RU" b="1" dirty="0" smtClean="0">
                <a:solidFill>
                  <a:schemeClr val="tx2"/>
                </a:solidFill>
              </a:rPr>
              <a:t>профессиональной переподготовки </a:t>
            </a:r>
            <a:r>
              <a:rPr lang="en-US" b="1" dirty="0" smtClean="0">
                <a:solidFill>
                  <a:schemeClr val="tx2"/>
                </a:solidFill>
              </a:rPr>
              <a:t/>
            </a:r>
            <a:br>
              <a:rPr lang="en-US" b="1" dirty="0" smtClean="0">
                <a:solidFill>
                  <a:schemeClr val="tx2"/>
                </a:solidFill>
              </a:rPr>
            </a:br>
            <a:r>
              <a:rPr lang="ru-RU" b="1" dirty="0" smtClean="0">
                <a:solidFill>
                  <a:schemeClr val="tx2"/>
                </a:solidFill>
              </a:rPr>
              <a:t>за 2016-2017</a:t>
            </a:r>
            <a:r>
              <a:rPr lang="en-US" b="1" dirty="0" smtClean="0">
                <a:solidFill>
                  <a:schemeClr val="tx2"/>
                </a:solidFill>
              </a:rPr>
              <a:t> </a:t>
            </a:r>
            <a:r>
              <a:rPr lang="ru-RU" b="1" dirty="0" smtClean="0">
                <a:solidFill>
                  <a:schemeClr val="tx2"/>
                </a:solidFill>
              </a:rPr>
              <a:t>гг</a:t>
            </a:r>
            <a:r>
              <a:rPr lang="ru-RU" b="1" dirty="0">
                <a:solidFill>
                  <a:schemeClr val="tx2"/>
                </a:solidFill>
              </a:rPr>
              <a:t>. по муниципальным образованиям</a:t>
            </a:r>
          </a:p>
        </p:txBody>
      </p:sp>
      <p:pic>
        <p:nvPicPr>
          <p:cNvPr id="5" name="Picture 3" descr="Z:\Центры\Образовательных инфотехнологий\Кузнецова Татьяна Владимировна\АО ИОО\!_80 лет АО ИОО\!_лого_АО ИОО_80_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32807" y="188641"/>
            <a:ext cx="1514427" cy="72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97994601"/>
              </p:ext>
            </p:extLst>
          </p:nvPr>
        </p:nvGraphicFramePr>
        <p:xfrm>
          <a:off x="107504" y="1200150"/>
          <a:ext cx="9001000" cy="37478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834891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рапеция 1"/>
          <p:cNvSpPr/>
          <p:nvPr/>
        </p:nvSpPr>
        <p:spPr>
          <a:xfrm>
            <a:off x="1619672" y="0"/>
            <a:ext cx="8712968" cy="5143500"/>
          </a:xfrm>
          <a:prstGeom prst="trapezoid">
            <a:avLst>
              <a:gd name="adj" fmla="val 16897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627784" y="188642"/>
            <a:ext cx="65162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tx2"/>
                </a:solidFill>
              </a:rPr>
              <a:t>Выездные курсовые мероприятия (ПК и ПП)</a:t>
            </a:r>
            <a:endParaRPr lang="ru-RU" b="1" dirty="0">
              <a:solidFill>
                <a:schemeClr val="tx2"/>
              </a:solidFill>
            </a:endParaRPr>
          </a:p>
        </p:txBody>
      </p:sp>
      <p:pic>
        <p:nvPicPr>
          <p:cNvPr id="5" name="Picture 3" descr="Z:\Центры\Образовательных инфотехнологий\Кузнецова Татьяна Владимировна\АО ИОО\!_80 лет АО ИОО\!_лого_АО ИОО_80_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32807" y="188641"/>
            <a:ext cx="1514427" cy="72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51597361"/>
              </p:ext>
            </p:extLst>
          </p:nvPr>
        </p:nvGraphicFramePr>
        <p:xfrm>
          <a:off x="159250" y="987574"/>
          <a:ext cx="6212950" cy="40321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71116634"/>
              </p:ext>
            </p:extLst>
          </p:nvPr>
        </p:nvGraphicFramePr>
        <p:xfrm>
          <a:off x="6444208" y="987574"/>
          <a:ext cx="2511896" cy="35283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1623864" y="627534"/>
            <a:ext cx="30201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Повышение квалификации</a:t>
            </a:r>
            <a:endParaRPr lang="ru-RU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228184" y="627534"/>
            <a:ext cx="30201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Переподготовка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313126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рапеция 3"/>
          <p:cNvSpPr/>
          <p:nvPr/>
        </p:nvSpPr>
        <p:spPr>
          <a:xfrm>
            <a:off x="1619672" y="0"/>
            <a:ext cx="8712968" cy="5143500"/>
          </a:xfrm>
          <a:prstGeom prst="trapezoid">
            <a:avLst>
              <a:gd name="adj" fmla="val 16897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" name="Picture 2" descr="\\Zeon\ippk\Центры\Образовательных инфотехнологий\Кузнецова Татьяна Владимировна\АО ИОО\!_80 лет АО ИОО\Лого_ сназванием учреждения\АО ИОО_80_для презентации_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23478"/>
            <a:ext cx="6408710" cy="1249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699792" y="1203598"/>
            <a:ext cx="51845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tx2"/>
                </a:solidFill>
              </a:rPr>
              <a:t>О текущей деятельности АО ИОО: образовательные события, программы и планы</a:t>
            </a:r>
            <a:endParaRPr lang="ru-RU" sz="2400" b="1" dirty="0">
              <a:solidFill>
                <a:schemeClr val="tx2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59632" y="4443958"/>
            <a:ext cx="80648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/>
              <a:t>23-24 августа 2018 года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995936" y="2499742"/>
            <a:ext cx="4392488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/>
              <a:t>Сергей Михайлович Ковалев</a:t>
            </a:r>
            <a:r>
              <a:rPr lang="ru-RU" sz="1400" dirty="0"/>
              <a:t>, 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>ректор </a:t>
            </a:r>
            <a:r>
              <a:rPr lang="ru-RU" sz="1400" dirty="0"/>
              <a:t>ГАОУ ДПО «Архангельский областной институт открытого образования</a:t>
            </a:r>
            <a:r>
              <a:rPr lang="ru-RU" sz="1400" dirty="0" smtClean="0"/>
              <a:t>»</a:t>
            </a:r>
          </a:p>
          <a:p>
            <a:endParaRPr lang="ru-RU" sz="400" dirty="0"/>
          </a:p>
          <a:p>
            <a:r>
              <a:rPr lang="ru-RU" sz="1400" b="1" dirty="0"/>
              <a:t>Ирина Васильевна Федосеева</a:t>
            </a:r>
            <a:r>
              <a:rPr lang="ru-RU" sz="1400" dirty="0"/>
              <a:t>, 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>проректор </a:t>
            </a:r>
            <a:r>
              <a:rPr lang="ru-RU" sz="1400" dirty="0"/>
              <a:t>по учебно-методической работе ГАОУ ДПО «Архангельский областной институт открытого образования</a:t>
            </a:r>
            <a:r>
              <a:rPr lang="ru-RU" sz="1400" dirty="0" smtClean="0"/>
              <a:t>»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585827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рапеция 1"/>
          <p:cNvSpPr/>
          <p:nvPr/>
        </p:nvSpPr>
        <p:spPr>
          <a:xfrm>
            <a:off x="1619672" y="0"/>
            <a:ext cx="8712968" cy="5143500"/>
          </a:xfrm>
          <a:prstGeom prst="trapezoid">
            <a:avLst>
              <a:gd name="adj" fmla="val 16897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059832" y="188642"/>
            <a:ext cx="57606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tx2"/>
                </a:solidFill>
              </a:rPr>
              <a:t>Выездные практические занятия</a:t>
            </a:r>
            <a:endParaRPr lang="ru-RU" b="1" dirty="0">
              <a:solidFill>
                <a:schemeClr val="tx2"/>
              </a:solidFill>
            </a:endParaRPr>
          </a:p>
        </p:txBody>
      </p:sp>
      <p:pic>
        <p:nvPicPr>
          <p:cNvPr id="5" name="Picture 3" descr="Z:\Центры\Образовательных инфотехнологий\Кузнецова Татьяна Владимировна\АО ИОО\!_80 лет АО ИОО\!_лого_АО ИОО_80_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32807" y="188641"/>
            <a:ext cx="1514427" cy="72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14814688"/>
              </p:ext>
            </p:extLst>
          </p:nvPr>
        </p:nvGraphicFramePr>
        <p:xfrm>
          <a:off x="2339752" y="699542"/>
          <a:ext cx="6624736" cy="41764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315428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рапеция 1"/>
          <p:cNvSpPr/>
          <p:nvPr/>
        </p:nvSpPr>
        <p:spPr>
          <a:xfrm>
            <a:off x="1619672" y="9942"/>
            <a:ext cx="8712968" cy="5143500"/>
          </a:xfrm>
          <a:prstGeom prst="trapezoid">
            <a:avLst>
              <a:gd name="adj" fmla="val 16897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203848" y="188642"/>
            <a:ext cx="57606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tx2"/>
                </a:solidFill>
              </a:rPr>
              <a:t>Реализация образовательных проектов</a:t>
            </a:r>
            <a:endParaRPr lang="ru-RU" sz="2000" b="1" dirty="0">
              <a:solidFill>
                <a:schemeClr val="tx2"/>
              </a:solidFill>
            </a:endParaRPr>
          </a:p>
        </p:txBody>
      </p:sp>
      <p:pic>
        <p:nvPicPr>
          <p:cNvPr id="5" name="Picture 3" descr="Z:\Центры\Образовательных инфотехнологий\Кузнецова Татьяна Владимировна\АО ИОО\!_80 лет АО ИОО\!_лого_АО ИОО_80_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32807" y="188641"/>
            <a:ext cx="1514427" cy="72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656620" y="1098673"/>
            <a:ext cx="5163852" cy="32983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000"/>
              </a:lnSpc>
            </a:pPr>
            <a:r>
              <a:rPr lang="ru-RU" sz="2200" dirty="0"/>
              <a:t>Повышение уровня финансовой грамотности населения и развитие финансового образования в Архангельской области 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1400" dirty="0"/>
              <a:t>(в рамках региональной программы)</a:t>
            </a:r>
          </a:p>
          <a:p>
            <a:pPr>
              <a:lnSpc>
                <a:spcPts val="2000"/>
              </a:lnSpc>
            </a:pPr>
            <a:endParaRPr lang="en-US" sz="2200" dirty="0" smtClean="0"/>
          </a:p>
          <a:p>
            <a:pPr>
              <a:lnSpc>
                <a:spcPts val="2000"/>
              </a:lnSpc>
            </a:pPr>
            <a:endParaRPr lang="ru-RU" sz="2200" dirty="0" smtClean="0"/>
          </a:p>
          <a:p>
            <a:pPr>
              <a:lnSpc>
                <a:spcPts val="2000"/>
              </a:lnSpc>
            </a:pPr>
            <a:r>
              <a:rPr lang="ru-RU" sz="2200" dirty="0" smtClean="0"/>
              <a:t>Повышение </a:t>
            </a:r>
            <a:r>
              <a:rPr lang="ru-RU" sz="2200" dirty="0"/>
              <a:t>качества образования </a:t>
            </a: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>в </a:t>
            </a:r>
            <a:r>
              <a:rPr lang="ru-RU" sz="2200" dirty="0"/>
              <a:t>школах с низкими результатами обучения и в школах, функционирующих в неблагоприятных социальных условиях</a:t>
            </a:r>
          </a:p>
          <a:p>
            <a:pPr>
              <a:lnSpc>
                <a:spcPts val="1500"/>
              </a:lnSpc>
            </a:pPr>
            <a:r>
              <a:rPr lang="ru-RU" sz="1400" dirty="0"/>
              <a:t>(в рамках государственной программы Российской Федерации «Развитие образования»)</a:t>
            </a:r>
          </a:p>
        </p:txBody>
      </p:sp>
      <p:grpSp>
        <p:nvGrpSpPr>
          <p:cNvPr id="3" name="Группа 2"/>
          <p:cNvGrpSpPr/>
          <p:nvPr/>
        </p:nvGrpSpPr>
        <p:grpSpPr>
          <a:xfrm>
            <a:off x="2771800" y="1330864"/>
            <a:ext cx="790578" cy="2646697"/>
            <a:chOff x="3399148" y="780242"/>
            <a:chExt cx="790578" cy="2646697"/>
          </a:xfrm>
        </p:grpSpPr>
        <p:grpSp>
          <p:nvGrpSpPr>
            <p:cNvPr id="21" name="Группа 20"/>
            <p:cNvGrpSpPr/>
            <p:nvPr/>
          </p:nvGrpSpPr>
          <p:grpSpPr>
            <a:xfrm>
              <a:off x="3405892" y="804466"/>
              <a:ext cx="783834" cy="2622473"/>
              <a:chOff x="3812132" y="1096705"/>
              <a:chExt cx="963068" cy="3222136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35" name="Freeform 6"/>
              <p:cNvSpPr>
                <a:spLocks noEditPoints="1"/>
              </p:cNvSpPr>
              <p:nvPr/>
            </p:nvSpPr>
            <p:spPr bwMode="auto">
              <a:xfrm>
                <a:off x="3812132" y="1096705"/>
                <a:ext cx="963068" cy="1112960"/>
              </a:xfrm>
              <a:custGeom>
                <a:avLst/>
                <a:gdLst>
                  <a:gd name="T0" fmla="*/ 109 w 1073"/>
                  <a:gd name="T1" fmla="*/ 374 h 1240"/>
                  <a:gd name="T2" fmla="*/ 109 w 1073"/>
                  <a:gd name="T3" fmla="*/ 866 h 1240"/>
                  <a:gd name="T4" fmla="*/ 536 w 1073"/>
                  <a:gd name="T5" fmla="*/ 1112 h 1240"/>
                  <a:gd name="T6" fmla="*/ 962 w 1073"/>
                  <a:gd name="T7" fmla="*/ 866 h 1240"/>
                  <a:gd name="T8" fmla="*/ 962 w 1073"/>
                  <a:gd name="T9" fmla="*/ 374 h 1240"/>
                  <a:gd name="T10" fmla="*/ 536 w 1073"/>
                  <a:gd name="T11" fmla="*/ 126 h 1240"/>
                  <a:gd name="T12" fmla="*/ 109 w 1073"/>
                  <a:gd name="T13" fmla="*/ 374 h 1240"/>
                  <a:gd name="T14" fmla="*/ 0 w 1073"/>
                  <a:gd name="T15" fmla="*/ 929 h 1240"/>
                  <a:gd name="T16" fmla="*/ 0 w 1073"/>
                  <a:gd name="T17" fmla="*/ 309 h 1240"/>
                  <a:gd name="T18" fmla="*/ 536 w 1073"/>
                  <a:gd name="T19" fmla="*/ 0 h 1240"/>
                  <a:gd name="T20" fmla="*/ 1073 w 1073"/>
                  <a:gd name="T21" fmla="*/ 309 h 1240"/>
                  <a:gd name="T22" fmla="*/ 1073 w 1073"/>
                  <a:gd name="T23" fmla="*/ 929 h 1240"/>
                  <a:gd name="T24" fmla="*/ 536 w 1073"/>
                  <a:gd name="T25" fmla="*/ 1240 h 1240"/>
                  <a:gd name="T26" fmla="*/ 0 w 1073"/>
                  <a:gd name="T27" fmla="*/ 929 h 1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73" h="1240">
                    <a:moveTo>
                      <a:pt x="109" y="374"/>
                    </a:moveTo>
                    <a:lnTo>
                      <a:pt x="109" y="866"/>
                    </a:lnTo>
                    <a:lnTo>
                      <a:pt x="536" y="1112"/>
                    </a:lnTo>
                    <a:lnTo>
                      <a:pt x="962" y="866"/>
                    </a:lnTo>
                    <a:lnTo>
                      <a:pt x="962" y="374"/>
                    </a:lnTo>
                    <a:lnTo>
                      <a:pt x="536" y="126"/>
                    </a:lnTo>
                    <a:lnTo>
                      <a:pt x="109" y="374"/>
                    </a:lnTo>
                    <a:close/>
                    <a:moveTo>
                      <a:pt x="0" y="929"/>
                    </a:moveTo>
                    <a:lnTo>
                      <a:pt x="0" y="309"/>
                    </a:lnTo>
                    <a:lnTo>
                      <a:pt x="536" y="0"/>
                    </a:lnTo>
                    <a:lnTo>
                      <a:pt x="1073" y="309"/>
                    </a:lnTo>
                    <a:lnTo>
                      <a:pt x="1073" y="929"/>
                    </a:lnTo>
                    <a:lnTo>
                      <a:pt x="536" y="1240"/>
                    </a:lnTo>
                    <a:lnTo>
                      <a:pt x="0" y="929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" name="Freeform 6"/>
              <p:cNvSpPr>
                <a:spLocks noEditPoints="1"/>
              </p:cNvSpPr>
              <p:nvPr/>
            </p:nvSpPr>
            <p:spPr bwMode="auto">
              <a:xfrm>
                <a:off x="3816465" y="3210889"/>
                <a:ext cx="958735" cy="1107952"/>
              </a:xfrm>
              <a:custGeom>
                <a:avLst/>
                <a:gdLst>
                  <a:gd name="T0" fmla="*/ 109 w 1073"/>
                  <a:gd name="T1" fmla="*/ 374 h 1240"/>
                  <a:gd name="T2" fmla="*/ 109 w 1073"/>
                  <a:gd name="T3" fmla="*/ 866 h 1240"/>
                  <a:gd name="T4" fmla="*/ 536 w 1073"/>
                  <a:gd name="T5" fmla="*/ 1112 h 1240"/>
                  <a:gd name="T6" fmla="*/ 962 w 1073"/>
                  <a:gd name="T7" fmla="*/ 866 h 1240"/>
                  <a:gd name="T8" fmla="*/ 962 w 1073"/>
                  <a:gd name="T9" fmla="*/ 374 h 1240"/>
                  <a:gd name="T10" fmla="*/ 536 w 1073"/>
                  <a:gd name="T11" fmla="*/ 126 h 1240"/>
                  <a:gd name="T12" fmla="*/ 109 w 1073"/>
                  <a:gd name="T13" fmla="*/ 374 h 1240"/>
                  <a:gd name="T14" fmla="*/ 0 w 1073"/>
                  <a:gd name="T15" fmla="*/ 929 h 1240"/>
                  <a:gd name="T16" fmla="*/ 0 w 1073"/>
                  <a:gd name="T17" fmla="*/ 309 h 1240"/>
                  <a:gd name="T18" fmla="*/ 536 w 1073"/>
                  <a:gd name="T19" fmla="*/ 0 h 1240"/>
                  <a:gd name="T20" fmla="*/ 1073 w 1073"/>
                  <a:gd name="T21" fmla="*/ 309 h 1240"/>
                  <a:gd name="T22" fmla="*/ 1073 w 1073"/>
                  <a:gd name="T23" fmla="*/ 929 h 1240"/>
                  <a:gd name="T24" fmla="*/ 536 w 1073"/>
                  <a:gd name="T25" fmla="*/ 1240 h 1240"/>
                  <a:gd name="T26" fmla="*/ 0 w 1073"/>
                  <a:gd name="T27" fmla="*/ 929 h 1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73" h="1240">
                    <a:moveTo>
                      <a:pt x="109" y="374"/>
                    </a:moveTo>
                    <a:lnTo>
                      <a:pt x="109" y="866"/>
                    </a:lnTo>
                    <a:lnTo>
                      <a:pt x="536" y="1112"/>
                    </a:lnTo>
                    <a:lnTo>
                      <a:pt x="962" y="866"/>
                    </a:lnTo>
                    <a:lnTo>
                      <a:pt x="962" y="374"/>
                    </a:lnTo>
                    <a:lnTo>
                      <a:pt x="536" y="126"/>
                    </a:lnTo>
                    <a:lnTo>
                      <a:pt x="109" y="374"/>
                    </a:lnTo>
                    <a:close/>
                    <a:moveTo>
                      <a:pt x="0" y="929"/>
                    </a:moveTo>
                    <a:lnTo>
                      <a:pt x="0" y="309"/>
                    </a:lnTo>
                    <a:lnTo>
                      <a:pt x="536" y="0"/>
                    </a:lnTo>
                    <a:lnTo>
                      <a:pt x="1073" y="309"/>
                    </a:lnTo>
                    <a:lnTo>
                      <a:pt x="1073" y="929"/>
                    </a:lnTo>
                    <a:lnTo>
                      <a:pt x="536" y="1240"/>
                    </a:lnTo>
                    <a:lnTo>
                      <a:pt x="0" y="929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37" name="Группа 36"/>
            <p:cNvGrpSpPr/>
            <p:nvPr/>
          </p:nvGrpSpPr>
          <p:grpSpPr>
            <a:xfrm>
              <a:off x="3399148" y="780242"/>
              <a:ext cx="783834" cy="2646697"/>
              <a:chOff x="3812132" y="1096705"/>
              <a:chExt cx="963068" cy="3251898"/>
            </a:xfrm>
          </p:grpSpPr>
          <p:sp>
            <p:nvSpPr>
              <p:cNvPr id="51" name="Freeform 6"/>
              <p:cNvSpPr>
                <a:spLocks noEditPoints="1"/>
              </p:cNvSpPr>
              <p:nvPr/>
            </p:nvSpPr>
            <p:spPr bwMode="auto">
              <a:xfrm>
                <a:off x="3812132" y="1096705"/>
                <a:ext cx="963068" cy="1112960"/>
              </a:xfrm>
              <a:custGeom>
                <a:avLst/>
                <a:gdLst>
                  <a:gd name="T0" fmla="*/ 109 w 1073"/>
                  <a:gd name="T1" fmla="*/ 374 h 1240"/>
                  <a:gd name="T2" fmla="*/ 109 w 1073"/>
                  <a:gd name="T3" fmla="*/ 866 h 1240"/>
                  <a:gd name="T4" fmla="*/ 536 w 1073"/>
                  <a:gd name="T5" fmla="*/ 1112 h 1240"/>
                  <a:gd name="T6" fmla="*/ 962 w 1073"/>
                  <a:gd name="T7" fmla="*/ 866 h 1240"/>
                  <a:gd name="T8" fmla="*/ 962 w 1073"/>
                  <a:gd name="T9" fmla="*/ 374 h 1240"/>
                  <a:gd name="T10" fmla="*/ 536 w 1073"/>
                  <a:gd name="T11" fmla="*/ 126 h 1240"/>
                  <a:gd name="T12" fmla="*/ 109 w 1073"/>
                  <a:gd name="T13" fmla="*/ 374 h 1240"/>
                  <a:gd name="T14" fmla="*/ 0 w 1073"/>
                  <a:gd name="T15" fmla="*/ 929 h 1240"/>
                  <a:gd name="T16" fmla="*/ 0 w 1073"/>
                  <a:gd name="T17" fmla="*/ 309 h 1240"/>
                  <a:gd name="T18" fmla="*/ 536 w 1073"/>
                  <a:gd name="T19" fmla="*/ 0 h 1240"/>
                  <a:gd name="T20" fmla="*/ 1073 w 1073"/>
                  <a:gd name="T21" fmla="*/ 309 h 1240"/>
                  <a:gd name="T22" fmla="*/ 1073 w 1073"/>
                  <a:gd name="T23" fmla="*/ 929 h 1240"/>
                  <a:gd name="T24" fmla="*/ 536 w 1073"/>
                  <a:gd name="T25" fmla="*/ 1240 h 1240"/>
                  <a:gd name="T26" fmla="*/ 0 w 1073"/>
                  <a:gd name="T27" fmla="*/ 929 h 1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73" h="1240">
                    <a:moveTo>
                      <a:pt x="109" y="374"/>
                    </a:moveTo>
                    <a:lnTo>
                      <a:pt x="109" y="866"/>
                    </a:lnTo>
                    <a:lnTo>
                      <a:pt x="536" y="1112"/>
                    </a:lnTo>
                    <a:lnTo>
                      <a:pt x="962" y="866"/>
                    </a:lnTo>
                    <a:lnTo>
                      <a:pt x="962" y="374"/>
                    </a:lnTo>
                    <a:lnTo>
                      <a:pt x="536" y="126"/>
                    </a:lnTo>
                    <a:lnTo>
                      <a:pt x="109" y="374"/>
                    </a:lnTo>
                    <a:close/>
                    <a:moveTo>
                      <a:pt x="0" y="929"/>
                    </a:moveTo>
                    <a:lnTo>
                      <a:pt x="0" y="309"/>
                    </a:lnTo>
                    <a:lnTo>
                      <a:pt x="536" y="0"/>
                    </a:lnTo>
                    <a:lnTo>
                      <a:pt x="1073" y="309"/>
                    </a:lnTo>
                    <a:lnTo>
                      <a:pt x="1073" y="929"/>
                    </a:lnTo>
                    <a:lnTo>
                      <a:pt x="536" y="1240"/>
                    </a:lnTo>
                    <a:lnTo>
                      <a:pt x="0" y="929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7" name="Freeform 6"/>
              <p:cNvSpPr>
                <a:spLocks noEditPoints="1"/>
              </p:cNvSpPr>
              <p:nvPr/>
            </p:nvSpPr>
            <p:spPr bwMode="auto">
              <a:xfrm>
                <a:off x="3812132" y="3240651"/>
                <a:ext cx="958735" cy="1107952"/>
              </a:xfrm>
              <a:custGeom>
                <a:avLst/>
                <a:gdLst>
                  <a:gd name="T0" fmla="*/ 109 w 1073"/>
                  <a:gd name="T1" fmla="*/ 374 h 1240"/>
                  <a:gd name="T2" fmla="*/ 109 w 1073"/>
                  <a:gd name="T3" fmla="*/ 866 h 1240"/>
                  <a:gd name="T4" fmla="*/ 536 w 1073"/>
                  <a:gd name="T5" fmla="*/ 1112 h 1240"/>
                  <a:gd name="T6" fmla="*/ 962 w 1073"/>
                  <a:gd name="T7" fmla="*/ 866 h 1240"/>
                  <a:gd name="T8" fmla="*/ 962 w 1073"/>
                  <a:gd name="T9" fmla="*/ 374 h 1240"/>
                  <a:gd name="T10" fmla="*/ 536 w 1073"/>
                  <a:gd name="T11" fmla="*/ 126 h 1240"/>
                  <a:gd name="T12" fmla="*/ 109 w 1073"/>
                  <a:gd name="T13" fmla="*/ 374 h 1240"/>
                  <a:gd name="T14" fmla="*/ 0 w 1073"/>
                  <a:gd name="T15" fmla="*/ 929 h 1240"/>
                  <a:gd name="T16" fmla="*/ 0 w 1073"/>
                  <a:gd name="T17" fmla="*/ 309 h 1240"/>
                  <a:gd name="T18" fmla="*/ 536 w 1073"/>
                  <a:gd name="T19" fmla="*/ 0 h 1240"/>
                  <a:gd name="T20" fmla="*/ 1073 w 1073"/>
                  <a:gd name="T21" fmla="*/ 309 h 1240"/>
                  <a:gd name="T22" fmla="*/ 1073 w 1073"/>
                  <a:gd name="T23" fmla="*/ 929 h 1240"/>
                  <a:gd name="T24" fmla="*/ 536 w 1073"/>
                  <a:gd name="T25" fmla="*/ 1240 h 1240"/>
                  <a:gd name="T26" fmla="*/ 0 w 1073"/>
                  <a:gd name="T27" fmla="*/ 929 h 1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73" h="1240">
                    <a:moveTo>
                      <a:pt x="109" y="374"/>
                    </a:moveTo>
                    <a:lnTo>
                      <a:pt x="109" y="866"/>
                    </a:lnTo>
                    <a:lnTo>
                      <a:pt x="536" y="1112"/>
                    </a:lnTo>
                    <a:lnTo>
                      <a:pt x="962" y="866"/>
                    </a:lnTo>
                    <a:lnTo>
                      <a:pt x="962" y="374"/>
                    </a:lnTo>
                    <a:lnTo>
                      <a:pt x="536" y="126"/>
                    </a:lnTo>
                    <a:lnTo>
                      <a:pt x="109" y="374"/>
                    </a:lnTo>
                    <a:close/>
                    <a:moveTo>
                      <a:pt x="0" y="929"/>
                    </a:moveTo>
                    <a:lnTo>
                      <a:pt x="0" y="309"/>
                    </a:lnTo>
                    <a:lnTo>
                      <a:pt x="536" y="0"/>
                    </a:lnTo>
                    <a:lnTo>
                      <a:pt x="1073" y="309"/>
                    </a:lnTo>
                    <a:lnTo>
                      <a:pt x="1073" y="929"/>
                    </a:lnTo>
                    <a:lnTo>
                      <a:pt x="536" y="1240"/>
                    </a:lnTo>
                    <a:lnTo>
                      <a:pt x="0" y="929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367211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рапеция 1"/>
          <p:cNvSpPr/>
          <p:nvPr/>
        </p:nvSpPr>
        <p:spPr>
          <a:xfrm>
            <a:off x="1619672" y="0"/>
            <a:ext cx="8712968" cy="5143500"/>
          </a:xfrm>
          <a:prstGeom prst="trapezoid">
            <a:avLst>
              <a:gd name="adj" fmla="val 16897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aphicFrame>
        <p:nvGraphicFramePr>
          <p:cNvPr id="3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04044015"/>
              </p:ext>
            </p:extLst>
          </p:nvPr>
        </p:nvGraphicFramePr>
        <p:xfrm>
          <a:off x="3944" y="1007047"/>
          <a:ext cx="9144000" cy="41364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2987824" y="188642"/>
            <a:ext cx="59766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tx2"/>
                </a:solidFill>
              </a:rPr>
              <a:t>Сбор заявок на повышение квалификации </a:t>
            </a:r>
            <a:br>
              <a:rPr lang="ru-RU" b="1" dirty="0" smtClean="0">
                <a:solidFill>
                  <a:schemeClr val="tx2"/>
                </a:solidFill>
              </a:rPr>
            </a:br>
            <a:r>
              <a:rPr lang="ru-RU" b="1" dirty="0" smtClean="0">
                <a:solidFill>
                  <a:schemeClr val="tx2"/>
                </a:solidFill>
              </a:rPr>
              <a:t>и профессиональную переподготовку</a:t>
            </a:r>
            <a:endParaRPr lang="ru-RU" b="1" dirty="0">
              <a:solidFill>
                <a:schemeClr val="tx2"/>
              </a:solidFill>
            </a:endParaRPr>
          </a:p>
        </p:txBody>
      </p:sp>
      <p:pic>
        <p:nvPicPr>
          <p:cNvPr id="5" name="Picture 3" descr="Z:\Центры\Образовательных инфотехнологий\Кузнецова Татьяна Владимировна\АО ИОО\!_80 лет АО ИОО\!_лого_АО ИОО_80_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32807" y="188641"/>
            <a:ext cx="1514427" cy="72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8238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рапеция 1"/>
          <p:cNvSpPr/>
          <p:nvPr/>
        </p:nvSpPr>
        <p:spPr>
          <a:xfrm>
            <a:off x="1619672" y="2322"/>
            <a:ext cx="8712968" cy="5143500"/>
          </a:xfrm>
          <a:prstGeom prst="trapezoid">
            <a:avLst>
              <a:gd name="adj" fmla="val 16897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699792" y="51470"/>
            <a:ext cx="6480720" cy="38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900" b="1" dirty="0" smtClean="0">
                <a:solidFill>
                  <a:schemeClr val="tx2"/>
                </a:solidFill>
              </a:rPr>
              <a:t>Новые дополнительные профессиональные программы</a:t>
            </a:r>
            <a:endParaRPr lang="ru-RU" sz="1900" b="1" dirty="0">
              <a:solidFill>
                <a:schemeClr val="tx2"/>
              </a:solidFill>
            </a:endParaRPr>
          </a:p>
        </p:txBody>
      </p:sp>
      <p:pic>
        <p:nvPicPr>
          <p:cNvPr id="5" name="Picture 3" descr="Z:\Центры\Образовательных инфотехнологий\Кузнецова Татьяна Владимировна\АО ИОО\!_80 лет АО ИОО\!_лого_АО ИОО_80_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32807" y="188641"/>
            <a:ext cx="1514427" cy="72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483768" y="411510"/>
            <a:ext cx="6336704" cy="46063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ts val="1400"/>
              </a:lnSpc>
              <a:spcAft>
                <a:spcPts val="500"/>
              </a:spcAft>
            </a:pPr>
            <a:r>
              <a:rPr lang="ru-RU" sz="1500" dirty="0" smtClean="0"/>
              <a:t>Деятельность руководителя  образовательной организации </a:t>
            </a:r>
            <a:br>
              <a:rPr lang="ru-RU" sz="1500" dirty="0" smtClean="0"/>
            </a:br>
            <a:r>
              <a:rPr lang="ru-RU" sz="1500" dirty="0" smtClean="0"/>
              <a:t>в условиях  введения профессионального стандарта </a:t>
            </a:r>
            <a:r>
              <a:rPr lang="ru-RU" sz="1500" dirty="0" smtClean="0">
                <a:solidFill>
                  <a:schemeClr val="tx2"/>
                </a:solidFill>
              </a:rPr>
              <a:t>(24 часа)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915816" y="987574"/>
            <a:ext cx="4572000" cy="323165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sz="15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131840" y="843558"/>
            <a:ext cx="5616624" cy="467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400"/>
              </a:lnSpc>
              <a:spcAft>
                <a:spcPts val="500"/>
              </a:spcAft>
            </a:pPr>
            <a:r>
              <a:rPr lang="ru-RU" sz="1500" dirty="0" smtClean="0"/>
              <a:t>Эффективное руководство методическим  объединением </a:t>
            </a:r>
            <a:r>
              <a:rPr lang="en-US" sz="1500" dirty="0" smtClean="0"/>
              <a:t/>
            </a:r>
            <a:br>
              <a:rPr lang="en-US" sz="1500" dirty="0" smtClean="0"/>
            </a:br>
            <a:r>
              <a:rPr lang="ru-RU" sz="1500" dirty="0" smtClean="0">
                <a:solidFill>
                  <a:schemeClr val="tx2"/>
                </a:solidFill>
              </a:rPr>
              <a:t>(16 часов)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483768" y="1275606"/>
            <a:ext cx="6336704" cy="27186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ts val="1400"/>
              </a:lnSpc>
              <a:spcAft>
                <a:spcPts val="500"/>
              </a:spcAft>
            </a:pPr>
            <a:r>
              <a:rPr lang="ru-RU" sz="1500" dirty="0" smtClean="0"/>
              <a:t>Проектирование программы  просвещения родителей </a:t>
            </a:r>
            <a:r>
              <a:rPr lang="ru-RU" sz="1500" dirty="0" smtClean="0">
                <a:solidFill>
                  <a:schemeClr val="tx2"/>
                </a:solidFill>
              </a:rPr>
              <a:t>(24 часа)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131840" y="1563638"/>
            <a:ext cx="5616624" cy="4573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400"/>
              </a:lnSpc>
              <a:spcAft>
                <a:spcPts val="500"/>
              </a:spcAft>
            </a:pPr>
            <a:r>
              <a:rPr lang="ru-RU" sz="1500" dirty="0" smtClean="0"/>
              <a:t>Система достижения и оценки качества планируемых результатов </a:t>
            </a:r>
            <a:br>
              <a:rPr lang="ru-RU" sz="1500" dirty="0" smtClean="0"/>
            </a:br>
            <a:r>
              <a:rPr lang="ru-RU" sz="1500" dirty="0" smtClean="0"/>
              <a:t>в условиях ФГОС НОО </a:t>
            </a:r>
            <a:r>
              <a:rPr lang="ru-RU" sz="1500" dirty="0" smtClean="0">
                <a:solidFill>
                  <a:schemeClr val="tx2"/>
                </a:solidFill>
              </a:rPr>
              <a:t>(40 час.)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483768" y="2005950"/>
            <a:ext cx="6336704" cy="46743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ts val="1400"/>
              </a:lnSpc>
              <a:spcAft>
                <a:spcPts val="500"/>
              </a:spcAft>
            </a:pPr>
            <a:r>
              <a:rPr lang="ru-RU" sz="1500" dirty="0" smtClean="0"/>
              <a:t>Деятельность психолого- медико-педагогического консилиума  образовательной организации </a:t>
            </a:r>
            <a:r>
              <a:rPr lang="ru-RU" sz="1500" dirty="0" smtClean="0">
                <a:solidFill>
                  <a:schemeClr val="tx2"/>
                </a:solidFill>
              </a:rPr>
              <a:t>(24 часа)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3131840" y="2437998"/>
            <a:ext cx="5616624" cy="4606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400"/>
              </a:lnSpc>
              <a:spcAft>
                <a:spcPts val="500"/>
              </a:spcAft>
            </a:pPr>
            <a:r>
              <a:rPr lang="ru-RU" sz="1500" dirty="0" smtClean="0"/>
              <a:t>Коррекционная направленность работы педагогов </a:t>
            </a:r>
            <a:br>
              <a:rPr lang="ru-RU" sz="1500" dirty="0" smtClean="0"/>
            </a:br>
            <a:r>
              <a:rPr lang="ru-RU" sz="1500" dirty="0" smtClean="0"/>
              <a:t>с детьми раннего возраста в контексте  ФГОС ДО </a:t>
            </a:r>
            <a:r>
              <a:rPr lang="ru-RU" sz="1500" dirty="0" smtClean="0">
                <a:solidFill>
                  <a:schemeClr val="tx2"/>
                </a:solidFill>
              </a:rPr>
              <a:t>(24 часа)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2483768" y="2870046"/>
            <a:ext cx="6336704" cy="28110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ts val="1400"/>
              </a:lnSpc>
              <a:spcAft>
                <a:spcPts val="500"/>
              </a:spcAft>
            </a:pPr>
            <a:r>
              <a:rPr lang="ru-RU" sz="1500" dirty="0" smtClean="0"/>
              <a:t>Индивидуализация образования в школе </a:t>
            </a:r>
            <a:r>
              <a:rPr lang="ru-RU" sz="1500" dirty="0" smtClean="0">
                <a:solidFill>
                  <a:schemeClr val="tx2"/>
                </a:solidFill>
              </a:rPr>
              <a:t>(32 часа)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3131840" y="3148045"/>
            <a:ext cx="5616624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400"/>
              </a:lnSpc>
              <a:spcAft>
                <a:spcPts val="500"/>
              </a:spcAft>
            </a:pPr>
            <a:r>
              <a:rPr lang="ru-RU" sz="1500" dirty="0"/>
              <a:t>П</a:t>
            </a:r>
            <a:r>
              <a:rPr lang="ru-RU" sz="1500" dirty="0" smtClean="0"/>
              <a:t>роектирование деятельности педагога-библиотекаря с учётом  профессионального стандарта «Специалист в области воспитания» </a:t>
            </a:r>
            <a:r>
              <a:rPr lang="ru-RU" sz="1500" dirty="0" smtClean="0">
                <a:solidFill>
                  <a:schemeClr val="tx2"/>
                </a:solidFill>
              </a:rPr>
              <a:t>(72 час.)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2483768" y="3734142"/>
            <a:ext cx="6336704" cy="27776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ts val="1400"/>
              </a:lnSpc>
              <a:spcAft>
                <a:spcPts val="500"/>
              </a:spcAft>
            </a:pPr>
            <a:r>
              <a:rPr lang="ru-RU" sz="1500" dirty="0" smtClean="0"/>
              <a:t>Проектирование и анализ  учебного занятия </a:t>
            </a:r>
            <a:r>
              <a:rPr lang="ru-RU" sz="1500" dirty="0" smtClean="0">
                <a:solidFill>
                  <a:schemeClr val="tx2"/>
                </a:solidFill>
              </a:rPr>
              <a:t>(40 часов</a:t>
            </a:r>
            <a:r>
              <a:rPr lang="en-US" sz="1500" dirty="0" smtClean="0">
                <a:solidFill>
                  <a:schemeClr val="tx2"/>
                </a:solidFill>
              </a:rPr>
              <a:t>)</a:t>
            </a:r>
            <a:endParaRPr lang="ru-RU" sz="1500" dirty="0" smtClean="0">
              <a:solidFill>
                <a:schemeClr val="tx2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483768" y="4602450"/>
            <a:ext cx="6336704" cy="27776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ts val="1400"/>
              </a:lnSpc>
              <a:spcAft>
                <a:spcPts val="500"/>
              </a:spcAft>
            </a:pPr>
            <a:r>
              <a:rPr lang="ru-RU" sz="1500" dirty="0"/>
              <a:t>Основы дошкольной специальной </a:t>
            </a:r>
            <a:r>
              <a:rPr lang="en-US" sz="1500" dirty="0" smtClean="0"/>
              <a:t> </a:t>
            </a:r>
            <a:r>
              <a:rPr lang="ru-RU" sz="1500" dirty="0" smtClean="0"/>
              <a:t>педагогики</a:t>
            </a:r>
            <a:r>
              <a:rPr lang="en-US" sz="1500" dirty="0" smtClean="0">
                <a:solidFill>
                  <a:schemeClr val="tx2"/>
                </a:solidFill>
              </a:rPr>
              <a:t> </a:t>
            </a:r>
            <a:r>
              <a:rPr lang="ru-RU" sz="1500" dirty="0" smtClean="0">
                <a:solidFill>
                  <a:schemeClr val="tx2"/>
                </a:solidFill>
              </a:rPr>
              <a:t>(250 </a:t>
            </a:r>
            <a:r>
              <a:rPr lang="ru-RU" sz="1500" dirty="0">
                <a:solidFill>
                  <a:schemeClr val="tx2"/>
                </a:solidFill>
              </a:rPr>
              <a:t>часов)</a:t>
            </a:r>
            <a:endParaRPr lang="ru-RU" sz="1500" dirty="0">
              <a:solidFill>
                <a:schemeClr val="tx2"/>
              </a:solidFill>
            </a:endParaRPr>
          </a:p>
        </p:txBody>
      </p:sp>
      <p:sp>
        <p:nvSpPr>
          <p:cNvPr id="19" name="Freeform 6"/>
          <p:cNvSpPr>
            <a:spLocks noEditPoints="1"/>
          </p:cNvSpPr>
          <p:nvPr/>
        </p:nvSpPr>
        <p:spPr bwMode="auto">
          <a:xfrm>
            <a:off x="2526547" y="894094"/>
            <a:ext cx="288032" cy="332861"/>
          </a:xfrm>
          <a:custGeom>
            <a:avLst/>
            <a:gdLst>
              <a:gd name="T0" fmla="*/ 109 w 1073"/>
              <a:gd name="T1" fmla="*/ 374 h 1240"/>
              <a:gd name="T2" fmla="*/ 109 w 1073"/>
              <a:gd name="T3" fmla="*/ 866 h 1240"/>
              <a:gd name="T4" fmla="*/ 536 w 1073"/>
              <a:gd name="T5" fmla="*/ 1112 h 1240"/>
              <a:gd name="T6" fmla="*/ 962 w 1073"/>
              <a:gd name="T7" fmla="*/ 866 h 1240"/>
              <a:gd name="T8" fmla="*/ 962 w 1073"/>
              <a:gd name="T9" fmla="*/ 374 h 1240"/>
              <a:gd name="T10" fmla="*/ 536 w 1073"/>
              <a:gd name="T11" fmla="*/ 126 h 1240"/>
              <a:gd name="T12" fmla="*/ 109 w 1073"/>
              <a:gd name="T13" fmla="*/ 374 h 1240"/>
              <a:gd name="T14" fmla="*/ 0 w 1073"/>
              <a:gd name="T15" fmla="*/ 929 h 1240"/>
              <a:gd name="T16" fmla="*/ 0 w 1073"/>
              <a:gd name="T17" fmla="*/ 309 h 1240"/>
              <a:gd name="T18" fmla="*/ 536 w 1073"/>
              <a:gd name="T19" fmla="*/ 0 h 1240"/>
              <a:gd name="T20" fmla="*/ 1073 w 1073"/>
              <a:gd name="T21" fmla="*/ 309 h 1240"/>
              <a:gd name="T22" fmla="*/ 1073 w 1073"/>
              <a:gd name="T23" fmla="*/ 929 h 1240"/>
              <a:gd name="T24" fmla="*/ 536 w 1073"/>
              <a:gd name="T25" fmla="*/ 1240 h 1240"/>
              <a:gd name="T26" fmla="*/ 0 w 1073"/>
              <a:gd name="T27" fmla="*/ 929 h 1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073" h="1240">
                <a:moveTo>
                  <a:pt x="109" y="374"/>
                </a:moveTo>
                <a:lnTo>
                  <a:pt x="109" y="866"/>
                </a:lnTo>
                <a:lnTo>
                  <a:pt x="536" y="1112"/>
                </a:lnTo>
                <a:lnTo>
                  <a:pt x="962" y="866"/>
                </a:lnTo>
                <a:lnTo>
                  <a:pt x="962" y="374"/>
                </a:lnTo>
                <a:lnTo>
                  <a:pt x="536" y="126"/>
                </a:lnTo>
                <a:lnTo>
                  <a:pt x="109" y="374"/>
                </a:lnTo>
                <a:close/>
                <a:moveTo>
                  <a:pt x="0" y="929"/>
                </a:moveTo>
                <a:lnTo>
                  <a:pt x="0" y="309"/>
                </a:lnTo>
                <a:lnTo>
                  <a:pt x="536" y="0"/>
                </a:lnTo>
                <a:lnTo>
                  <a:pt x="1073" y="309"/>
                </a:lnTo>
                <a:lnTo>
                  <a:pt x="1073" y="929"/>
                </a:lnTo>
                <a:lnTo>
                  <a:pt x="536" y="1240"/>
                </a:lnTo>
                <a:lnTo>
                  <a:pt x="0" y="92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" name="Freeform 6"/>
          <p:cNvSpPr>
            <a:spLocks noEditPoints="1"/>
          </p:cNvSpPr>
          <p:nvPr/>
        </p:nvSpPr>
        <p:spPr bwMode="auto">
          <a:xfrm>
            <a:off x="2526547" y="1533141"/>
            <a:ext cx="288032" cy="332861"/>
          </a:xfrm>
          <a:custGeom>
            <a:avLst/>
            <a:gdLst>
              <a:gd name="T0" fmla="*/ 109 w 1073"/>
              <a:gd name="T1" fmla="*/ 374 h 1240"/>
              <a:gd name="T2" fmla="*/ 109 w 1073"/>
              <a:gd name="T3" fmla="*/ 866 h 1240"/>
              <a:gd name="T4" fmla="*/ 536 w 1073"/>
              <a:gd name="T5" fmla="*/ 1112 h 1240"/>
              <a:gd name="T6" fmla="*/ 962 w 1073"/>
              <a:gd name="T7" fmla="*/ 866 h 1240"/>
              <a:gd name="T8" fmla="*/ 962 w 1073"/>
              <a:gd name="T9" fmla="*/ 374 h 1240"/>
              <a:gd name="T10" fmla="*/ 536 w 1073"/>
              <a:gd name="T11" fmla="*/ 126 h 1240"/>
              <a:gd name="T12" fmla="*/ 109 w 1073"/>
              <a:gd name="T13" fmla="*/ 374 h 1240"/>
              <a:gd name="T14" fmla="*/ 0 w 1073"/>
              <a:gd name="T15" fmla="*/ 929 h 1240"/>
              <a:gd name="T16" fmla="*/ 0 w 1073"/>
              <a:gd name="T17" fmla="*/ 309 h 1240"/>
              <a:gd name="T18" fmla="*/ 536 w 1073"/>
              <a:gd name="T19" fmla="*/ 0 h 1240"/>
              <a:gd name="T20" fmla="*/ 1073 w 1073"/>
              <a:gd name="T21" fmla="*/ 309 h 1240"/>
              <a:gd name="T22" fmla="*/ 1073 w 1073"/>
              <a:gd name="T23" fmla="*/ 929 h 1240"/>
              <a:gd name="T24" fmla="*/ 536 w 1073"/>
              <a:gd name="T25" fmla="*/ 1240 h 1240"/>
              <a:gd name="T26" fmla="*/ 0 w 1073"/>
              <a:gd name="T27" fmla="*/ 929 h 1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073" h="1240">
                <a:moveTo>
                  <a:pt x="109" y="374"/>
                </a:moveTo>
                <a:lnTo>
                  <a:pt x="109" y="866"/>
                </a:lnTo>
                <a:lnTo>
                  <a:pt x="536" y="1112"/>
                </a:lnTo>
                <a:lnTo>
                  <a:pt x="962" y="866"/>
                </a:lnTo>
                <a:lnTo>
                  <a:pt x="962" y="374"/>
                </a:lnTo>
                <a:lnTo>
                  <a:pt x="536" y="126"/>
                </a:lnTo>
                <a:lnTo>
                  <a:pt x="109" y="374"/>
                </a:lnTo>
                <a:close/>
                <a:moveTo>
                  <a:pt x="0" y="929"/>
                </a:moveTo>
                <a:lnTo>
                  <a:pt x="0" y="309"/>
                </a:lnTo>
                <a:lnTo>
                  <a:pt x="536" y="0"/>
                </a:lnTo>
                <a:lnTo>
                  <a:pt x="1073" y="309"/>
                </a:lnTo>
                <a:lnTo>
                  <a:pt x="1073" y="929"/>
                </a:lnTo>
                <a:lnTo>
                  <a:pt x="536" y="1240"/>
                </a:lnTo>
                <a:lnTo>
                  <a:pt x="0" y="92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" name="Freeform 6"/>
          <p:cNvSpPr>
            <a:spLocks noEditPoints="1"/>
          </p:cNvSpPr>
          <p:nvPr/>
        </p:nvSpPr>
        <p:spPr bwMode="auto">
          <a:xfrm>
            <a:off x="2526547" y="2501886"/>
            <a:ext cx="288032" cy="332861"/>
          </a:xfrm>
          <a:custGeom>
            <a:avLst/>
            <a:gdLst>
              <a:gd name="T0" fmla="*/ 109 w 1073"/>
              <a:gd name="T1" fmla="*/ 374 h 1240"/>
              <a:gd name="T2" fmla="*/ 109 w 1073"/>
              <a:gd name="T3" fmla="*/ 866 h 1240"/>
              <a:gd name="T4" fmla="*/ 536 w 1073"/>
              <a:gd name="T5" fmla="*/ 1112 h 1240"/>
              <a:gd name="T6" fmla="*/ 962 w 1073"/>
              <a:gd name="T7" fmla="*/ 866 h 1240"/>
              <a:gd name="T8" fmla="*/ 962 w 1073"/>
              <a:gd name="T9" fmla="*/ 374 h 1240"/>
              <a:gd name="T10" fmla="*/ 536 w 1073"/>
              <a:gd name="T11" fmla="*/ 126 h 1240"/>
              <a:gd name="T12" fmla="*/ 109 w 1073"/>
              <a:gd name="T13" fmla="*/ 374 h 1240"/>
              <a:gd name="T14" fmla="*/ 0 w 1073"/>
              <a:gd name="T15" fmla="*/ 929 h 1240"/>
              <a:gd name="T16" fmla="*/ 0 w 1073"/>
              <a:gd name="T17" fmla="*/ 309 h 1240"/>
              <a:gd name="T18" fmla="*/ 536 w 1073"/>
              <a:gd name="T19" fmla="*/ 0 h 1240"/>
              <a:gd name="T20" fmla="*/ 1073 w 1073"/>
              <a:gd name="T21" fmla="*/ 309 h 1240"/>
              <a:gd name="T22" fmla="*/ 1073 w 1073"/>
              <a:gd name="T23" fmla="*/ 929 h 1240"/>
              <a:gd name="T24" fmla="*/ 536 w 1073"/>
              <a:gd name="T25" fmla="*/ 1240 h 1240"/>
              <a:gd name="T26" fmla="*/ 0 w 1073"/>
              <a:gd name="T27" fmla="*/ 929 h 1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073" h="1240">
                <a:moveTo>
                  <a:pt x="109" y="374"/>
                </a:moveTo>
                <a:lnTo>
                  <a:pt x="109" y="866"/>
                </a:lnTo>
                <a:lnTo>
                  <a:pt x="536" y="1112"/>
                </a:lnTo>
                <a:lnTo>
                  <a:pt x="962" y="866"/>
                </a:lnTo>
                <a:lnTo>
                  <a:pt x="962" y="374"/>
                </a:lnTo>
                <a:lnTo>
                  <a:pt x="536" y="126"/>
                </a:lnTo>
                <a:lnTo>
                  <a:pt x="109" y="374"/>
                </a:lnTo>
                <a:close/>
                <a:moveTo>
                  <a:pt x="0" y="929"/>
                </a:moveTo>
                <a:lnTo>
                  <a:pt x="0" y="309"/>
                </a:lnTo>
                <a:lnTo>
                  <a:pt x="536" y="0"/>
                </a:lnTo>
                <a:lnTo>
                  <a:pt x="1073" y="309"/>
                </a:lnTo>
                <a:lnTo>
                  <a:pt x="1073" y="929"/>
                </a:lnTo>
                <a:lnTo>
                  <a:pt x="536" y="1240"/>
                </a:lnTo>
                <a:lnTo>
                  <a:pt x="0" y="92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" name="Freeform 6"/>
          <p:cNvSpPr>
            <a:spLocks noEditPoints="1"/>
          </p:cNvSpPr>
          <p:nvPr/>
        </p:nvSpPr>
        <p:spPr bwMode="auto">
          <a:xfrm>
            <a:off x="2526547" y="3297085"/>
            <a:ext cx="288032" cy="332861"/>
          </a:xfrm>
          <a:custGeom>
            <a:avLst/>
            <a:gdLst>
              <a:gd name="T0" fmla="*/ 109 w 1073"/>
              <a:gd name="T1" fmla="*/ 374 h 1240"/>
              <a:gd name="T2" fmla="*/ 109 w 1073"/>
              <a:gd name="T3" fmla="*/ 866 h 1240"/>
              <a:gd name="T4" fmla="*/ 536 w 1073"/>
              <a:gd name="T5" fmla="*/ 1112 h 1240"/>
              <a:gd name="T6" fmla="*/ 962 w 1073"/>
              <a:gd name="T7" fmla="*/ 866 h 1240"/>
              <a:gd name="T8" fmla="*/ 962 w 1073"/>
              <a:gd name="T9" fmla="*/ 374 h 1240"/>
              <a:gd name="T10" fmla="*/ 536 w 1073"/>
              <a:gd name="T11" fmla="*/ 126 h 1240"/>
              <a:gd name="T12" fmla="*/ 109 w 1073"/>
              <a:gd name="T13" fmla="*/ 374 h 1240"/>
              <a:gd name="T14" fmla="*/ 0 w 1073"/>
              <a:gd name="T15" fmla="*/ 929 h 1240"/>
              <a:gd name="T16" fmla="*/ 0 w 1073"/>
              <a:gd name="T17" fmla="*/ 309 h 1240"/>
              <a:gd name="T18" fmla="*/ 536 w 1073"/>
              <a:gd name="T19" fmla="*/ 0 h 1240"/>
              <a:gd name="T20" fmla="*/ 1073 w 1073"/>
              <a:gd name="T21" fmla="*/ 309 h 1240"/>
              <a:gd name="T22" fmla="*/ 1073 w 1073"/>
              <a:gd name="T23" fmla="*/ 929 h 1240"/>
              <a:gd name="T24" fmla="*/ 536 w 1073"/>
              <a:gd name="T25" fmla="*/ 1240 h 1240"/>
              <a:gd name="T26" fmla="*/ 0 w 1073"/>
              <a:gd name="T27" fmla="*/ 929 h 1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073" h="1240">
                <a:moveTo>
                  <a:pt x="109" y="374"/>
                </a:moveTo>
                <a:lnTo>
                  <a:pt x="109" y="866"/>
                </a:lnTo>
                <a:lnTo>
                  <a:pt x="536" y="1112"/>
                </a:lnTo>
                <a:lnTo>
                  <a:pt x="962" y="866"/>
                </a:lnTo>
                <a:lnTo>
                  <a:pt x="962" y="374"/>
                </a:lnTo>
                <a:lnTo>
                  <a:pt x="536" y="126"/>
                </a:lnTo>
                <a:lnTo>
                  <a:pt x="109" y="374"/>
                </a:lnTo>
                <a:close/>
                <a:moveTo>
                  <a:pt x="0" y="929"/>
                </a:moveTo>
                <a:lnTo>
                  <a:pt x="0" y="309"/>
                </a:lnTo>
                <a:lnTo>
                  <a:pt x="536" y="0"/>
                </a:lnTo>
                <a:lnTo>
                  <a:pt x="1073" y="309"/>
                </a:lnTo>
                <a:lnTo>
                  <a:pt x="1073" y="929"/>
                </a:lnTo>
                <a:lnTo>
                  <a:pt x="536" y="1240"/>
                </a:lnTo>
                <a:lnTo>
                  <a:pt x="0" y="92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" name="Freeform 6"/>
          <p:cNvSpPr>
            <a:spLocks noEditPoints="1"/>
          </p:cNvSpPr>
          <p:nvPr/>
        </p:nvSpPr>
        <p:spPr bwMode="auto">
          <a:xfrm>
            <a:off x="2526547" y="4215198"/>
            <a:ext cx="288032" cy="332861"/>
          </a:xfrm>
          <a:custGeom>
            <a:avLst/>
            <a:gdLst>
              <a:gd name="T0" fmla="*/ 109 w 1073"/>
              <a:gd name="T1" fmla="*/ 374 h 1240"/>
              <a:gd name="T2" fmla="*/ 109 w 1073"/>
              <a:gd name="T3" fmla="*/ 866 h 1240"/>
              <a:gd name="T4" fmla="*/ 536 w 1073"/>
              <a:gd name="T5" fmla="*/ 1112 h 1240"/>
              <a:gd name="T6" fmla="*/ 962 w 1073"/>
              <a:gd name="T7" fmla="*/ 866 h 1240"/>
              <a:gd name="T8" fmla="*/ 962 w 1073"/>
              <a:gd name="T9" fmla="*/ 374 h 1240"/>
              <a:gd name="T10" fmla="*/ 536 w 1073"/>
              <a:gd name="T11" fmla="*/ 126 h 1240"/>
              <a:gd name="T12" fmla="*/ 109 w 1073"/>
              <a:gd name="T13" fmla="*/ 374 h 1240"/>
              <a:gd name="T14" fmla="*/ 0 w 1073"/>
              <a:gd name="T15" fmla="*/ 929 h 1240"/>
              <a:gd name="T16" fmla="*/ 0 w 1073"/>
              <a:gd name="T17" fmla="*/ 309 h 1240"/>
              <a:gd name="T18" fmla="*/ 536 w 1073"/>
              <a:gd name="T19" fmla="*/ 0 h 1240"/>
              <a:gd name="T20" fmla="*/ 1073 w 1073"/>
              <a:gd name="T21" fmla="*/ 309 h 1240"/>
              <a:gd name="T22" fmla="*/ 1073 w 1073"/>
              <a:gd name="T23" fmla="*/ 929 h 1240"/>
              <a:gd name="T24" fmla="*/ 536 w 1073"/>
              <a:gd name="T25" fmla="*/ 1240 h 1240"/>
              <a:gd name="T26" fmla="*/ 0 w 1073"/>
              <a:gd name="T27" fmla="*/ 929 h 1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073" h="1240">
                <a:moveTo>
                  <a:pt x="109" y="374"/>
                </a:moveTo>
                <a:lnTo>
                  <a:pt x="109" y="866"/>
                </a:lnTo>
                <a:lnTo>
                  <a:pt x="536" y="1112"/>
                </a:lnTo>
                <a:lnTo>
                  <a:pt x="962" y="866"/>
                </a:lnTo>
                <a:lnTo>
                  <a:pt x="962" y="374"/>
                </a:lnTo>
                <a:lnTo>
                  <a:pt x="536" y="126"/>
                </a:lnTo>
                <a:lnTo>
                  <a:pt x="109" y="374"/>
                </a:lnTo>
                <a:close/>
                <a:moveTo>
                  <a:pt x="0" y="929"/>
                </a:moveTo>
                <a:lnTo>
                  <a:pt x="0" y="309"/>
                </a:lnTo>
                <a:lnTo>
                  <a:pt x="536" y="0"/>
                </a:lnTo>
                <a:lnTo>
                  <a:pt x="1073" y="309"/>
                </a:lnTo>
                <a:lnTo>
                  <a:pt x="1073" y="929"/>
                </a:lnTo>
                <a:lnTo>
                  <a:pt x="536" y="1240"/>
                </a:lnTo>
                <a:lnTo>
                  <a:pt x="0" y="92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3131840" y="4244097"/>
            <a:ext cx="5616624" cy="277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400"/>
              </a:lnSpc>
              <a:spcAft>
                <a:spcPts val="500"/>
              </a:spcAft>
            </a:pPr>
            <a:r>
              <a:rPr lang="ru-RU" sz="1500" dirty="0"/>
              <a:t>Немецкий язык как второй </a:t>
            </a:r>
            <a:r>
              <a:rPr lang="ru-RU" sz="1500" dirty="0" smtClean="0"/>
              <a:t>иностранный</a:t>
            </a:r>
            <a:r>
              <a:rPr lang="en-US" sz="1500" dirty="0" smtClean="0"/>
              <a:t> </a:t>
            </a:r>
            <a:r>
              <a:rPr lang="ru-RU" sz="1500" dirty="0" smtClean="0">
                <a:solidFill>
                  <a:schemeClr val="tx2"/>
                </a:solidFill>
              </a:rPr>
              <a:t>(300 </a:t>
            </a:r>
            <a:r>
              <a:rPr lang="ru-RU" sz="1500" dirty="0">
                <a:solidFill>
                  <a:schemeClr val="tx2"/>
                </a:solidFill>
              </a:rPr>
              <a:t>часов)</a:t>
            </a:r>
            <a:endParaRPr lang="ru-RU" sz="1500" dirty="0">
              <a:solidFill>
                <a:schemeClr val="tx2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5637" y="1945897"/>
            <a:ext cx="1614353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500"/>
              </a:lnSpc>
            </a:pPr>
            <a:r>
              <a:rPr lang="ru-RU" dirty="0" smtClean="0"/>
              <a:t>Повышение </a:t>
            </a:r>
          </a:p>
          <a:p>
            <a:pPr>
              <a:lnSpc>
                <a:spcPts val="1500"/>
              </a:lnSpc>
            </a:pPr>
            <a:r>
              <a:rPr lang="ru-RU" dirty="0" smtClean="0"/>
              <a:t>квалификации</a:t>
            </a: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2339752" y="411510"/>
            <a:ext cx="0" cy="36004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2339752" y="4244097"/>
            <a:ext cx="0" cy="63612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485637" y="4417784"/>
            <a:ext cx="17774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Переподготовка</a:t>
            </a:r>
          </a:p>
        </p:txBody>
      </p:sp>
    </p:spTree>
    <p:extLst>
      <p:ext uri="{BB962C8B-B14F-4D97-AF65-F5344CB8AC3E}">
        <p14:creationId xmlns:p14="http://schemas.microsoft.com/office/powerpoint/2010/main" val="2534083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2563276" y="1491630"/>
            <a:ext cx="4017448" cy="1514476"/>
            <a:chOff x="2474128" y="2695575"/>
            <a:chExt cx="4017448" cy="1514476"/>
          </a:xfrm>
        </p:grpSpPr>
        <p:pic>
          <p:nvPicPr>
            <p:cNvPr id="3" name="Picture 3" descr="Z:\Центры\Образовательных инфотехнологий\Кузнецова Татьяна Владимировна\АО ИОО\!_80 лет АО ИОО\!_лого_АО ИОО_80_.pn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2474128" y="3495675"/>
              <a:ext cx="4017448" cy="7143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" name="Picture 3" descr="Z:\Центры\Образовательных инфотехнологий\Кузнецова Татьяна Владимировна\АО ИОО\!_80 лет АО ИОО\!_лого_АО ИОО_80_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3638552" y="2695575"/>
              <a:ext cx="1666875" cy="8001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" name="Группа 6"/>
          <p:cNvGrpSpPr/>
          <p:nvPr/>
        </p:nvGrpSpPr>
        <p:grpSpPr>
          <a:xfrm>
            <a:off x="3923928" y="3196007"/>
            <a:ext cx="1374699" cy="709045"/>
            <a:chOff x="3727700" y="3302865"/>
            <a:chExt cx="1374699" cy="709045"/>
          </a:xfrm>
        </p:grpSpPr>
        <p:sp>
          <p:nvSpPr>
            <p:cNvPr id="2" name="Прямоугольник 1"/>
            <p:cNvSpPr/>
            <p:nvPr/>
          </p:nvSpPr>
          <p:spPr>
            <a:xfrm>
              <a:off x="3870972" y="3302865"/>
              <a:ext cx="1231427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1200" dirty="0" smtClean="0"/>
                <a:t>+7 8182 683 892</a:t>
              </a:r>
              <a:endParaRPr lang="ru-RU" sz="1200" dirty="0"/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3870972" y="3518887"/>
              <a:ext cx="1091966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dirty="0" smtClean="0"/>
                <a:t>ioo@onedu.ru</a:t>
              </a:r>
              <a:endParaRPr lang="en-US" sz="1200" dirty="0"/>
            </a:p>
          </p:txBody>
        </p:sp>
        <p:pic>
          <p:nvPicPr>
            <p:cNvPr id="1026" name="Picture 2" descr="Phone icon by Minduka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27701" y="3347828"/>
              <a:ext cx="187074" cy="1870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gs email sign by gsantner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27700" y="3566563"/>
              <a:ext cx="187074" cy="1816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0" name="Picture 6" descr="WWW Icon - Black by rygle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736853" y="3779873"/>
              <a:ext cx="187075" cy="1870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Прямоугольник 9"/>
            <p:cNvSpPr/>
            <p:nvPr/>
          </p:nvSpPr>
          <p:spPr>
            <a:xfrm>
              <a:off x="3870972" y="3734911"/>
              <a:ext cx="1116909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dirty="0" smtClean="0"/>
                <a:t>www.onedu.ru</a:t>
              </a:r>
              <a:endParaRPr lang="en-US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3808980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Трапеция 27"/>
          <p:cNvSpPr/>
          <p:nvPr/>
        </p:nvSpPr>
        <p:spPr>
          <a:xfrm>
            <a:off x="1619672" y="0"/>
            <a:ext cx="8712968" cy="5143500"/>
          </a:xfrm>
          <a:prstGeom prst="trapezoid">
            <a:avLst>
              <a:gd name="adj" fmla="val 16897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9" name="Picture 3" descr="Z:\Центры\Образовательных инфотехнологий\Кузнецова Татьяна Владимировна\центры\Образовательных инфотехнологий\Бобров Юрий Владимирович\!!_ИТО_2017\!_ЛОГО_УТВ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40" y="250925"/>
            <a:ext cx="1475656" cy="177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Прямоугольник 29"/>
          <p:cNvSpPr/>
          <p:nvPr/>
        </p:nvSpPr>
        <p:spPr>
          <a:xfrm>
            <a:off x="2699792" y="123478"/>
            <a:ext cx="604867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800"/>
              </a:lnSpc>
            </a:pPr>
            <a:r>
              <a:rPr lang="ru-RU" dirty="0" smtClean="0">
                <a:solidFill>
                  <a:schemeClr val="tx2"/>
                </a:solidFill>
              </a:rPr>
              <a:t>Всероссийская заочная научно-практическая конференция с международным участием </a:t>
            </a:r>
            <a:br>
              <a:rPr lang="ru-RU" dirty="0" smtClean="0">
                <a:solidFill>
                  <a:schemeClr val="tx2"/>
                </a:solidFill>
              </a:rPr>
            </a:br>
            <a:r>
              <a:rPr lang="ru-RU" dirty="0" smtClean="0">
                <a:solidFill>
                  <a:schemeClr val="tx2"/>
                </a:solidFill>
              </a:rPr>
              <a:t>«Информационные технологии в образовании:</a:t>
            </a:r>
            <a:br>
              <a:rPr lang="ru-RU" dirty="0" smtClean="0">
                <a:solidFill>
                  <a:schemeClr val="tx2"/>
                </a:solidFill>
              </a:rPr>
            </a:br>
            <a:r>
              <a:rPr lang="ru-RU" dirty="0" smtClean="0">
                <a:solidFill>
                  <a:schemeClr val="tx2"/>
                </a:solidFill>
              </a:rPr>
              <a:t>практика, ресурсы, возможности»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4236298" y="1479906"/>
            <a:ext cx="3311866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800"/>
              </a:lnSpc>
            </a:pPr>
            <a:r>
              <a:rPr lang="ru-RU" dirty="0" smtClean="0"/>
              <a:t>Участников конференции</a:t>
            </a:r>
            <a:endParaRPr lang="ru-RU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4236298" y="2173371"/>
            <a:ext cx="3591916" cy="3263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800"/>
              </a:lnSpc>
            </a:pPr>
            <a:r>
              <a:rPr lang="ru-RU" dirty="0" smtClean="0"/>
              <a:t>Субъектов Российской Федерации</a:t>
            </a:r>
            <a:endParaRPr lang="ru-RU" dirty="0"/>
          </a:p>
        </p:txBody>
      </p:sp>
      <p:sp>
        <p:nvSpPr>
          <p:cNvPr id="33" name="Прямоугольник 32"/>
          <p:cNvSpPr/>
          <p:nvPr/>
        </p:nvSpPr>
        <p:spPr>
          <a:xfrm>
            <a:off x="4236298" y="2822658"/>
            <a:ext cx="378397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800"/>
              </a:lnSpc>
            </a:pPr>
            <a:r>
              <a:rPr lang="ru-RU" dirty="0" smtClean="0"/>
              <a:t>Международных участника</a:t>
            </a:r>
            <a:br>
              <a:rPr lang="ru-RU" dirty="0" smtClean="0"/>
            </a:br>
            <a:r>
              <a:rPr lang="ru-RU" sz="1200" dirty="0" smtClean="0"/>
              <a:t>(Казахстан, Республика Бел</a:t>
            </a:r>
            <a:r>
              <a:rPr lang="ru-RU" sz="1200" dirty="0"/>
              <a:t>а</a:t>
            </a:r>
            <a:r>
              <a:rPr lang="ru-RU" sz="1200" dirty="0" smtClean="0"/>
              <a:t>русь)</a:t>
            </a:r>
            <a:endParaRPr lang="ru-RU" sz="1200" dirty="0"/>
          </a:p>
        </p:txBody>
      </p:sp>
      <p:sp>
        <p:nvSpPr>
          <p:cNvPr id="34" name="Прямоугольник 33"/>
          <p:cNvSpPr/>
          <p:nvPr/>
        </p:nvSpPr>
        <p:spPr>
          <a:xfrm>
            <a:off x="4236298" y="3582820"/>
            <a:ext cx="472819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800"/>
              </a:lnSpc>
            </a:pPr>
            <a:r>
              <a:rPr lang="ru-RU" dirty="0" smtClean="0"/>
              <a:t>Мероприятие конференции</a:t>
            </a:r>
          </a:p>
          <a:p>
            <a:pPr>
              <a:lnSpc>
                <a:spcPts val="1800"/>
              </a:lnSpc>
            </a:pPr>
            <a:r>
              <a:rPr lang="ru-RU" sz="1200" dirty="0" smtClean="0"/>
              <a:t>(40 лекций, 40 мастер-классов, 14 круглых столов, 7 практикумов)</a:t>
            </a:r>
            <a:endParaRPr lang="ru-RU" sz="1200" dirty="0"/>
          </a:p>
        </p:txBody>
      </p:sp>
      <p:grpSp>
        <p:nvGrpSpPr>
          <p:cNvPr id="35" name="Группа 34"/>
          <p:cNvGrpSpPr/>
          <p:nvPr/>
        </p:nvGrpSpPr>
        <p:grpSpPr>
          <a:xfrm>
            <a:off x="3110199" y="1203598"/>
            <a:ext cx="1272857" cy="3818038"/>
            <a:chOff x="3563888" y="1096705"/>
            <a:chExt cx="1431664" cy="514060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36" name="Группа 35"/>
            <p:cNvGrpSpPr/>
            <p:nvPr/>
          </p:nvGrpSpPr>
          <p:grpSpPr>
            <a:xfrm>
              <a:off x="3563888" y="1096705"/>
              <a:ext cx="1431664" cy="1112960"/>
              <a:chOff x="3898119" y="602741"/>
              <a:chExt cx="1431664" cy="1112960"/>
            </a:xfrm>
          </p:grpSpPr>
          <p:sp>
            <p:nvSpPr>
              <p:cNvPr id="49" name="Freeform 6"/>
              <p:cNvSpPr>
                <a:spLocks noEditPoints="1"/>
              </p:cNvSpPr>
              <p:nvPr/>
            </p:nvSpPr>
            <p:spPr bwMode="auto">
              <a:xfrm>
                <a:off x="4146363" y="602741"/>
                <a:ext cx="963068" cy="1112960"/>
              </a:xfrm>
              <a:custGeom>
                <a:avLst/>
                <a:gdLst>
                  <a:gd name="T0" fmla="*/ 109 w 1073"/>
                  <a:gd name="T1" fmla="*/ 374 h 1240"/>
                  <a:gd name="T2" fmla="*/ 109 w 1073"/>
                  <a:gd name="T3" fmla="*/ 866 h 1240"/>
                  <a:gd name="T4" fmla="*/ 536 w 1073"/>
                  <a:gd name="T5" fmla="*/ 1112 h 1240"/>
                  <a:gd name="T6" fmla="*/ 962 w 1073"/>
                  <a:gd name="T7" fmla="*/ 866 h 1240"/>
                  <a:gd name="T8" fmla="*/ 962 w 1073"/>
                  <a:gd name="T9" fmla="*/ 374 h 1240"/>
                  <a:gd name="T10" fmla="*/ 536 w 1073"/>
                  <a:gd name="T11" fmla="*/ 126 h 1240"/>
                  <a:gd name="T12" fmla="*/ 109 w 1073"/>
                  <a:gd name="T13" fmla="*/ 374 h 1240"/>
                  <a:gd name="T14" fmla="*/ 0 w 1073"/>
                  <a:gd name="T15" fmla="*/ 929 h 1240"/>
                  <a:gd name="T16" fmla="*/ 0 w 1073"/>
                  <a:gd name="T17" fmla="*/ 309 h 1240"/>
                  <a:gd name="T18" fmla="*/ 536 w 1073"/>
                  <a:gd name="T19" fmla="*/ 0 h 1240"/>
                  <a:gd name="T20" fmla="*/ 1073 w 1073"/>
                  <a:gd name="T21" fmla="*/ 309 h 1240"/>
                  <a:gd name="T22" fmla="*/ 1073 w 1073"/>
                  <a:gd name="T23" fmla="*/ 929 h 1240"/>
                  <a:gd name="T24" fmla="*/ 536 w 1073"/>
                  <a:gd name="T25" fmla="*/ 1240 h 1240"/>
                  <a:gd name="T26" fmla="*/ 0 w 1073"/>
                  <a:gd name="T27" fmla="*/ 929 h 1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73" h="1240">
                    <a:moveTo>
                      <a:pt x="109" y="374"/>
                    </a:moveTo>
                    <a:lnTo>
                      <a:pt x="109" y="866"/>
                    </a:lnTo>
                    <a:lnTo>
                      <a:pt x="536" y="1112"/>
                    </a:lnTo>
                    <a:lnTo>
                      <a:pt x="962" y="866"/>
                    </a:lnTo>
                    <a:lnTo>
                      <a:pt x="962" y="374"/>
                    </a:lnTo>
                    <a:lnTo>
                      <a:pt x="536" y="126"/>
                    </a:lnTo>
                    <a:lnTo>
                      <a:pt x="109" y="374"/>
                    </a:lnTo>
                    <a:close/>
                    <a:moveTo>
                      <a:pt x="0" y="929"/>
                    </a:moveTo>
                    <a:lnTo>
                      <a:pt x="0" y="309"/>
                    </a:lnTo>
                    <a:lnTo>
                      <a:pt x="536" y="0"/>
                    </a:lnTo>
                    <a:lnTo>
                      <a:pt x="1073" y="309"/>
                    </a:lnTo>
                    <a:lnTo>
                      <a:pt x="1073" y="929"/>
                    </a:lnTo>
                    <a:lnTo>
                      <a:pt x="536" y="1240"/>
                    </a:lnTo>
                    <a:lnTo>
                      <a:pt x="0" y="929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schemeClr val="tx2"/>
                  </a:solidFill>
                </a:endParaRPr>
              </a:p>
            </p:txBody>
          </p:sp>
          <p:sp>
            <p:nvSpPr>
              <p:cNvPr id="50" name="TextBox 1"/>
              <p:cNvSpPr txBox="1">
                <a:spLocks noChangeArrowheads="1"/>
              </p:cNvSpPr>
              <p:nvPr/>
            </p:nvSpPr>
            <p:spPr bwMode="auto">
              <a:xfrm>
                <a:off x="3898119" y="746660"/>
                <a:ext cx="1431664" cy="870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algn="ctr" eaLnBrk="1" hangingPunct="1"/>
                <a:r>
                  <a:rPr lang="ru-RU" sz="3600" b="1" spc="-200" dirty="0" smtClean="0">
                    <a:solidFill>
                      <a:schemeClr val="tx2"/>
                    </a:solidFill>
                  </a:rPr>
                  <a:t>500</a:t>
                </a:r>
                <a:endParaRPr lang="ru-RU" sz="3600" b="1" spc="-200" dirty="0">
                  <a:solidFill>
                    <a:schemeClr val="tx2"/>
                  </a:solidFill>
                </a:endParaRPr>
              </a:p>
            </p:txBody>
          </p:sp>
        </p:grpSp>
        <p:grpSp>
          <p:nvGrpSpPr>
            <p:cNvPr id="37" name="Группа 36"/>
            <p:cNvGrpSpPr/>
            <p:nvPr/>
          </p:nvGrpSpPr>
          <p:grpSpPr>
            <a:xfrm>
              <a:off x="3563888" y="2100016"/>
              <a:ext cx="1431664" cy="1112960"/>
              <a:chOff x="3898119" y="602741"/>
              <a:chExt cx="1431664" cy="1112960"/>
            </a:xfrm>
          </p:grpSpPr>
          <p:sp>
            <p:nvSpPr>
              <p:cNvPr id="47" name="Freeform 6"/>
              <p:cNvSpPr>
                <a:spLocks noEditPoints="1"/>
              </p:cNvSpPr>
              <p:nvPr/>
            </p:nvSpPr>
            <p:spPr bwMode="auto">
              <a:xfrm>
                <a:off x="4146363" y="602741"/>
                <a:ext cx="963068" cy="1112960"/>
              </a:xfrm>
              <a:custGeom>
                <a:avLst/>
                <a:gdLst>
                  <a:gd name="T0" fmla="*/ 109 w 1073"/>
                  <a:gd name="T1" fmla="*/ 374 h 1240"/>
                  <a:gd name="T2" fmla="*/ 109 w 1073"/>
                  <a:gd name="T3" fmla="*/ 866 h 1240"/>
                  <a:gd name="T4" fmla="*/ 536 w 1073"/>
                  <a:gd name="T5" fmla="*/ 1112 h 1240"/>
                  <a:gd name="T6" fmla="*/ 962 w 1073"/>
                  <a:gd name="T7" fmla="*/ 866 h 1240"/>
                  <a:gd name="T8" fmla="*/ 962 w 1073"/>
                  <a:gd name="T9" fmla="*/ 374 h 1240"/>
                  <a:gd name="T10" fmla="*/ 536 w 1073"/>
                  <a:gd name="T11" fmla="*/ 126 h 1240"/>
                  <a:gd name="T12" fmla="*/ 109 w 1073"/>
                  <a:gd name="T13" fmla="*/ 374 h 1240"/>
                  <a:gd name="T14" fmla="*/ 0 w 1073"/>
                  <a:gd name="T15" fmla="*/ 929 h 1240"/>
                  <a:gd name="T16" fmla="*/ 0 w 1073"/>
                  <a:gd name="T17" fmla="*/ 309 h 1240"/>
                  <a:gd name="T18" fmla="*/ 536 w 1073"/>
                  <a:gd name="T19" fmla="*/ 0 h 1240"/>
                  <a:gd name="T20" fmla="*/ 1073 w 1073"/>
                  <a:gd name="T21" fmla="*/ 309 h 1240"/>
                  <a:gd name="T22" fmla="*/ 1073 w 1073"/>
                  <a:gd name="T23" fmla="*/ 929 h 1240"/>
                  <a:gd name="T24" fmla="*/ 536 w 1073"/>
                  <a:gd name="T25" fmla="*/ 1240 h 1240"/>
                  <a:gd name="T26" fmla="*/ 0 w 1073"/>
                  <a:gd name="T27" fmla="*/ 929 h 1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73" h="1240">
                    <a:moveTo>
                      <a:pt x="109" y="374"/>
                    </a:moveTo>
                    <a:lnTo>
                      <a:pt x="109" y="866"/>
                    </a:lnTo>
                    <a:lnTo>
                      <a:pt x="536" y="1112"/>
                    </a:lnTo>
                    <a:lnTo>
                      <a:pt x="962" y="866"/>
                    </a:lnTo>
                    <a:lnTo>
                      <a:pt x="962" y="374"/>
                    </a:lnTo>
                    <a:lnTo>
                      <a:pt x="536" y="126"/>
                    </a:lnTo>
                    <a:lnTo>
                      <a:pt x="109" y="374"/>
                    </a:lnTo>
                    <a:close/>
                    <a:moveTo>
                      <a:pt x="0" y="929"/>
                    </a:moveTo>
                    <a:lnTo>
                      <a:pt x="0" y="309"/>
                    </a:lnTo>
                    <a:lnTo>
                      <a:pt x="536" y="0"/>
                    </a:lnTo>
                    <a:lnTo>
                      <a:pt x="1073" y="309"/>
                    </a:lnTo>
                    <a:lnTo>
                      <a:pt x="1073" y="929"/>
                    </a:lnTo>
                    <a:lnTo>
                      <a:pt x="536" y="1240"/>
                    </a:lnTo>
                    <a:lnTo>
                      <a:pt x="0" y="929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schemeClr val="tx2"/>
                  </a:solidFill>
                </a:endParaRPr>
              </a:p>
            </p:txBody>
          </p:sp>
          <p:sp>
            <p:nvSpPr>
              <p:cNvPr id="48" name="TextBox 1"/>
              <p:cNvSpPr txBox="1">
                <a:spLocks noChangeArrowheads="1"/>
              </p:cNvSpPr>
              <p:nvPr/>
            </p:nvSpPr>
            <p:spPr bwMode="auto">
              <a:xfrm>
                <a:off x="3898119" y="712866"/>
                <a:ext cx="1431664" cy="870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algn="ctr" eaLnBrk="1" hangingPunct="1"/>
                <a:r>
                  <a:rPr lang="ru-RU" sz="3600" b="1" spc="-300" dirty="0" smtClean="0">
                    <a:solidFill>
                      <a:schemeClr val="tx2"/>
                    </a:solidFill>
                  </a:rPr>
                  <a:t>29</a:t>
                </a:r>
                <a:endParaRPr lang="ru-RU" sz="3600" b="1" spc="-300" dirty="0">
                  <a:solidFill>
                    <a:schemeClr val="tx2"/>
                  </a:solidFill>
                </a:endParaRPr>
              </a:p>
            </p:txBody>
          </p:sp>
        </p:grpSp>
        <p:grpSp>
          <p:nvGrpSpPr>
            <p:cNvPr id="38" name="Группа 37"/>
            <p:cNvGrpSpPr/>
            <p:nvPr/>
          </p:nvGrpSpPr>
          <p:grpSpPr>
            <a:xfrm>
              <a:off x="3563888" y="3113136"/>
              <a:ext cx="1431664" cy="1107952"/>
              <a:chOff x="3898119" y="605245"/>
              <a:chExt cx="1431664" cy="1107952"/>
            </a:xfrm>
          </p:grpSpPr>
          <p:sp>
            <p:nvSpPr>
              <p:cNvPr id="45" name="Freeform 6"/>
              <p:cNvSpPr>
                <a:spLocks noEditPoints="1"/>
              </p:cNvSpPr>
              <p:nvPr/>
            </p:nvSpPr>
            <p:spPr bwMode="auto">
              <a:xfrm>
                <a:off x="4148530" y="605245"/>
                <a:ext cx="958734" cy="1107952"/>
              </a:xfrm>
              <a:custGeom>
                <a:avLst/>
                <a:gdLst>
                  <a:gd name="T0" fmla="*/ 109 w 1073"/>
                  <a:gd name="T1" fmla="*/ 374 h 1240"/>
                  <a:gd name="T2" fmla="*/ 109 w 1073"/>
                  <a:gd name="T3" fmla="*/ 866 h 1240"/>
                  <a:gd name="T4" fmla="*/ 536 w 1073"/>
                  <a:gd name="T5" fmla="*/ 1112 h 1240"/>
                  <a:gd name="T6" fmla="*/ 962 w 1073"/>
                  <a:gd name="T7" fmla="*/ 866 h 1240"/>
                  <a:gd name="T8" fmla="*/ 962 w 1073"/>
                  <a:gd name="T9" fmla="*/ 374 h 1240"/>
                  <a:gd name="T10" fmla="*/ 536 w 1073"/>
                  <a:gd name="T11" fmla="*/ 126 h 1240"/>
                  <a:gd name="T12" fmla="*/ 109 w 1073"/>
                  <a:gd name="T13" fmla="*/ 374 h 1240"/>
                  <a:gd name="T14" fmla="*/ 0 w 1073"/>
                  <a:gd name="T15" fmla="*/ 929 h 1240"/>
                  <a:gd name="T16" fmla="*/ 0 w 1073"/>
                  <a:gd name="T17" fmla="*/ 309 h 1240"/>
                  <a:gd name="T18" fmla="*/ 536 w 1073"/>
                  <a:gd name="T19" fmla="*/ 0 h 1240"/>
                  <a:gd name="T20" fmla="*/ 1073 w 1073"/>
                  <a:gd name="T21" fmla="*/ 309 h 1240"/>
                  <a:gd name="T22" fmla="*/ 1073 w 1073"/>
                  <a:gd name="T23" fmla="*/ 929 h 1240"/>
                  <a:gd name="T24" fmla="*/ 536 w 1073"/>
                  <a:gd name="T25" fmla="*/ 1240 h 1240"/>
                  <a:gd name="T26" fmla="*/ 0 w 1073"/>
                  <a:gd name="T27" fmla="*/ 929 h 1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73" h="1240">
                    <a:moveTo>
                      <a:pt x="109" y="374"/>
                    </a:moveTo>
                    <a:lnTo>
                      <a:pt x="109" y="866"/>
                    </a:lnTo>
                    <a:lnTo>
                      <a:pt x="536" y="1112"/>
                    </a:lnTo>
                    <a:lnTo>
                      <a:pt x="962" y="866"/>
                    </a:lnTo>
                    <a:lnTo>
                      <a:pt x="962" y="374"/>
                    </a:lnTo>
                    <a:lnTo>
                      <a:pt x="536" y="126"/>
                    </a:lnTo>
                    <a:lnTo>
                      <a:pt x="109" y="374"/>
                    </a:lnTo>
                    <a:close/>
                    <a:moveTo>
                      <a:pt x="0" y="929"/>
                    </a:moveTo>
                    <a:lnTo>
                      <a:pt x="0" y="309"/>
                    </a:lnTo>
                    <a:lnTo>
                      <a:pt x="536" y="0"/>
                    </a:lnTo>
                    <a:lnTo>
                      <a:pt x="1073" y="309"/>
                    </a:lnTo>
                    <a:lnTo>
                      <a:pt x="1073" y="929"/>
                    </a:lnTo>
                    <a:lnTo>
                      <a:pt x="536" y="1240"/>
                    </a:lnTo>
                    <a:lnTo>
                      <a:pt x="0" y="929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schemeClr val="tx2"/>
                  </a:solidFill>
                </a:endParaRPr>
              </a:p>
            </p:txBody>
          </p:sp>
          <p:sp>
            <p:nvSpPr>
              <p:cNvPr id="46" name="TextBox 1"/>
              <p:cNvSpPr txBox="1">
                <a:spLocks noChangeArrowheads="1"/>
              </p:cNvSpPr>
              <p:nvPr/>
            </p:nvSpPr>
            <p:spPr bwMode="auto">
              <a:xfrm>
                <a:off x="3898119" y="702664"/>
                <a:ext cx="1431664" cy="870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algn="ctr" eaLnBrk="1" hangingPunct="1"/>
                <a:r>
                  <a:rPr lang="ru-RU" sz="3600" b="1" spc="-300" dirty="0" smtClean="0">
                    <a:solidFill>
                      <a:schemeClr val="tx2"/>
                    </a:solidFill>
                  </a:rPr>
                  <a:t>2</a:t>
                </a:r>
                <a:endParaRPr lang="ru-RU" sz="3600" b="1" spc="-300" dirty="0">
                  <a:solidFill>
                    <a:schemeClr val="tx2"/>
                  </a:solidFill>
                </a:endParaRPr>
              </a:p>
            </p:txBody>
          </p:sp>
        </p:grpSp>
        <p:grpSp>
          <p:nvGrpSpPr>
            <p:cNvPr id="39" name="Группа 38"/>
            <p:cNvGrpSpPr/>
            <p:nvPr/>
          </p:nvGrpSpPr>
          <p:grpSpPr>
            <a:xfrm>
              <a:off x="3563888" y="4121248"/>
              <a:ext cx="1431664" cy="1107952"/>
              <a:chOff x="3898119" y="605245"/>
              <a:chExt cx="1431664" cy="1107952"/>
            </a:xfrm>
          </p:grpSpPr>
          <p:sp>
            <p:nvSpPr>
              <p:cNvPr id="43" name="Freeform 6"/>
              <p:cNvSpPr>
                <a:spLocks noEditPoints="1"/>
              </p:cNvSpPr>
              <p:nvPr/>
            </p:nvSpPr>
            <p:spPr bwMode="auto">
              <a:xfrm>
                <a:off x="4148530" y="605245"/>
                <a:ext cx="958734" cy="1107952"/>
              </a:xfrm>
              <a:custGeom>
                <a:avLst/>
                <a:gdLst>
                  <a:gd name="T0" fmla="*/ 109 w 1073"/>
                  <a:gd name="T1" fmla="*/ 374 h 1240"/>
                  <a:gd name="T2" fmla="*/ 109 w 1073"/>
                  <a:gd name="T3" fmla="*/ 866 h 1240"/>
                  <a:gd name="T4" fmla="*/ 536 w 1073"/>
                  <a:gd name="T5" fmla="*/ 1112 h 1240"/>
                  <a:gd name="T6" fmla="*/ 962 w 1073"/>
                  <a:gd name="T7" fmla="*/ 866 h 1240"/>
                  <a:gd name="T8" fmla="*/ 962 w 1073"/>
                  <a:gd name="T9" fmla="*/ 374 h 1240"/>
                  <a:gd name="T10" fmla="*/ 536 w 1073"/>
                  <a:gd name="T11" fmla="*/ 126 h 1240"/>
                  <a:gd name="T12" fmla="*/ 109 w 1073"/>
                  <a:gd name="T13" fmla="*/ 374 h 1240"/>
                  <a:gd name="T14" fmla="*/ 0 w 1073"/>
                  <a:gd name="T15" fmla="*/ 929 h 1240"/>
                  <a:gd name="T16" fmla="*/ 0 w 1073"/>
                  <a:gd name="T17" fmla="*/ 309 h 1240"/>
                  <a:gd name="T18" fmla="*/ 536 w 1073"/>
                  <a:gd name="T19" fmla="*/ 0 h 1240"/>
                  <a:gd name="T20" fmla="*/ 1073 w 1073"/>
                  <a:gd name="T21" fmla="*/ 309 h 1240"/>
                  <a:gd name="T22" fmla="*/ 1073 w 1073"/>
                  <a:gd name="T23" fmla="*/ 929 h 1240"/>
                  <a:gd name="T24" fmla="*/ 536 w 1073"/>
                  <a:gd name="T25" fmla="*/ 1240 h 1240"/>
                  <a:gd name="T26" fmla="*/ 0 w 1073"/>
                  <a:gd name="T27" fmla="*/ 929 h 1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73" h="1240">
                    <a:moveTo>
                      <a:pt x="109" y="374"/>
                    </a:moveTo>
                    <a:lnTo>
                      <a:pt x="109" y="866"/>
                    </a:lnTo>
                    <a:lnTo>
                      <a:pt x="536" y="1112"/>
                    </a:lnTo>
                    <a:lnTo>
                      <a:pt x="962" y="866"/>
                    </a:lnTo>
                    <a:lnTo>
                      <a:pt x="962" y="374"/>
                    </a:lnTo>
                    <a:lnTo>
                      <a:pt x="536" y="126"/>
                    </a:lnTo>
                    <a:lnTo>
                      <a:pt x="109" y="374"/>
                    </a:lnTo>
                    <a:close/>
                    <a:moveTo>
                      <a:pt x="0" y="929"/>
                    </a:moveTo>
                    <a:lnTo>
                      <a:pt x="0" y="309"/>
                    </a:lnTo>
                    <a:lnTo>
                      <a:pt x="536" y="0"/>
                    </a:lnTo>
                    <a:lnTo>
                      <a:pt x="1073" y="309"/>
                    </a:lnTo>
                    <a:lnTo>
                      <a:pt x="1073" y="929"/>
                    </a:lnTo>
                    <a:lnTo>
                      <a:pt x="536" y="1240"/>
                    </a:lnTo>
                    <a:lnTo>
                      <a:pt x="0" y="929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schemeClr val="tx2"/>
                  </a:solidFill>
                </a:endParaRPr>
              </a:p>
            </p:txBody>
          </p:sp>
          <p:sp>
            <p:nvSpPr>
              <p:cNvPr id="44" name="TextBox 1"/>
              <p:cNvSpPr txBox="1">
                <a:spLocks noChangeArrowheads="1"/>
              </p:cNvSpPr>
              <p:nvPr/>
            </p:nvSpPr>
            <p:spPr bwMode="auto">
              <a:xfrm>
                <a:off x="3898119" y="684467"/>
                <a:ext cx="1431664" cy="870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algn="ctr" eaLnBrk="1" hangingPunct="1"/>
                <a:r>
                  <a:rPr lang="ru-RU" sz="3600" b="1" spc="-200" dirty="0" smtClean="0">
                    <a:solidFill>
                      <a:schemeClr val="tx2"/>
                    </a:solidFill>
                  </a:rPr>
                  <a:t>101</a:t>
                </a:r>
                <a:endParaRPr lang="ru-RU" sz="3600" b="1" spc="-200" dirty="0">
                  <a:solidFill>
                    <a:schemeClr val="tx2"/>
                  </a:solidFill>
                </a:endParaRPr>
              </a:p>
            </p:txBody>
          </p:sp>
        </p:grpSp>
        <p:grpSp>
          <p:nvGrpSpPr>
            <p:cNvPr id="40" name="Группа 39"/>
            <p:cNvGrpSpPr/>
            <p:nvPr/>
          </p:nvGrpSpPr>
          <p:grpSpPr>
            <a:xfrm>
              <a:off x="3563888" y="5129360"/>
              <a:ext cx="1431664" cy="1107952"/>
              <a:chOff x="3898119" y="605245"/>
              <a:chExt cx="1431664" cy="1107952"/>
            </a:xfrm>
          </p:grpSpPr>
          <p:sp>
            <p:nvSpPr>
              <p:cNvPr id="41" name="Freeform 6"/>
              <p:cNvSpPr>
                <a:spLocks noEditPoints="1"/>
              </p:cNvSpPr>
              <p:nvPr/>
            </p:nvSpPr>
            <p:spPr bwMode="auto">
              <a:xfrm>
                <a:off x="4148530" y="605245"/>
                <a:ext cx="958734" cy="1107952"/>
              </a:xfrm>
              <a:custGeom>
                <a:avLst/>
                <a:gdLst>
                  <a:gd name="T0" fmla="*/ 109 w 1073"/>
                  <a:gd name="T1" fmla="*/ 374 h 1240"/>
                  <a:gd name="T2" fmla="*/ 109 w 1073"/>
                  <a:gd name="T3" fmla="*/ 866 h 1240"/>
                  <a:gd name="T4" fmla="*/ 536 w 1073"/>
                  <a:gd name="T5" fmla="*/ 1112 h 1240"/>
                  <a:gd name="T6" fmla="*/ 962 w 1073"/>
                  <a:gd name="T7" fmla="*/ 866 h 1240"/>
                  <a:gd name="T8" fmla="*/ 962 w 1073"/>
                  <a:gd name="T9" fmla="*/ 374 h 1240"/>
                  <a:gd name="T10" fmla="*/ 536 w 1073"/>
                  <a:gd name="T11" fmla="*/ 126 h 1240"/>
                  <a:gd name="T12" fmla="*/ 109 w 1073"/>
                  <a:gd name="T13" fmla="*/ 374 h 1240"/>
                  <a:gd name="T14" fmla="*/ 0 w 1073"/>
                  <a:gd name="T15" fmla="*/ 929 h 1240"/>
                  <a:gd name="T16" fmla="*/ 0 w 1073"/>
                  <a:gd name="T17" fmla="*/ 309 h 1240"/>
                  <a:gd name="T18" fmla="*/ 536 w 1073"/>
                  <a:gd name="T19" fmla="*/ 0 h 1240"/>
                  <a:gd name="T20" fmla="*/ 1073 w 1073"/>
                  <a:gd name="T21" fmla="*/ 309 h 1240"/>
                  <a:gd name="T22" fmla="*/ 1073 w 1073"/>
                  <a:gd name="T23" fmla="*/ 929 h 1240"/>
                  <a:gd name="T24" fmla="*/ 536 w 1073"/>
                  <a:gd name="T25" fmla="*/ 1240 h 1240"/>
                  <a:gd name="T26" fmla="*/ 0 w 1073"/>
                  <a:gd name="T27" fmla="*/ 929 h 1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73" h="1240">
                    <a:moveTo>
                      <a:pt x="109" y="374"/>
                    </a:moveTo>
                    <a:lnTo>
                      <a:pt x="109" y="866"/>
                    </a:lnTo>
                    <a:lnTo>
                      <a:pt x="536" y="1112"/>
                    </a:lnTo>
                    <a:lnTo>
                      <a:pt x="962" y="866"/>
                    </a:lnTo>
                    <a:lnTo>
                      <a:pt x="962" y="374"/>
                    </a:lnTo>
                    <a:lnTo>
                      <a:pt x="536" y="126"/>
                    </a:lnTo>
                    <a:lnTo>
                      <a:pt x="109" y="374"/>
                    </a:lnTo>
                    <a:close/>
                    <a:moveTo>
                      <a:pt x="0" y="929"/>
                    </a:moveTo>
                    <a:lnTo>
                      <a:pt x="0" y="309"/>
                    </a:lnTo>
                    <a:lnTo>
                      <a:pt x="536" y="0"/>
                    </a:lnTo>
                    <a:lnTo>
                      <a:pt x="1073" y="309"/>
                    </a:lnTo>
                    <a:lnTo>
                      <a:pt x="1073" y="929"/>
                    </a:lnTo>
                    <a:lnTo>
                      <a:pt x="536" y="1240"/>
                    </a:lnTo>
                    <a:lnTo>
                      <a:pt x="0" y="929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schemeClr val="tx2"/>
                  </a:solidFill>
                </a:endParaRPr>
              </a:p>
            </p:txBody>
          </p:sp>
          <p:sp>
            <p:nvSpPr>
              <p:cNvPr id="42" name="TextBox 1"/>
              <p:cNvSpPr txBox="1">
                <a:spLocks noChangeArrowheads="1"/>
              </p:cNvSpPr>
              <p:nvPr/>
            </p:nvSpPr>
            <p:spPr bwMode="auto">
              <a:xfrm>
                <a:off x="3898119" y="725052"/>
                <a:ext cx="1431664" cy="870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algn="ctr" eaLnBrk="1" hangingPunct="1"/>
                <a:r>
                  <a:rPr lang="ru-RU" sz="3600" b="1" spc="-300" dirty="0" smtClean="0">
                    <a:solidFill>
                      <a:schemeClr val="tx2"/>
                    </a:solidFill>
                  </a:rPr>
                  <a:t>2</a:t>
                </a:r>
                <a:endParaRPr lang="ru-RU" sz="3600" b="1" spc="-300" dirty="0">
                  <a:solidFill>
                    <a:schemeClr val="tx2"/>
                  </a:solidFill>
                </a:endParaRPr>
              </a:p>
            </p:txBody>
          </p:sp>
        </p:grpSp>
      </p:grpSp>
      <p:sp>
        <p:nvSpPr>
          <p:cNvPr id="51" name="Прямоугольник 50"/>
          <p:cNvSpPr/>
          <p:nvPr/>
        </p:nvSpPr>
        <p:spPr>
          <a:xfrm>
            <a:off x="4236298" y="4308450"/>
            <a:ext cx="472819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800"/>
              </a:lnSpc>
            </a:pPr>
            <a:r>
              <a:rPr lang="ru-RU" dirty="0" smtClean="0"/>
              <a:t>Мероприятия для школьников</a:t>
            </a:r>
          </a:p>
          <a:p>
            <a:pPr>
              <a:lnSpc>
                <a:spcPts val="1800"/>
              </a:lnSpc>
            </a:pPr>
            <a:r>
              <a:rPr lang="ru-RU" sz="1200" dirty="0" smtClean="0"/>
              <a:t>(конкурс веб-</a:t>
            </a:r>
            <a:r>
              <a:rPr lang="ru-RU" sz="1200" dirty="0" err="1" smtClean="0"/>
              <a:t>квестов</a:t>
            </a:r>
            <a:r>
              <a:rPr lang="ru-RU" sz="1200" dirty="0" smtClean="0"/>
              <a:t>, дистанционный турнир по робототехнике)</a:t>
            </a:r>
            <a:endParaRPr lang="ru-RU" sz="1200" dirty="0"/>
          </a:p>
        </p:txBody>
      </p:sp>
      <p:sp>
        <p:nvSpPr>
          <p:cNvPr id="52" name="TextBox 1"/>
          <p:cNvSpPr txBox="1">
            <a:spLocks noChangeArrowheads="1"/>
          </p:cNvSpPr>
          <p:nvPr/>
        </p:nvSpPr>
        <p:spPr bwMode="auto">
          <a:xfrm>
            <a:off x="2398615" y="1238482"/>
            <a:ext cx="127285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en-US" sz="4000" b="1" spc="-300" dirty="0" smtClean="0">
                <a:solidFill>
                  <a:schemeClr val="tx2"/>
                </a:solidFill>
              </a:rPr>
              <a:t>&lt;</a:t>
            </a:r>
            <a:endParaRPr lang="ru-RU" sz="4000" b="1" spc="-300" dirty="0">
              <a:solidFill>
                <a:schemeClr val="tx2"/>
              </a:solidFill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-324544" y="2931790"/>
            <a:ext cx="2491395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800"/>
              </a:lnSpc>
            </a:pPr>
            <a:r>
              <a:rPr lang="ru-RU" dirty="0" smtClean="0"/>
              <a:t>Приглашаем </a:t>
            </a:r>
            <a:br>
              <a:rPr lang="ru-RU" dirty="0" smtClean="0"/>
            </a:br>
            <a:r>
              <a:rPr lang="ru-RU" dirty="0" smtClean="0"/>
              <a:t>на конференцию </a:t>
            </a:r>
            <a:br>
              <a:rPr lang="ru-RU" dirty="0" smtClean="0"/>
            </a:br>
            <a:r>
              <a:rPr lang="ru-RU" dirty="0" smtClean="0"/>
              <a:t>ИТО</a:t>
            </a:r>
          </a:p>
          <a:p>
            <a:pPr algn="ctr">
              <a:lnSpc>
                <a:spcPts val="1800"/>
              </a:lnSpc>
            </a:pPr>
            <a:r>
              <a:rPr lang="ru-RU" dirty="0" smtClean="0"/>
              <a:t>в октябре </a:t>
            </a:r>
            <a:br>
              <a:rPr lang="ru-RU" dirty="0" smtClean="0"/>
            </a:br>
            <a:r>
              <a:rPr lang="ru-RU" dirty="0" smtClean="0"/>
              <a:t>2019 года</a:t>
            </a:r>
            <a:endParaRPr lang="ru-RU" dirty="0"/>
          </a:p>
        </p:txBody>
      </p:sp>
      <p:sp>
        <p:nvSpPr>
          <p:cNvPr id="54" name="Прямоугольник 53"/>
          <p:cNvSpPr/>
          <p:nvPr/>
        </p:nvSpPr>
        <p:spPr>
          <a:xfrm>
            <a:off x="311050" y="1995686"/>
            <a:ext cx="166866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 smtClean="0">
                <a:solidFill>
                  <a:schemeClr val="tx2"/>
                </a:solidFill>
              </a:rPr>
              <a:t>ito2017.onedu.ru</a:t>
            </a:r>
            <a:endParaRPr lang="ru-RU" sz="16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8238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рапеция 1"/>
          <p:cNvSpPr/>
          <p:nvPr/>
        </p:nvSpPr>
        <p:spPr>
          <a:xfrm>
            <a:off x="1619672" y="0"/>
            <a:ext cx="8712968" cy="5143500"/>
          </a:xfrm>
          <a:prstGeom prst="trapezoid">
            <a:avLst>
              <a:gd name="adj" fmla="val 16897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967690" y="166658"/>
            <a:ext cx="5780774" cy="7948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800"/>
              </a:lnSpc>
            </a:pPr>
            <a:r>
              <a:rPr lang="en-US" sz="2000" dirty="0" smtClean="0">
                <a:solidFill>
                  <a:schemeClr val="tx2"/>
                </a:solidFill>
              </a:rPr>
              <a:t>II </a:t>
            </a:r>
            <a:r>
              <a:rPr lang="ru-RU" sz="2000" dirty="0" smtClean="0">
                <a:solidFill>
                  <a:schemeClr val="tx2"/>
                </a:solidFill>
              </a:rPr>
              <a:t>открытый региональный чемпионат </a:t>
            </a:r>
            <a:br>
              <a:rPr lang="ru-RU" sz="2000" dirty="0" smtClean="0">
                <a:solidFill>
                  <a:schemeClr val="tx2"/>
                </a:solidFill>
              </a:rPr>
            </a:br>
            <a:r>
              <a:rPr lang="ru-RU" sz="2000" dirty="0" smtClean="0">
                <a:solidFill>
                  <a:schemeClr val="tx2"/>
                </a:solidFill>
              </a:rPr>
              <a:t>«</a:t>
            </a:r>
            <a:r>
              <a:rPr lang="ru-RU" sz="2000" dirty="0">
                <a:solidFill>
                  <a:schemeClr val="tx2"/>
                </a:solidFill>
              </a:rPr>
              <a:t>Молодые профессионалы Поморья» </a:t>
            </a:r>
            <a:r>
              <a:rPr lang="ru-RU" sz="2000" dirty="0" smtClean="0">
                <a:solidFill>
                  <a:schemeClr val="tx2"/>
                </a:solidFill>
              </a:rPr>
              <a:t/>
            </a:r>
            <a:br>
              <a:rPr lang="ru-RU" sz="2000" dirty="0" smtClean="0">
                <a:solidFill>
                  <a:schemeClr val="tx2"/>
                </a:solidFill>
              </a:rPr>
            </a:br>
            <a:r>
              <a:rPr lang="ru-RU" sz="2000" dirty="0" smtClean="0">
                <a:solidFill>
                  <a:schemeClr val="tx2"/>
                </a:solidFill>
              </a:rPr>
              <a:t>(</a:t>
            </a:r>
            <a:r>
              <a:rPr lang="ru-RU" sz="2000" dirty="0" err="1">
                <a:solidFill>
                  <a:schemeClr val="tx2"/>
                </a:solidFill>
              </a:rPr>
              <a:t>WorldSkills</a:t>
            </a:r>
            <a:r>
              <a:rPr lang="ru-RU" sz="2000" dirty="0">
                <a:solidFill>
                  <a:schemeClr val="tx2"/>
                </a:solidFill>
              </a:rPr>
              <a:t> </a:t>
            </a:r>
            <a:r>
              <a:rPr lang="ru-RU" sz="2000" dirty="0" err="1">
                <a:solidFill>
                  <a:schemeClr val="tx2"/>
                </a:solidFill>
              </a:rPr>
              <a:t>Russia</a:t>
            </a:r>
            <a:r>
              <a:rPr lang="ru-RU" sz="2000" dirty="0">
                <a:solidFill>
                  <a:schemeClr val="tx2"/>
                </a:solidFill>
              </a:rPr>
              <a:t>)</a:t>
            </a:r>
            <a:r>
              <a:rPr lang="ru-RU" sz="2000" dirty="0" smtClean="0">
                <a:solidFill>
                  <a:schemeClr val="tx2"/>
                </a:solidFill>
              </a:rPr>
              <a:t> в </a:t>
            </a:r>
            <a:r>
              <a:rPr lang="ru-RU" sz="2000" dirty="0">
                <a:solidFill>
                  <a:schemeClr val="tx2"/>
                </a:solidFill>
              </a:rPr>
              <a:t>Архангельской области</a:t>
            </a:r>
          </a:p>
        </p:txBody>
      </p:sp>
      <p:pic>
        <p:nvPicPr>
          <p:cNvPr id="5" name="Picture 4" descr="С 22 по 27 августа 2019 года в г. Казани состоится 45-й мировой чемпионат по профессиональному мастерству по стандартам «Ворлдскиллс»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7" y="169731"/>
            <a:ext cx="1968152" cy="1230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07504" y="1419622"/>
            <a:ext cx="2105576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500" dirty="0" smtClean="0">
                <a:solidFill>
                  <a:schemeClr val="tx2"/>
                </a:solidFill>
              </a:rPr>
              <a:t>2-16 февраля 2018 года</a:t>
            </a:r>
            <a:endParaRPr lang="ru-RU" sz="1500" dirty="0">
              <a:solidFill>
                <a:schemeClr val="tx2"/>
              </a:solidFill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3100675" y="1059582"/>
            <a:ext cx="1282382" cy="3818038"/>
            <a:chOff x="3553175" y="1096705"/>
            <a:chExt cx="1442377" cy="514060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8" name="Группа 7"/>
            <p:cNvGrpSpPr/>
            <p:nvPr/>
          </p:nvGrpSpPr>
          <p:grpSpPr>
            <a:xfrm>
              <a:off x="3563888" y="1096705"/>
              <a:ext cx="1431664" cy="1112960"/>
              <a:chOff x="3898119" y="602741"/>
              <a:chExt cx="1431664" cy="1112960"/>
            </a:xfrm>
          </p:grpSpPr>
          <p:sp>
            <p:nvSpPr>
              <p:cNvPr id="21" name="Freeform 6"/>
              <p:cNvSpPr>
                <a:spLocks noEditPoints="1"/>
              </p:cNvSpPr>
              <p:nvPr/>
            </p:nvSpPr>
            <p:spPr bwMode="auto">
              <a:xfrm>
                <a:off x="4146363" y="602741"/>
                <a:ext cx="963068" cy="1112960"/>
              </a:xfrm>
              <a:custGeom>
                <a:avLst/>
                <a:gdLst>
                  <a:gd name="T0" fmla="*/ 109 w 1073"/>
                  <a:gd name="T1" fmla="*/ 374 h 1240"/>
                  <a:gd name="T2" fmla="*/ 109 w 1073"/>
                  <a:gd name="T3" fmla="*/ 866 h 1240"/>
                  <a:gd name="T4" fmla="*/ 536 w 1073"/>
                  <a:gd name="T5" fmla="*/ 1112 h 1240"/>
                  <a:gd name="T6" fmla="*/ 962 w 1073"/>
                  <a:gd name="T7" fmla="*/ 866 h 1240"/>
                  <a:gd name="T8" fmla="*/ 962 w 1073"/>
                  <a:gd name="T9" fmla="*/ 374 h 1240"/>
                  <a:gd name="T10" fmla="*/ 536 w 1073"/>
                  <a:gd name="T11" fmla="*/ 126 h 1240"/>
                  <a:gd name="T12" fmla="*/ 109 w 1073"/>
                  <a:gd name="T13" fmla="*/ 374 h 1240"/>
                  <a:gd name="T14" fmla="*/ 0 w 1073"/>
                  <a:gd name="T15" fmla="*/ 929 h 1240"/>
                  <a:gd name="T16" fmla="*/ 0 w 1073"/>
                  <a:gd name="T17" fmla="*/ 309 h 1240"/>
                  <a:gd name="T18" fmla="*/ 536 w 1073"/>
                  <a:gd name="T19" fmla="*/ 0 h 1240"/>
                  <a:gd name="T20" fmla="*/ 1073 w 1073"/>
                  <a:gd name="T21" fmla="*/ 309 h 1240"/>
                  <a:gd name="T22" fmla="*/ 1073 w 1073"/>
                  <a:gd name="T23" fmla="*/ 929 h 1240"/>
                  <a:gd name="T24" fmla="*/ 536 w 1073"/>
                  <a:gd name="T25" fmla="*/ 1240 h 1240"/>
                  <a:gd name="T26" fmla="*/ 0 w 1073"/>
                  <a:gd name="T27" fmla="*/ 929 h 1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73" h="1240">
                    <a:moveTo>
                      <a:pt x="109" y="374"/>
                    </a:moveTo>
                    <a:lnTo>
                      <a:pt x="109" y="866"/>
                    </a:lnTo>
                    <a:lnTo>
                      <a:pt x="536" y="1112"/>
                    </a:lnTo>
                    <a:lnTo>
                      <a:pt x="962" y="866"/>
                    </a:lnTo>
                    <a:lnTo>
                      <a:pt x="962" y="374"/>
                    </a:lnTo>
                    <a:lnTo>
                      <a:pt x="536" y="126"/>
                    </a:lnTo>
                    <a:lnTo>
                      <a:pt x="109" y="374"/>
                    </a:lnTo>
                    <a:close/>
                    <a:moveTo>
                      <a:pt x="0" y="929"/>
                    </a:moveTo>
                    <a:lnTo>
                      <a:pt x="0" y="309"/>
                    </a:lnTo>
                    <a:lnTo>
                      <a:pt x="536" y="0"/>
                    </a:lnTo>
                    <a:lnTo>
                      <a:pt x="1073" y="309"/>
                    </a:lnTo>
                    <a:lnTo>
                      <a:pt x="1073" y="929"/>
                    </a:lnTo>
                    <a:lnTo>
                      <a:pt x="536" y="1240"/>
                    </a:lnTo>
                    <a:lnTo>
                      <a:pt x="0" y="929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schemeClr val="tx2"/>
                  </a:solidFill>
                </a:endParaRPr>
              </a:p>
            </p:txBody>
          </p:sp>
          <p:sp>
            <p:nvSpPr>
              <p:cNvPr id="22" name="TextBox 1"/>
              <p:cNvSpPr txBox="1">
                <a:spLocks noChangeArrowheads="1"/>
              </p:cNvSpPr>
              <p:nvPr/>
            </p:nvSpPr>
            <p:spPr bwMode="auto">
              <a:xfrm>
                <a:off x="3898119" y="746660"/>
                <a:ext cx="1431664" cy="870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algn="ctr" eaLnBrk="1" hangingPunct="1"/>
                <a:r>
                  <a:rPr lang="ru-RU" sz="3600" b="1" spc="-200" dirty="0" smtClean="0">
                    <a:solidFill>
                      <a:schemeClr val="tx2"/>
                    </a:solidFill>
                  </a:rPr>
                  <a:t>92</a:t>
                </a:r>
                <a:endParaRPr lang="ru-RU" sz="3600" b="1" spc="-200" dirty="0">
                  <a:solidFill>
                    <a:schemeClr val="tx2"/>
                  </a:solidFill>
                </a:endParaRPr>
              </a:p>
            </p:txBody>
          </p:sp>
        </p:grpSp>
        <p:grpSp>
          <p:nvGrpSpPr>
            <p:cNvPr id="9" name="Группа 8"/>
            <p:cNvGrpSpPr/>
            <p:nvPr/>
          </p:nvGrpSpPr>
          <p:grpSpPr>
            <a:xfrm>
              <a:off x="3563888" y="2100016"/>
              <a:ext cx="1431664" cy="1112960"/>
              <a:chOff x="3898119" y="602741"/>
              <a:chExt cx="1431664" cy="1112960"/>
            </a:xfrm>
          </p:grpSpPr>
          <p:sp>
            <p:nvSpPr>
              <p:cNvPr id="19" name="Freeform 6"/>
              <p:cNvSpPr>
                <a:spLocks noEditPoints="1"/>
              </p:cNvSpPr>
              <p:nvPr/>
            </p:nvSpPr>
            <p:spPr bwMode="auto">
              <a:xfrm>
                <a:off x="4146363" y="602741"/>
                <a:ext cx="963068" cy="1112960"/>
              </a:xfrm>
              <a:custGeom>
                <a:avLst/>
                <a:gdLst>
                  <a:gd name="T0" fmla="*/ 109 w 1073"/>
                  <a:gd name="T1" fmla="*/ 374 h 1240"/>
                  <a:gd name="T2" fmla="*/ 109 w 1073"/>
                  <a:gd name="T3" fmla="*/ 866 h 1240"/>
                  <a:gd name="T4" fmla="*/ 536 w 1073"/>
                  <a:gd name="T5" fmla="*/ 1112 h 1240"/>
                  <a:gd name="T6" fmla="*/ 962 w 1073"/>
                  <a:gd name="T7" fmla="*/ 866 h 1240"/>
                  <a:gd name="T8" fmla="*/ 962 w 1073"/>
                  <a:gd name="T9" fmla="*/ 374 h 1240"/>
                  <a:gd name="T10" fmla="*/ 536 w 1073"/>
                  <a:gd name="T11" fmla="*/ 126 h 1240"/>
                  <a:gd name="T12" fmla="*/ 109 w 1073"/>
                  <a:gd name="T13" fmla="*/ 374 h 1240"/>
                  <a:gd name="T14" fmla="*/ 0 w 1073"/>
                  <a:gd name="T15" fmla="*/ 929 h 1240"/>
                  <a:gd name="T16" fmla="*/ 0 w 1073"/>
                  <a:gd name="T17" fmla="*/ 309 h 1240"/>
                  <a:gd name="T18" fmla="*/ 536 w 1073"/>
                  <a:gd name="T19" fmla="*/ 0 h 1240"/>
                  <a:gd name="T20" fmla="*/ 1073 w 1073"/>
                  <a:gd name="T21" fmla="*/ 309 h 1240"/>
                  <a:gd name="T22" fmla="*/ 1073 w 1073"/>
                  <a:gd name="T23" fmla="*/ 929 h 1240"/>
                  <a:gd name="T24" fmla="*/ 536 w 1073"/>
                  <a:gd name="T25" fmla="*/ 1240 h 1240"/>
                  <a:gd name="T26" fmla="*/ 0 w 1073"/>
                  <a:gd name="T27" fmla="*/ 929 h 1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73" h="1240">
                    <a:moveTo>
                      <a:pt x="109" y="374"/>
                    </a:moveTo>
                    <a:lnTo>
                      <a:pt x="109" y="866"/>
                    </a:lnTo>
                    <a:lnTo>
                      <a:pt x="536" y="1112"/>
                    </a:lnTo>
                    <a:lnTo>
                      <a:pt x="962" y="866"/>
                    </a:lnTo>
                    <a:lnTo>
                      <a:pt x="962" y="374"/>
                    </a:lnTo>
                    <a:lnTo>
                      <a:pt x="536" y="126"/>
                    </a:lnTo>
                    <a:lnTo>
                      <a:pt x="109" y="374"/>
                    </a:lnTo>
                    <a:close/>
                    <a:moveTo>
                      <a:pt x="0" y="929"/>
                    </a:moveTo>
                    <a:lnTo>
                      <a:pt x="0" y="309"/>
                    </a:lnTo>
                    <a:lnTo>
                      <a:pt x="536" y="0"/>
                    </a:lnTo>
                    <a:lnTo>
                      <a:pt x="1073" y="309"/>
                    </a:lnTo>
                    <a:lnTo>
                      <a:pt x="1073" y="929"/>
                    </a:lnTo>
                    <a:lnTo>
                      <a:pt x="536" y="1240"/>
                    </a:lnTo>
                    <a:lnTo>
                      <a:pt x="0" y="929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schemeClr val="tx2"/>
                  </a:solidFill>
                </a:endParaRPr>
              </a:p>
            </p:txBody>
          </p:sp>
          <p:sp>
            <p:nvSpPr>
              <p:cNvPr id="20" name="TextBox 1"/>
              <p:cNvSpPr txBox="1">
                <a:spLocks noChangeArrowheads="1"/>
              </p:cNvSpPr>
              <p:nvPr/>
            </p:nvSpPr>
            <p:spPr bwMode="auto">
              <a:xfrm>
                <a:off x="3898119" y="712866"/>
                <a:ext cx="1431664" cy="870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algn="ctr" eaLnBrk="1" hangingPunct="1"/>
                <a:r>
                  <a:rPr lang="ru-RU" sz="3600" b="1" spc="-300" dirty="0" smtClean="0">
                    <a:solidFill>
                      <a:schemeClr val="tx2"/>
                    </a:solidFill>
                  </a:rPr>
                  <a:t>5</a:t>
                </a:r>
                <a:endParaRPr lang="ru-RU" sz="3600" b="1" spc="-300" dirty="0">
                  <a:solidFill>
                    <a:schemeClr val="tx2"/>
                  </a:solidFill>
                </a:endParaRPr>
              </a:p>
            </p:txBody>
          </p:sp>
        </p:grpSp>
        <p:grpSp>
          <p:nvGrpSpPr>
            <p:cNvPr id="10" name="Группа 9"/>
            <p:cNvGrpSpPr/>
            <p:nvPr/>
          </p:nvGrpSpPr>
          <p:grpSpPr>
            <a:xfrm>
              <a:off x="3563888" y="3113136"/>
              <a:ext cx="1431664" cy="1107952"/>
              <a:chOff x="3898119" y="605245"/>
              <a:chExt cx="1431664" cy="1107952"/>
            </a:xfrm>
          </p:grpSpPr>
          <p:sp>
            <p:nvSpPr>
              <p:cNvPr id="17" name="Freeform 6"/>
              <p:cNvSpPr>
                <a:spLocks noEditPoints="1"/>
              </p:cNvSpPr>
              <p:nvPr/>
            </p:nvSpPr>
            <p:spPr bwMode="auto">
              <a:xfrm>
                <a:off x="4148530" y="605245"/>
                <a:ext cx="958734" cy="1107952"/>
              </a:xfrm>
              <a:custGeom>
                <a:avLst/>
                <a:gdLst>
                  <a:gd name="T0" fmla="*/ 109 w 1073"/>
                  <a:gd name="T1" fmla="*/ 374 h 1240"/>
                  <a:gd name="T2" fmla="*/ 109 w 1073"/>
                  <a:gd name="T3" fmla="*/ 866 h 1240"/>
                  <a:gd name="T4" fmla="*/ 536 w 1073"/>
                  <a:gd name="T5" fmla="*/ 1112 h 1240"/>
                  <a:gd name="T6" fmla="*/ 962 w 1073"/>
                  <a:gd name="T7" fmla="*/ 866 h 1240"/>
                  <a:gd name="T8" fmla="*/ 962 w 1073"/>
                  <a:gd name="T9" fmla="*/ 374 h 1240"/>
                  <a:gd name="T10" fmla="*/ 536 w 1073"/>
                  <a:gd name="T11" fmla="*/ 126 h 1240"/>
                  <a:gd name="T12" fmla="*/ 109 w 1073"/>
                  <a:gd name="T13" fmla="*/ 374 h 1240"/>
                  <a:gd name="T14" fmla="*/ 0 w 1073"/>
                  <a:gd name="T15" fmla="*/ 929 h 1240"/>
                  <a:gd name="T16" fmla="*/ 0 w 1073"/>
                  <a:gd name="T17" fmla="*/ 309 h 1240"/>
                  <a:gd name="T18" fmla="*/ 536 w 1073"/>
                  <a:gd name="T19" fmla="*/ 0 h 1240"/>
                  <a:gd name="T20" fmla="*/ 1073 w 1073"/>
                  <a:gd name="T21" fmla="*/ 309 h 1240"/>
                  <a:gd name="T22" fmla="*/ 1073 w 1073"/>
                  <a:gd name="T23" fmla="*/ 929 h 1240"/>
                  <a:gd name="T24" fmla="*/ 536 w 1073"/>
                  <a:gd name="T25" fmla="*/ 1240 h 1240"/>
                  <a:gd name="T26" fmla="*/ 0 w 1073"/>
                  <a:gd name="T27" fmla="*/ 929 h 1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73" h="1240">
                    <a:moveTo>
                      <a:pt x="109" y="374"/>
                    </a:moveTo>
                    <a:lnTo>
                      <a:pt x="109" y="866"/>
                    </a:lnTo>
                    <a:lnTo>
                      <a:pt x="536" y="1112"/>
                    </a:lnTo>
                    <a:lnTo>
                      <a:pt x="962" y="866"/>
                    </a:lnTo>
                    <a:lnTo>
                      <a:pt x="962" y="374"/>
                    </a:lnTo>
                    <a:lnTo>
                      <a:pt x="536" y="126"/>
                    </a:lnTo>
                    <a:lnTo>
                      <a:pt x="109" y="374"/>
                    </a:lnTo>
                    <a:close/>
                    <a:moveTo>
                      <a:pt x="0" y="929"/>
                    </a:moveTo>
                    <a:lnTo>
                      <a:pt x="0" y="309"/>
                    </a:lnTo>
                    <a:lnTo>
                      <a:pt x="536" y="0"/>
                    </a:lnTo>
                    <a:lnTo>
                      <a:pt x="1073" y="309"/>
                    </a:lnTo>
                    <a:lnTo>
                      <a:pt x="1073" y="929"/>
                    </a:lnTo>
                    <a:lnTo>
                      <a:pt x="536" y="1240"/>
                    </a:lnTo>
                    <a:lnTo>
                      <a:pt x="0" y="929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schemeClr val="tx2"/>
                  </a:solidFill>
                </a:endParaRPr>
              </a:p>
            </p:txBody>
          </p:sp>
          <p:sp>
            <p:nvSpPr>
              <p:cNvPr id="18" name="TextBox 1"/>
              <p:cNvSpPr txBox="1">
                <a:spLocks noChangeArrowheads="1"/>
              </p:cNvSpPr>
              <p:nvPr/>
            </p:nvSpPr>
            <p:spPr bwMode="auto">
              <a:xfrm>
                <a:off x="3898119" y="702664"/>
                <a:ext cx="1431664" cy="870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algn="ctr" eaLnBrk="1" hangingPunct="1"/>
                <a:r>
                  <a:rPr lang="ru-RU" sz="3600" b="1" spc="-300" dirty="0" smtClean="0">
                    <a:solidFill>
                      <a:schemeClr val="tx2"/>
                    </a:solidFill>
                  </a:rPr>
                  <a:t>11</a:t>
                </a:r>
                <a:endParaRPr lang="ru-RU" sz="3600" b="1" spc="-300" dirty="0">
                  <a:solidFill>
                    <a:schemeClr val="tx2"/>
                  </a:solidFill>
                </a:endParaRPr>
              </a:p>
            </p:txBody>
          </p:sp>
        </p:grpSp>
        <p:grpSp>
          <p:nvGrpSpPr>
            <p:cNvPr id="11" name="Группа 10"/>
            <p:cNvGrpSpPr/>
            <p:nvPr/>
          </p:nvGrpSpPr>
          <p:grpSpPr>
            <a:xfrm>
              <a:off x="3563888" y="4121248"/>
              <a:ext cx="1431664" cy="1107952"/>
              <a:chOff x="3898119" y="605245"/>
              <a:chExt cx="1431664" cy="1107952"/>
            </a:xfrm>
          </p:grpSpPr>
          <p:sp>
            <p:nvSpPr>
              <p:cNvPr id="15" name="Freeform 6"/>
              <p:cNvSpPr>
                <a:spLocks noEditPoints="1"/>
              </p:cNvSpPr>
              <p:nvPr/>
            </p:nvSpPr>
            <p:spPr bwMode="auto">
              <a:xfrm>
                <a:off x="4148530" y="605245"/>
                <a:ext cx="958734" cy="1107952"/>
              </a:xfrm>
              <a:custGeom>
                <a:avLst/>
                <a:gdLst>
                  <a:gd name="T0" fmla="*/ 109 w 1073"/>
                  <a:gd name="T1" fmla="*/ 374 h 1240"/>
                  <a:gd name="T2" fmla="*/ 109 w 1073"/>
                  <a:gd name="T3" fmla="*/ 866 h 1240"/>
                  <a:gd name="T4" fmla="*/ 536 w 1073"/>
                  <a:gd name="T5" fmla="*/ 1112 h 1240"/>
                  <a:gd name="T6" fmla="*/ 962 w 1073"/>
                  <a:gd name="T7" fmla="*/ 866 h 1240"/>
                  <a:gd name="T8" fmla="*/ 962 w 1073"/>
                  <a:gd name="T9" fmla="*/ 374 h 1240"/>
                  <a:gd name="T10" fmla="*/ 536 w 1073"/>
                  <a:gd name="T11" fmla="*/ 126 h 1240"/>
                  <a:gd name="T12" fmla="*/ 109 w 1073"/>
                  <a:gd name="T13" fmla="*/ 374 h 1240"/>
                  <a:gd name="T14" fmla="*/ 0 w 1073"/>
                  <a:gd name="T15" fmla="*/ 929 h 1240"/>
                  <a:gd name="T16" fmla="*/ 0 w 1073"/>
                  <a:gd name="T17" fmla="*/ 309 h 1240"/>
                  <a:gd name="T18" fmla="*/ 536 w 1073"/>
                  <a:gd name="T19" fmla="*/ 0 h 1240"/>
                  <a:gd name="T20" fmla="*/ 1073 w 1073"/>
                  <a:gd name="T21" fmla="*/ 309 h 1240"/>
                  <a:gd name="T22" fmla="*/ 1073 w 1073"/>
                  <a:gd name="T23" fmla="*/ 929 h 1240"/>
                  <a:gd name="T24" fmla="*/ 536 w 1073"/>
                  <a:gd name="T25" fmla="*/ 1240 h 1240"/>
                  <a:gd name="T26" fmla="*/ 0 w 1073"/>
                  <a:gd name="T27" fmla="*/ 929 h 1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73" h="1240">
                    <a:moveTo>
                      <a:pt x="109" y="374"/>
                    </a:moveTo>
                    <a:lnTo>
                      <a:pt x="109" y="866"/>
                    </a:lnTo>
                    <a:lnTo>
                      <a:pt x="536" y="1112"/>
                    </a:lnTo>
                    <a:lnTo>
                      <a:pt x="962" y="866"/>
                    </a:lnTo>
                    <a:lnTo>
                      <a:pt x="962" y="374"/>
                    </a:lnTo>
                    <a:lnTo>
                      <a:pt x="536" y="126"/>
                    </a:lnTo>
                    <a:lnTo>
                      <a:pt x="109" y="374"/>
                    </a:lnTo>
                    <a:close/>
                    <a:moveTo>
                      <a:pt x="0" y="929"/>
                    </a:moveTo>
                    <a:lnTo>
                      <a:pt x="0" y="309"/>
                    </a:lnTo>
                    <a:lnTo>
                      <a:pt x="536" y="0"/>
                    </a:lnTo>
                    <a:lnTo>
                      <a:pt x="1073" y="309"/>
                    </a:lnTo>
                    <a:lnTo>
                      <a:pt x="1073" y="929"/>
                    </a:lnTo>
                    <a:lnTo>
                      <a:pt x="536" y="1240"/>
                    </a:lnTo>
                    <a:lnTo>
                      <a:pt x="0" y="929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schemeClr val="tx2"/>
                  </a:solidFill>
                </a:endParaRPr>
              </a:p>
            </p:txBody>
          </p:sp>
          <p:sp>
            <p:nvSpPr>
              <p:cNvPr id="16" name="TextBox 1"/>
              <p:cNvSpPr txBox="1">
                <a:spLocks noChangeArrowheads="1"/>
              </p:cNvSpPr>
              <p:nvPr/>
            </p:nvSpPr>
            <p:spPr bwMode="auto">
              <a:xfrm>
                <a:off x="3898119" y="684467"/>
                <a:ext cx="1431664" cy="870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algn="ctr" eaLnBrk="1" hangingPunct="1"/>
                <a:r>
                  <a:rPr lang="ru-RU" sz="3600" b="1" spc="-200" dirty="0" smtClean="0">
                    <a:solidFill>
                      <a:schemeClr val="tx2"/>
                    </a:solidFill>
                  </a:rPr>
                  <a:t>3</a:t>
                </a:r>
                <a:endParaRPr lang="ru-RU" sz="3600" b="1" spc="-200" dirty="0">
                  <a:solidFill>
                    <a:schemeClr val="tx2"/>
                  </a:solidFill>
                </a:endParaRPr>
              </a:p>
            </p:txBody>
          </p:sp>
        </p:grpSp>
        <p:grpSp>
          <p:nvGrpSpPr>
            <p:cNvPr id="12" name="Группа 11"/>
            <p:cNvGrpSpPr/>
            <p:nvPr/>
          </p:nvGrpSpPr>
          <p:grpSpPr>
            <a:xfrm>
              <a:off x="3553175" y="5129360"/>
              <a:ext cx="1431664" cy="1107952"/>
              <a:chOff x="3887406" y="605245"/>
              <a:chExt cx="1431664" cy="1107952"/>
            </a:xfrm>
          </p:grpSpPr>
          <p:sp>
            <p:nvSpPr>
              <p:cNvPr id="13" name="Freeform 6"/>
              <p:cNvSpPr>
                <a:spLocks noEditPoints="1"/>
              </p:cNvSpPr>
              <p:nvPr/>
            </p:nvSpPr>
            <p:spPr bwMode="auto">
              <a:xfrm>
                <a:off x="4148530" y="605245"/>
                <a:ext cx="958734" cy="1107952"/>
              </a:xfrm>
              <a:custGeom>
                <a:avLst/>
                <a:gdLst>
                  <a:gd name="T0" fmla="*/ 109 w 1073"/>
                  <a:gd name="T1" fmla="*/ 374 h 1240"/>
                  <a:gd name="T2" fmla="*/ 109 w 1073"/>
                  <a:gd name="T3" fmla="*/ 866 h 1240"/>
                  <a:gd name="T4" fmla="*/ 536 w 1073"/>
                  <a:gd name="T5" fmla="*/ 1112 h 1240"/>
                  <a:gd name="T6" fmla="*/ 962 w 1073"/>
                  <a:gd name="T7" fmla="*/ 866 h 1240"/>
                  <a:gd name="T8" fmla="*/ 962 w 1073"/>
                  <a:gd name="T9" fmla="*/ 374 h 1240"/>
                  <a:gd name="T10" fmla="*/ 536 w 1073"/>
                  <a:gd name="T11" fmla="*/ 126 h 1240"/>
                  <a:gd name="T12" fmla="*/ 109 w 1073"/>
                  <a:gd name="T13" fmla="*/ 374 h 1240"/>
                  <a:gd name="T14" fmla="*/ 0 w 1073"/>
                  <a:gd name="T15" fmla="*/ 929 h 1240"/>
                  <a:gd name="T16" fmla="*/ 0 w 1073"/>
                  <a:gd name="T17" fmla="*/ 309 h 1240"/>
                  <a:gd name="T18" fmla="*/ 536 w 1073"/>
                  <a:gd name="T19" fmla="*/ 0 h 1240"/>
                  <a:gd name="T20" fmla="*/ 1073 w 1073"/>
                  <a:gd name="T21" fmla="*/ 309 h 1240"/>
                  <a:gd name="T22" fmla="*/ 1073 w 1073"/>
                  <a:gd name="T23" fmla="*/ 929 h 1240"/>
                  <a:gd name="T24" fmla="*/ 536 w 1073"/>
                  <a:gd name="T25" fmla="*/ 1240 h 1240"/>
                  <a:gd name="T26" fmla="*/ 0 w 1073"/>
                  <a:gd name="T27" fmla="*/ 929 h 1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73" h="1240">
                    <a:moveTo>
                      <a:pt x="109" y="374"/>
                    </a:moveTo>
                    <a:lnTo>
                      <a:pt x="109" y="866"/>
                    </a:lnTo>
                    <a:lnTo>
                      <a:pt x="536" y="1112"/>
                    </a:lnTo>
                    <a:lnTo>
                      <a:pt x="962" y="866"/>
                    </a:lnTo>
                    <a:lnTo>
                      <a:pt x="962" y="374"/>
                    </a:lnTo>
                    <a:lnTo>
                      <a:pt x="536" y="126"/>
                    </a:lnTo>
                    <a:lnTo>
                      <a:pt x="109" y="374"/>
                    </a:lnTo>
                    <a:close/>
                    <a:moveTo>
                      <a:pt x="0" y="929"/>
                    </a:moveTo>
                    <a:lnTo>
                      <a:pt x="0" y="309"/>
                    </a:lnTo>
                    <a:lnTo>
                      <a:pt x="536" y="0"/>
                    </a:lnTo>
                    <a:lnTo>
                      <a:pt x="1073" y="309"/>
                    </a:lnTo>
                    <a:lnTo>
                      <a:pt x="1073" y="929"/>
                    </a:lnTo>
                    <a:lnTo>
                      <a:pt x="536" y="1240"/>
                    </a:lnTo>
                    <a:lnTo>
                      <a:pt x="0" y="929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schemeClr val="tx2"/>
                  </a:solidFill>
                </a:endParaRPr>
              </a:p>
            </p:txBody>
          </p:sp>
          <p:sp>
            <p:nvSpPr>
              <p:cNvPr id="14" name="TextBox 1"/>
              <p:cNvSpPr txBox="1">
                <a:spLocks noChangeArrowheads="1"/>
              </p:cNvSpPr>
              <p:nvPr/>
            </p:nvSpPr>
            <p:spPr bwMode="auto">
              <a:xfrm>
                <a:off x="3887406" y="801999"/>
                <a:ext cx="1431664" cy="7044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algn="ctr" eaLnBrk="1" hangingPunct="1"/>
                <a:r>
                  <a:rPr lang="ru-RU" sz="2800" b="1" spc="-300" dirty="0" smtClean="0">
                    <a:solidFill>
                      <a:schemeClr val="tx2"/>
                    </a:solidFill>
                  </a:rPr>
                  <a:t>3500</a:t>
                </a:r>
                <a:endParaRPr lang="ru-RU" sz="2800" b="1" spc="-300" dirty="0">
                  <a:solidFill>
                    <a:schemeClr val="tx2"/>
                  </a:solidFill>
                </a:endParaRPr>
              </a:p>
            </p:txBody>
          </p:sp>
        </p:grpSp>
      </p:grpSp>
      <p:sp>
        <p:nvSpPr>
          <p:cNvPr id="24" name="Прямоугольник 23"/>
          <p:cNvSpPr/>
          <p:nvPr/>
        </p:nvSpPr>
        <p:spPr>
          <a:xfrm>
            <a:off x="4242573" y="1328056"/>
            <a:ext cx="3725069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800"/>
              </a:lnSpc>
            </a:pPr>
            <a:r>
              <a:rPr lang="ru-RU" sz="2000" dirty="0" smtClean="0"/>
              <a:t>Конкурсанта</a:t>
            </a:r>
            <a:endParaRPr lang="ru-RU" sz="2000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4242573" y="1844753"/>
            <a:ext cx="4040060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800"/>
              </a:lnSpc>
            </a:pPr>
            <a:r>
              <a:rPr lang="ru-RU" sz="2000" dirty="0" smtClean="0"/>
              <a:t>Субъектов Российской Федерации</a:t>
            </a:r>
          </a:p>
          <a:p>
            <a:pPr>
              <a:lnSpc>
                <a:spcPts val="1800"/>
              </a:lnSpc>
            </a:pPr>
            <a:r>
              <a:rPr lang="ru-RU" sz="1400" dirty="0" smtClean="0"/>
              <a:t>(Архангельская, Вологодская, Новгородская, Московская области, Санкт-Петербург)</a:t>
            </a:r>
            <a:endParaRPr lang="ru-RU" sz="1400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4242573" y="2807094"/>
            <a:ext cx="4256084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800"/>
              </a:lnSpc>
            </a:pPr>
            <a:r>
              <a:rPr lang="ru-RU" sz="2000" dirty="0" smtClean="0"/>
              <a:t>Компетенций</a:t>
            </a:r>
            <a:endParaRPr lang="ru-RU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4242573" y="3344043"/>
            <a:ext cx="4832148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800"/>
              </a:lnSpc>
            </a:pPr>
            <a:r>
              <a:rPr lang="ru-RU" sz="2000" dirty="0" smtClean="0"/>
              <a:t>Площадки проведения</a:t>
            </a:r>
          </a:p>
          <a:p>
            <a:pPr>
              <a:lnSpc>
                <a:spcPts val="1800"/>
              </a:lnSpc>
            </a:pPr>
            <a:r>
              <a:rPr lang="ru-RU" sz="1400" dirty="0" smtClean="0"/>
              <a:t>(Молодёжный центр, Архангельский </a:t>
            </a:r>
            <a:r>
              <a:rPr lang="ru-RU" sz="1400" dirty="0" err="1" smtClean="0"/>
              <a:t>педколледж</a:t>
            </a:r>
            <a:r>
              <a:rPr lang="ru-RU" sz="1400" dirty="0" smtClean="0"/>
              <a:t>, Архангельский политехнический техникум</a:t>
            </a:r>
            <a:r>
              <a:rPr lang="ru-RU" sz="1600" dirty="0" smtClean="0"/>
              <a:t>)</a:t>
            </a:r>
            <a:endParaRPr lang="ru-RU" sz="1600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4242573" y="4300881"/>
            <a:ext cx="4544116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800"/>
              </a:lnSpc>
            </a:pPr>
            <a:r>
              <a:rPr lang="ru-RU" sz="2000" dirty="0" smtClean="0"/>
              <a:t>Посетителей чемпионата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48238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рапеция 1"/>
          <p:cNvSpPr/>
          <p:nvPr/>
        </p:nvSpPr>
        <p:spPr>
          <a:xfrm>
            <a:off x="1619672" y="0"/>
            <a:ext cx="8712968" cy="5143500"/>
          </a:xfrm>
          <a:prstGeom prst="trapezoid">
            <a:avLst>
              <a:gd name="adj" fmla="val 16897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771800" y="217552"/>
            <a:ext cx="561662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800"/>
              </a:lnSpc>
            </a:pPr>
            <a:r>
              <a:rPr lang="ru-RU" sz="2000" dirty="0" smtClean="0">
                <a:solidFill>
                  <a:schemeClr val="tx2"/>
                </a:solidFill>
              </a:rPr>
              <a:t>Финал </a:t>
            </a:r>
            <a:r>
              <a:rPr lang="ru-RU" sz="2000" dirty="0">
                <a:solidFill>
                  <a:schemeClr val="tx2"/>
                </a:solidFill>
              </a:rPr>
              <a:t>VI Национального чемпионата </a:t>
            </a:r>
            <a:endParaRPr lang="ru-RU" sz="2000" dirty="0" smtClean="0">
              <a:solidFill>
                <a:schemeClr val="tx2"/>
              </a:solidFill>
            </a:endParaRPr>
          </a:p>
          <a:p>
            <a:pPr>
              <a:lnSpc>
                <a:spcPts val="1800"/>
              </a:lnSpc>
            </a:pPr>
            <a:r>
              <a:rPr lang="ru-RU" sz="2000" dirty="0" smtClean="0">
                <a:solidFill>
                  <a:schemeClr val="tx2"/>
                </a:solidFill>
              </a:rPr>
              <a:t>"</a:t>
            </a:r>
            <a:r>
              <a:rPr lang="ru-RU" sz="2000" dirty="0">
                <a:solidFill>
                  <a:schemeClr val="tx2"/>
                </a:solidFill>
              </a:rPr>
              <a:t>Молодые профессионалы" </a:t>
            </a:r>
            <a:r>
              <a:rPr lang="ru-RU" sz="2000" dirty="0" smtClean="0">
                <a:solidFill>
                  <a:schemeClr val="tx2"/>
                </a:solidFill>
              </a:rPr>
              <a:t>(</a:t>
            </a:r>
            <a:r>
              <a:rPr lang="ru-RU" sz="2000" dirty="0" err="1">
                <a:solidFill>
                  <a:schemeClr val="tx2"/>
                </a:solidFill>
              </a:rPr>
              <a:t>WorldSkills</a:t>
            </a:r>
            <a:r>
              <a:rPr lang="ru-RU" sz="2000" dirty="0">
                <a:solidFill>
                  <a:schemeClr val="tx2"/>
                </a:solidFill>
              </a:rPr>
              <a:t> </a:t>
            </a:r>
            <a:r>
              <a:rPr lang="ru-RU" sz="2000" dirty="0" err="1">
                <a:solidFill>
                  <a:schemeClr val="tx2"/>
                </a:solidFill>
              </a:rPr>
              <a:t>Russia</a:t>
            </a:r>
            <a:r>
              <a:rPr lang="ru-RU" sz="2000" dirty="0">
                <a:solidFill>
                  <a:schemeClr val="tx2"/>
                </a:solidFill>
              </a:rPr>
              <a:t>)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5496" y="1099483"/>
            <a:ext cx="168437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smtClean="0">
                <a:solidFill>
                  <a:schemeClr val="tx2"/>
                </a:solidFill>
              </a:rPr>
              <a:t>Южно-Сахалинск</a:t>
            </a:r>
            <a:endParaRPr lang="ru-RU" sz="1600" dirty="0">
              <a:solidFill>
                <a:schemeClr val="tx2"/>
              </a:solidFill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7356" y="1061423"/>
            <a:ext cx="2604924" cy="34731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https://i.ytimg.com/vi/ghu2p2VMoSY/maxresdefault_live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7505" y="123478"/>
            <a:ext cx="2088232" cy="958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-1332656" y="4033976"/>
            <a:ext cx="561662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ts val="1200"/>
              </a:lnSpc>
            </a:pPr>
            <a:r>
              <a:rPr lang="ru-RU" sz="1300" b="1" dirty="0" smtClean="0">
                <a:solidFill>
                  <a:schemeClr val="tx2"/>
                </a:solidFill>
              </a:rPr>
              <a:t>Призёр финала чемпионата</a:t>
            </a:r>
            <a:endParaRPr lang="ru-RU" sz="1300" b="1" dirty="0">
              <a:solidFill>
                <a:schemeClr val="tx2"/>
              </a:solidFill>
            </a:endParaRPr>
          </a:p>
          <a:p>
            <a:pPr algn="r">
              <a:lnSpc>
                <a:spcPts val="1200"/>
              </a:lnSpc>
            </a:pPr>
            <a:r>
              <a:rPr lang="ru-RU" sz="1300" dirty="0" smtClean="0"/>
              <a:t>Сергей Осипов,</a:t>
            </a:r>
            <a:br>
              <a:rPr lang="ru-RU" sz="1300" dirty="0" smtClean="0"/>
            </a:br>
            <a:r>
              <a:rPr lang="ru-RU" sz="1300" dirty="0" smtClean="0"/>
              <a:t>Архангельский техникум строительства и экономики</a:t>
            </a:r>
            <a:endParaRPr lang="ru-RU" sz="1300" b="1" dirty="0"/>
          </a:p>
        </p:txBody>
      </p:sp>
    </p:spTree>
    <p:extLst>
      <p:ext uri="{BB962C8B-B14F-4D97-AF65-F5344CB8AC3E}">
        <p14:creationId xmlns:p14="http://schemas.microsoft.com/office/powerpoint/2010/main" val="548238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рапеция 1"/>
          <p:cNvSpPr/>
          <p:nvPr/>
        </p:nvSpPr>
        <p:spPr>
          <a:xfrm>
            <a:off x="1619672" y="0"/>
            <a:ext cx="8712968" cy="5143500"/>
          </a:xfrm>
          <a:prstGeom prst="trapezoid">
            <a:avLst>
              <a:gd name="adj" fmla="val 16897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771800" y="179352"/>
            <a:ext cx="5616624" cy="5640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800"/>
              </a:lnSpc>
            </a:pPr>
            <a:r>
              <a:rPr lang="ru-RU" sz="2000" dirty="0" smtClean="0">
                <a:solidFill>
                  <a:schemeClr val="tx2"/>
                </a:solidFill>
              </a:rPr>
              <a:t>Областной конкурс «Учитель года – 2018» </a:t>
            </a:r>
            <a:br>
              <a:rPr lang="ru-RU" sz="2000" dirty="0" smtClean="0">
                <a:solidFill>
                  <a:schemeClr val="tx2"/>
                </a:solidFill>
              </a:rPr>
            </a:br>
            <a:r>
              <a:rPr lang="ru-RU" sz="2000" dirty="0" smtClean="0">
                <a:solidFill>
                  <a:schemeClr val="tx2"/>
                </a:solidFill>
              </a:rPr>
              <a:t>в </a:t>
            </a:r>
            <a:r>
              <a:rPr lang="ru-RU" sz="2000" dirty="0">
                <a:solidFill>
                  <a:schemeClr val="tx2"/>
                </a:solidFill>
              </a:rPr>
              <a:t>Архангельской области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82043" y="1275606"/>
            <a:ext cx="201369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100" dirty="0" smtClean="0">
                <a:solidFill>
                  <a:schemeClr val="tx2"/>
                </a:solidFill>
              </a:rPr>
              <a:t>5 февраля – 2 марта 2018 года</a:t>
            </a:r>
            <a:endParaRPr lang="ru-RU" sz="1100" dirty="0">
              <a:solidFill>
                <a:schemeClr val="tx2"/>
              </a:solidFill>
            </a:endParaRPr>
          </a:p>
        </p:txBody>
      </p:sp>
      <p:pic>
        <p:nvPicPr>
          <p:cNvPr id="5" name="Picture 2" descr="\\Zeon\ippk\Центры\Образовательных инфотехнологий\Кузнецова Татьяна Владимировна\центры\Центр развития профессионального мастерства\!!!_Учитель года_2018\Логотип_Учитель года_2018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29" y="1"/>
            <a:ext cx="1887183" cy="1518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843808" y="4322008"/>
            <a:ext cx="561662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200"/>
              </a:lnSpc>
            </a:pPr>
            <a:r>
              <a:rPr lang="ru-RU" sz="1300" b="1" dirty="0" smtClean="0">
                <a:solidFill>
                  <a:schemeClr val="tx2"/>
                </a:solidFill>
              </a:rPr>
              <a:t>Абсолютный </a:t>
            </a:r>
            <a:r>
              <a:rPr lang="ru-RU" sz="1300" b="1" dirty="0">
                <a:solidFill>
                  <a:schemeClr val="tx2"/>
                </a:solidFill>
              </a:rPr>
              <a:t>победитель конкурса</a:t>
            </a:r>
          </a:p>
          <a:p>
            <a:pPr>
              <a:lnSpc>
                <a:spcPts val="1200"/>
              </a:lnSpc>
            </a:pPr>
            <a:r>
              <a:rPr lang="ru-RU" sz="1300" dirty="0" smtClean="0"/>
              <a:t>Ольга Андреевна Ковалёва, </a:t>
            </a:r>
            <a:br>
              <a:rPr lang="ru-RU" sz="1300" dirty="0" smtClean="0"/>
            </a:br>
            <a:r>
              <a:rPr lang="ru-RU" sz="1300" dirty="0" smtClean="0"/>
              <a:t>учитель обществознания и экономики СОШ № 2 г. </a:t>
            </a:r>
            <a:r>
              <a:rPr lang="ru-RU" sz="1300" dirty="0" err="1" smtClean="0"/>
              <a:t>Новодвинска</a:t>
            </a:r>
            <a:endParaRPr lang="ru-RU" sz="1300" b="1" dirty="0"/>
          </a:p>
        </p:txBody>
      </p:sp>
      <p:pic>
        <p:nvPicPr>
          <p:cNvPr id="7" name="Picture 3" descr="Z:\Центры\Образовательных инфотехнологий\Бобров Юрий Владимирович\от ВСЕХ\от Мельник ТН\фото из ролика\IMG_0720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flipH="1">
            <a:off x="188260" y="1631459"/>
            <a:ext cx="2622841" cy="324454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8" name="Прямоугольник 7"/>
          <p:cNvSpPr/>
          <p:nvPr/>
        </p:nvSpPr>
        <p:spPr>
          <a:xfrm>
            <a:off x="4283968" y="1195892"/>
            <a:ext cx="372506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800"/>
              </a:lnSpc>
            </a:pPr>
            <a:r>
              <a:rPr lang="ru-RU" sz="2000" dirty="0" smtClean="0"/>
              <a:t>Педагогов – участников заочного этапа</a:t>
            </a:r>
            <a:endParaRPr lang="ru-RU" sz="20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283968" y="1841922"/>
            <a:ext cx="4040060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800"/>
              </a:lnSpc>
            </a:pPr>
            <a:r>
              <a:rPr lang="ru-RU" sz="2000" dirty="0" smtClean="0"/>
              <a:t>Муниципальных образования</a:t>
            </a:r>
            <a:br>
              <a:rPr lang="ru-RU" sz="2000" dirty="0" smtClean="0"/>
            </a:br>
            <a:r>
              <a:rPr lang="ru-RU" sz="2000" dirty="0" smtClean="0"/>
              <a:t>Архангельской области</a:t>
            </a:r>
          </a:p>
          <a:p>
            <a:pPr>
              <a:lnSpc>
                <a:spcPts val="1800"/>
              </a:lnSpc>
            </a:pPr>
            <a:r>
              <a:rPr lang="ru-RU" sz="1200" dirty="0" smtClean="0"/>
              <a:t>(заочный этап)</a:t>
            </a:r>
            <a:endParaRPr lang="ru-RU" sz="105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283968" y="2718784"/>
            <a:ext cx="372506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800"/>
              </a:lnSpc>
            </a:pPr>
            <a:r>
              <a:rPr lang="ru-RU" sz="2000" dirty="0" smtClean="0"/>
              <a:t>Педагогов – участников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ru-RU" sz="2000" dirty="0" smtClean="0"/>
              <a:t>очного этапа</a:t>
            </a:r>
            <a:endParaRPr lang="ru-RU" sz="20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283968" y="3364814"/>
            <a:ext cx="4040060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800"/>
              </a:lnSpc>
            </a:pPr>
            <a:r>
              <a:rPr lang="ru-RU" sz="2000" dirty="0" smtClean="0"/>
              <a:t>Муниципальных образования</a:t>
            </a:r>
            <a:br>
              <a:rPr lang="ru-RU" sz="2000" dirty="0" smtClean="0"/>
            </a:br>
            <a:r>
              <a:rPr lang="ru-RU" sz="2000" dirty="0" smtClean="0"/>
              <a:t>Архангельской области</a:t>
            </a:r>
          </a:p>
          <a:p>
            <a:pPr>
              <a:lnSpc>
                <a:spcPts val="1800"/>
              </a:lnSpc>
            </a:pPr>
            <a:r>
              <a:rPr lang="ru-RU" sz="1200" dirty="0" smtClean="0"/>
              <a:t>(очный этап)</a:t>
            </a:r>
            <a:endParaRPr lang="ru-RU" sz="1050" dirty="0"/>
          </a:p>
        </p:txBody>
      </p:sp>
      <p:grpSp>
        <p:nvGrpSpPr>
          <p:cNvPr id="12" name="Группа 11"/>
          <p:cNvGrpSpPr/>
          <p:nvPr/>
        </p:nvGrpSpPr>
        <p:grpSpPr>
          <a:xfrm>
            <a:off x="3110199" y="1059582"/>
            <a:ext cx="1272857" cy="3069292"/>
            <a:chOff x="3563888" y="1096705"/>
            <a:chExt cx="1431664" cy="413249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13" name="Группа 12"/>
            <p:cNvGrpSpPr/>
            <p:nvPr/>
          </p:nvGrpSpPr>
          <p:grpSpPr>
            <a:xfrm>
              <a:off x="3563888" y="1096705"/>
              <a:ext cx="1431664" cy="1112960"/>
              <a:chOff x="3898119" y="602741"/>
              <a:chExt cx="1431664" cy="1112960"/>
            </a:xfrm>
          </p:grpSpPr>
          <p:sp>
            <p:nvSpPr>
              <p:cNvPr id="26" name="Freeform 6"/>
              <p:cNvSpPr>
                <a:spLocks noEditPoints="1"/>
              </p:cNvSpPr>
              <p:nvPr/>
            </p:nvSpPr>
            <p:spPr bwMode="auto">
              <a:xfrm>
                <a:off x="4146363" y="602741"/>
                <a:ext cx="963068" cy="1112960"/>
              </a:xfrm>
              <a:custGeom>
                <a:avLst/>
                <a:gdLst>
                  <a:gd name="T0" fmla="*/ 109 w 1073"/>
                  <a:gd name="T1" fmla="*/ 374 h 1240"/>
                  <a:gd name="T2" fmla="*/ 109 w 1073"/>
                  <a:gd name="T3" fmla="*/ 866 h 1240"/>
                  <a:gd name="T4" fmla="*/ 536 w 1073"/>
                  <a:gd name="T5" fmla="*/ 1112 h 1240"/>
                  <a:gd name="T6" fmla="*/ 962 w 1073"/>
                  <a:gd name="T7" fmla="*/ 866 h 1240"/>
                  <a:gd name="T8" fmla="*/ 962 w 1073"/>
                  <a:gd name="T9" fmla="*/ 374 h 1240"/>
                  <a:gd name="T10" fmla="*/ 536 w 1073"/>
                  <a:gd name="T11" fmla="*/ 126 h 1240"/>
                  <a:gd name="T12" fmla="*/ 109 w 1073"/>
                  <a:gd name="T13" fmla="*/ 374 h 1240"/>
                  <a:gd name="T14" fmla="*/ 0 w 1073"/>
                  <a:gd name="T15" fmla="*/ 929 h 1240"/>
                  <a:gd name="T16" fmla="*/ 0 w 1073"/>
                  <a:gd name="T17" fmla="*/ 309 h 1240"/>
                  <a:gd name="T18" fmla="*/ 536 w 1073"/>
                  <a:gd name="T19" fmla="*/ 0 h 1240"/>
                  <a:gd name="T20" fmla="*/ 1073 w 1073"/>
                  <a:gd name="T21" fmla="*/ 309 h 1240"/>
                  <a:gd name="T22" fmla="*/ 1073 w 1073"/>
                  <a:gd name="T23" fmla="*/ 929 h 1240"/>
                  <a:gd name="T24" fmla="*/ 536 w 1073"/>
                  <a:gd name="T25" fmla="*/ 1240 h 1240"/>
                  <a:gd name="T26" fmla="*/ 0 w 1073"/>
                  <a:gd name="T27" fmla="*/ 929 h 1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73" h="1240">
                    <a:moveTo>
                      <a:pt x="109" y="374"/>
                    </a:moveTo>
                    <a:lnTo>
                      <a:pt x="109" y="866"/>
                    </a:lnTo>
                    <a:lnTo>
                      <a:pt x="536" y="1112"/>
                    </a:lnTo>
                    <a:lnTo>
                      <a:pt x="962" y="866"/>
                    </a:lnTo>
                    <a:lnTo>
                      <a:pt x="962" y="374"/>
                    </a:lnTo>
                    <a:lnTo>
                      <a:pt x="536" y="126"/>
                    </a:lnTo>
                    <a:lnTo>
                      <a:pt x="109" y="374"/>
                    </a:lnTo>
                    <a:close/>
                    <a:moveTo>
                      <a:pt x="0" y="929"/>
                    </a:moveTo>
                    <a:lnTo>
                      <a:pt x="0" y="309"/>
                    </a:lnTo>
                    <a:lnTo>
                      <a:pt x="536" y="0"/>
                    </a:lnTo>
                    <a:lnTo>
                      <a:pt x="1073" y="309"/>
                    </a:lnTo>
                    <a:lnTo>
                      <a:pt x="1073" y="929"/>
                    </a:lnTo>
                    <a:lnTo>
                      <a:pt x="536" y="1240"/>
                    </a:lnTo>
                    <a:lnTo>
                      <a:pt x="0" y="929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schemeClr val="tx2"/>
                  </a:solidFill>
                </a:endParaRPr>
              </a:p>
            </p:txBody>
          </p:sp>
          <p:sp>
            <p:nvSpPr>
              <p:cNvPr id="27" name="TextBox 1"/>
              <p:cNvSpPr txBox="1">
                <a:spLocks noChangeArrowheads="1"/>
              </p:cNvSpPr>
              <p:nvPr/>
            </p:nvSpPr>
            <p:spPr bwMode="auto">
              <a:xfrm>
                <a:off x="3898119" y="746660"/>
                <a:ext cx="1431664" cy="870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algn="ctr" eaLnBrk="1" hangingPunct="1"/>
                <a:r>
                  <a:rPr lang="ru-RU" sz="3600" b="1" spc="-200" dirty="0" smtClean="0">
                    <a:solidFill>
                      <a:schemeClr val="tx2"/>
                    </a:solidFill>
                  </a:rPr>
                  <a:t>120</a:t>
                </a:r>
                <a:endParaRPr lang="ru-RU" sz="3600" b="1" spc="-200" dirty="0">
                  <a:solidFill>
                    <a:schemeClr val="tx2"/>
                  </a:solidFill>
                </a:endParaRPr>
              </a:p>
            </p:txBody>
          </p:sp>
        </p:grpSp>
        <p:grpSp>
          <p:nvGrpSpPr>
            <p:cNvPr id="14" name="Группа 13"/>
            <p:cNvGrpSpPr/>
            <p:nvPr/>
          </p:nvGrpSpPr>
          <p:grpSpPr>
            <a:xfrm>
              <a:off x="3563888" y="2100016"/>
              <a:ext cx="1431664" cy="1112960"/>
              <a:chOff x="3898119" y="602741"/>
              <a:chExt cx="1431664" cy="1112960"/>
            </a:xfrm>
          </p:grpSpPr>
          <p:sp>
            <p:nvSpPr>
              <p:cNvPr id="24" name="Freeform 6"/>
              <p:cNvSpPr>
                <a:spLocks noEditPoints="1"/>
              </p:cNvSpPr>
              <p:nvPr/>
            </p:nvSpPr>
            <p:spPr bwMode="auto">
              <a:xfrm>
                <a:off x="4146363" y="602741"/>
                <a:ext cx="963068" cy="1112960"/>
              </a:xfrm>
              <a:custGeom>
                <a:avLst/>
                <a:gdLst>
                  <a:gd name="T0" fmla="*/ 109 w 1073"/>
                  <a:gd name="T1" fmla="*/ 374 h 1240"/>
                  <a:gd name="T2" fmla="*/ 109 w 1073"/>
                  <a:gd name="T3" fmla="*/ 866 h 1240"/>
                  <a:gd name="T4" fmla="*/ 536 w 1073"/>
                  <a:gd name="T5" fmla="*/ 1112 h 1240"/>
                  <a:gd name="T6" fmla="*/ 962 w 1073"/>
                  <a:gd name="T7" fmla="*/ 866 h 1240"/>
                  <a:gd name="T8" fmla="*/ 962 w 1073"/>
                  <a:gd name="T9" fmla="*/ 374 h 1240"/>
                  <a:gd name="T10" fmla="*/ 536 w 1073"/>
                  <a:gd name="T11" fmla="*/ 126 h 1240"/>
                  <a:gd name="T12" fmla="*/ 109 w 1073"/>
                  <a:gd name="T13" fmla="*/ 374 h 1240"/>
                  <a:gd name="T14" fmla="*/ 0 w 1073"/>
                  <a:gd name="T15" fmla="*/ 929 h 1240"/>
                  <a:gd name="T16" fmla="*/ 0 w 1073"/>
                  <a:gd name="T17" fmla="*/ 309 h 1240"/>
                  <a:gd name="T18" fmla="*/ 536 w 1073"/>
                  <a:gd name="T19" fmla="*/ 0 h 1240"/>
                  <a:gd name="T20" fmla="*/ 1073 w 1073"/>
                  <a:gd name="T21" fmla="*/ 309 h 1240"/>
                  <a:gd name="T22" fmla="*/ 1073 w 1073"/>
                  <a:gd name="T23" fmla="*/ 929 h 1240"/>
                  <a:gd name="T24" fmla="*/ 536 w 1073"/>
                  <a:gd name="T25" fmla="*/ 1240 h 1240"/>
                  <a:gd name="T26" fmla="*/ 0 w 1073"/>
                  <a:gd name="T27" fmla="*/ 929 h 1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73" h="1240">
                    <a:moveTo>
                      <a:pt x="109" y="374"/>
                    </a:moveTo>
                    <a:lnTo>
                      <a:pt x="109" y="866"/>
                    </a:lnTo>
                    <a:lnTo>
                      <a:pt x="536" y="1112"/>
                    </a:lnTo>
                    <a:lnTo>
                      <a:pt x="962" y="866"/>
                    </a:lnTo>
                    <a:lnTo>
                      <a:pt x="962" y="374"/>
                    </a:lnTo>
                    <a:lnTo>
                      <a:pt x="536" y="126"/>
                    </a:lnTo>
                    <a:lnTo>
                      <a:pt x="109" y="374"/>
                    </a:lnTo>
                    <a:close/>
                    <a:moveTo>
                      <a:pt x="0" y="929"/>
                    </a:moveTo>
                    <a:lnTo>
                      <a:pt x="0" y="309"/>
                    </a:lnTo>
                    <a:lnTo>
                      <a:pt x="536" y="0"/>
                    </a:lnTo>
                    <a:lnTo>
                      <a:pt x="1073" y="309"/>
                    </a:lnTo>
                    <a:lnTo>
                      <a:pt x="1073" y="929"/>
                    </a:lnTo>
                    <a:lnTo>
                      <a:pt x="536" y="1240"/>
                    </a:lnTo>
                    <a:lnTo>
                      <a:pt x="0" y="929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schemeClr val="tx2"/>
                  </a:solidFill>
                </a:endParaRPr>
              </a:p>
            </p:txBody>
          </p:sp>
          <p:sp>
            <p:nvSpPr>
              <p:cNvPr id="25" name="TextBox 1"/>
              <p:cNvSpPr txBox="1">
                <a:spLocks noChangeArrowheads="1"/>
              </p:cNvSpPr>
              <p:nvPr/>
            </p:nvSpPr>
            <p:spPr bwMode="auto">
              <a:xfrm>
                <a:off x="3898119" y="712866"/>
                <a:ext cx="1431664" cy="870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algn="ctr" eaLnBrk="1" hangingPunct="1"/>
                <a:r>
                  <a:rPr lang="ru-RU" sz="3600" b="1" spc="-300" dirty="0" smtClean="0">
                    <a:solidFill>
                      <a:schemeClr val="tx2"/>
                    </a:solidFill>
                  </a:rPr>
                  <a:t>24</a:t>
                </a:r>
                <a:endParaRPr lang="ru-RU" sz="3600" b="1" spc="-300" dirty="0">
                  <a:solidFill>
                    <a:schemeClr val="tx2"/>
                  </a:solidFill>
                </a:endParaRPr>
              </a:p>
            </p:txBody>
          </p:sp>
        </p:grpSp>
        <p:grpSp>
          <p:nvGrpSpPr>
            <p:cNvPr id="15" name="Группа 14"/>
            <p:cNvGrpSpPr/>
            <p:nvPr/>
          </p:nvGrpSpPr>
          <p:grpSpPr>
            <a:xfrm>
              <a:off x="3563888" y="3113136"/>
              <a:ext cx="1431664" cy="1107952"/>
              <a:chOff x="3898119" y="605245"/>
              <a:chExt cx="1431664" cy="1107952"/>
            </a:xfrm>
          </p:grpSpPr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4148530" y="605245"/>
                <a:ext cx="958734" cy="1107952"/>
              </a:xfrm>
              <a:custGeom>
                <a:avLst/>
                <a:gdLst>
                  <a:gd name="T0" fmla="*/ 109 w 1073"/>
                  <a:gd name="T1" fmla="*/ 374 h 1240"/>
                  <a:gd name="T2" fmla="*/ 109 w 1073"/>
                  <a:gd name="T3" fmla="*/ 866 h 1240"/>
                  <a:gd name="T4" fmla="*/ 536 w 1073"/>
                  <a:gd name="T5" fmla="*/ 1112 h 1240"/>
                  <a:gd name="T6" fmla="*/ 962 w 1073"/>
                  <a:gd name="T7" fmla="*/ 866 h 1240"/>
                  <a:gd name="T8" fmla="*/ 962 w 1073"/>
                  <a:gd name="T9" fmla="*/ 374 h 1240"/>
                  <a:gd name="T10" fmla="*/ 536 w 1073"/>
                  <a:gd name="T11" fmla="*/ 126 h 1240"/>
                  <a:gd name="T12" fmla="*/ 109 w 1073"/>
                  <a:gd name="T13" fmla="*/ 374 h 1240"/>
                  <a:gd name="T14" fmla="*/ 0 w 1073"/>
                  <a:gd name="T15" fmla="*/ 929 h 1240"/>
                  <a:gd name="T16" fmla="*/ 0 w 1073"/>
                  <a:gd name="T17" fmla="*/ 309 h 1240"/>
                  <a:gd name="T18" fmla="*/ 536 w 1073"/>
                  <a:gd name="T19" fmla="*/ 0 h 1240"/>
                  <a:gd name="T20" fmla="*/ 1073 w 1073"/>
                  <a:gd name="T21" fmla="*/ 309 h 1240"/>
                  <a:gd name="T22" fmla="*/ 1073 w 1073"/>
                  <a:gd name="T23" fmla="*/ 929 h 1240"/>
                  <a:gd name="T24" fmla="*/ 536 w 1073"/>
                  <a:gd name="T25" fmla="*/ 1240 h 1240"/>
                  <a:gd name="T26" fmla="*/ 0 w 1073"/>
                  <a:gd name="T27" fmla="*/ 929 h 1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73" h="1240">
                    <a:moveTo>
                      <a:pt x="109" y="374"/>
                    </a:moveTo>
                    <a:lnTo>
                      <a:pt x="109" y="866"/>
                    </a:lnTo>
                    <a:lnTo>
                      <a:pt x="536" y="1112"/>
                    </a:lnTo>
                    <a:lnTo>
                      <a:pt x="962" y="866"/>
                    </a:lnTo>
                    <a:lnTo>
                      <a:pt x="962" y="374"/>
                    </a:lnTo>
                    <a:lnTo>
                      <a:pt x="536" y="126"/>
                    </a:lnTo>
                    <a:lnTo>
                      <a:pt x="109" y="374"/>
                    </a:lnTo>
                    <a:close/>
                    <a:moveTo>
                      <a:pt x="0" y="929"/>
                    </a:moveTo>
                    <a:lnTo>
                      <a:pt x="0" y="309"/>
                    </a:lnTo>
                    <a:lnTo>
                      <a:pt x="536" y="0"/>
                    </a:lnTo>
                    <a:lnTo>
                      <a:pt x="1073" y="309"/>
                    </a:lnTo>
                    <a:lnTo>
                      <a:pt x="1073" y="929"/>
                    </a:lnTo>
                    <a:lnTo>
                      <a:pt x="536" y="1240"/>
                    </a:lnTo>
                    <a:lnTo>
                      <a:pt x="0" y="929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schemeClr val="tx2"/>
                  </a:solidFill>
                </a:endParaRPr>
              </a:p>
            </p:txBody>
          </p:sp>
          <p:sp>
            <p:nvSpPr>
              <p:cNvPr id="23" name="TextBox 1"/>
              <p:cNvSpPr txBox="1">
                <a:spLocks noChangeArrowheads="1"/>
              </p:cNvSpPr>
              <p:nvPr/>
            </p:nvSpPr>
            <p:spPr bwMode="auto">
              <a:xfrm>
                <a:off x="3898119" y="702664"/>
                <a:ext cx="1431664" cy="870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algn="ctr" eaLnBrk="1" hangingPunct="1"/>
                <a:r>
                  <a:rPr lang="ru-RU" sz="3600" b="1" spc="-300" dirty="0" smtClean="0">
                    <a:solidFill>
                      <a:schemeClr val="tx2"/>
                    </a:solidFill>
                  </a:rPr>
                  <a:t>59</a:t>
                </a:r>
                <a:endParaRPr lang="ru-RU" sz="3600" b="1" spc="-300" dirty="0">
                  <a:solidFill>
                    <a:schemeClr val="tx2"/>
                  </a:solidFill>
                </a:endParaRPr>
              </a:p>
            </p:txBody>
          </p:sp>
        </p:grpSp>
        <p:grpSp>
          <p:nvGrpSpPr>
            <p:cNvPr id="16" name="Группа 15"/>
            <p:cNvGrpSpPr/>
            <p:nvPr/>
          </p:nvGrpSpPr>
          <p:grpSpPr>
            <a:xfrm>
              <a:off x="3563888" y="4121248"/>
              <a:ext cx="1431664" cy="1107952"/>
              <a:chOff x="3898119" y="605245"/>
              <a:chExt cx="1431664" cy="1107952"/>
            </a:xfrm>
          </p:grpSpPr>
          <p:sp>
            <p:nvSpPr>
              <p:cNvPr id="20" name="Freeform 6"/>
              <p:cNvSpPr>
                <a:spLocks noEditPoints="1"/>
              </p:cNvSpPr>
              <p:nvPr/>
            </p:nvSpPr>
            <p:spPr bwMode="auto">
              <a:xfrm>
                <a:off x="4148530" y="605245"/>
                <a:ext cx="958734" cy="1107952"/>
              </a:xfrm>
              <a:custGeom>
                <a:avLst/>
                <a:gdLst>
                  <a:gd name="T0" fmla="*/ 109 w 1073"/>
                  <a:gd name="T1" fmla="*/ 374 h 1240"/>
                  <a:gd name="T2" fmla="*/ 109 w 1073"/>
                  <a:gd name="T3" fmla="*/ 866 h 1240"/>
                  <a:gd name="T4" fmla="*/ 536 w 1073"/>
                  <a:gd name="T5" fmla="*/ 1112 h 1240"/>
                  <a:gd name="T6" fmla="*/ 962 w 1073"/>
                  <a:gd name="T7" fmla="*/ 866 h 1240"/>
                  <a:gd name="T8" fmla="*/ 962 w 1073"/>
                  <a:gd name="T9" fmla="*/ 374 h 1240"/>
                  <a:gd name="T10" fmla="*/ 536 w 1073"/>
                  <a:gd name="T11" fmla="*/ 126 h 1240"/>
                  <a:gd name="T12" fmla="*/ 109 w 1073"/>
                  <a:gd name="T13" fmla="*/ 374 h 1240"/>
                  <a:gd name="T14" fmla="*/ 0 w 1073"/>
                  <a:gd name="T15" fmla="*/ 929 h 1240"/>
                  <a:gd name="T16" fmla="*/ 0 w 1073"/>
                  <a:gd name="T17" fmla="*/ 309 h 1240"/>
                  <a:gd name="T18" fmla="*/ 536 w 1073"/>
                  <a:gd name="T19" fmla="*/ 0 h 1240"/>
                  <a:gd name="T20" fmla="*/ 1073 w 1073"/>
                  <a:gd name="T21" fmla="*/ 309 h 1240"/>
                  <a:gd name="T22" fmla="*/ 1073 w 1073"/>
                  <a:gd name="T23" fmla="*/ 929 h 1240"/>
                  <a:gd name="T24" fmla="*/ 536 w 1073"/>
                  <a:gd name="T25" fmla="*/ 1240 h 1240"/>
                  <a:gd name="T26" fmla="*/ 0 w 1073"/>
                  <a:gd name="T27" fmla="*/ 929 h 1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73" h="1240">
                    <a:moveTo>
                      <a:pt x="109" y="374"/>
                    </a:moveTo>
                    <a:lnTo>
                      <a:pt x="109" y="866"/>
                    </a:lnTo>
                    <a:lnTo>
                      <a:pt x="536" y="1112"/>
                    </a:lnTo>
                    <a:lnTo>
                      <a:pt x="962" y="866"/>
                    </a:lnTo>
                    <a:lnTo>
                      <a:pt x="962" y="374"/>
                    </a:lnTo>
                    <a:lnTo>
                      <a:pt x="536" y="126"/>
                    </a:lnTo>
                    <a:lnTo>
                      <a:pt x="109" y="374"/>
                    </a:lnTo>
                    <a:close/>
                    <a:moveTo>
                      <a:pt x="0" y="929"/>
                    </a:moveTo>
                    <a:lnTo>
                      <a:pt x="0" y="309"/>
                    </a:lnTo>
                    <a:lnTo>
                      <a:pt x="536" y="0"/>
                    </a:lnTo>
                    <a:lnTo>
                      <a:pt x="1073" y="309"/>
                    </a:lnTo>
                    <a:lnTo>
                      <a:pt x="1073" y="929"/>
                    </a:lnTo>
                    <a:lnTo>
                      <a:pt x="536" y="1240"/>
                    </a:lnTo>
                    <a:lnTo>
                      <a:pt x="0" y="929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schemeClr val="tx2"/>
                  </a:solidFill>
                </a:endParaRPr>
              </a:p>
            </p:txBody>
          </p:sp>
          <p:sp>
            <p:nvSpPr>
              <p:cNvPr id="21" name="TextBox 1"/>
              <p:cNvSpPr txBox="1">
                <a:spLocks noChangeArrowheads="1"/>
              </p:cNvSpPr>
              <p:nvPr/>
            </p:nvSpPr>
            <p:spPr bwMode="auto">
              <a:xfrm>
                <a:off x="3898119" y="684467"/>
                <a:ext cx="1431664" cy="870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algn="ctr" eaLnBrk="1" hangingPunct="1"/>
                <a:r>
                  <a:rPr lang="ru-RU" sz="3600" b="1" spc="-200" dirty="0" smtClean="0">
                    <a:solidFill>
                      <a:schemeClr val="tx2"/>
                    </a:solidFill>
                  </a:rPr>
                  <a:t>20</a:t>
                </a:r>
                <a:endParaRPr lang="ru-RU" sz="3600" b="1" spc="-200" dirty="0">
                  <a:solidFill>
                    <a:schemeClr val="tx2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548238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рапеция 1"/>
          <p:cNvSpPr/>
          <p:nvPr/>
        </p:nvSpPr>
        <p:spPr>
          <a:xfrm>
            <a:off x="1619672" y="0"/>
            <a:ext cx="8712968" cy="5143500"/>
          </a:xfrm>
          <a:prstGeom prst="trapezoid">
            <a:avLst>
              <a:gd name="adj" fmla="val 16897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670877" y="195486"/>
            <a:ext cx="5005064" cy="3466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800"/>
              </a:lnSpc>
            </a:pPr>
            <a:r>
              <a:rPr lang="ru-RU" sz="2400" dirty="0" smtClean="0">
                <a:solidFill>
                  <a:schemeClr val="tx2"/>
                </a:solidFill>
              </a:rPr>
              <a:t>Проект «Прямая речь»</a:t>
            </a:r>
            <a:endParaRPr lang="ru-RU" sz="2400" dirty="0">
              <a:solidFill>
                <a:schemeClr val="tx2"/>
              </a:solidFill>
            </a:endParaRPr>
          </a:p>
        </p:txBody>
      </p:sp>
      <p:sp>
        <p:nvSpPr>
          <p:cNvPr id="4" name="Freeform 6"/>
          <p:cNvSpPr>
            <a:spLocks noEditPoints="1"/>
          </p:cNvSpPr>
          <p:nvPr/>
        </p:nvSpPr>
        <p:spPr bwMode="auto">
          <a:xfrm>
            <a:off x="4631177" y="555526"/>
            <a:ext cx="963068" cy="1112960"/>
          </a:xfrm>
          <a:custGeom>
            <a:avLst/>
            <a:gdLst>
              <a:gd name="T0" fmla="*/ 109 w 1073"/>
              <a:gd name="T1" fmla="*/ 374 h 1240"/>
              <a:gd name="T2" fmla="*/ 109 w 1073"/>
              <a:gd name="T3" fmla="*/ 866 h 1240"/>
              <a:gd name="T4" fmla="*/ 536 w 1073"/>
              <a:gd name="T5" fmla="*/ 1112 h 1240"/>
              <a:gd name="T6" fmla="*/ 962 w 1073"/>
              <a:gd name="T7" fmla="*/ 866 h 1240"/>
              <a:gd name="T8" fmla="*/ 962 w 1073"/>
              <a:gd name="T9" fmla="*/ 374 h 1240"/>
              <a:gd name="T10" fmla="*/ 536 w 1073"/>
              <a:gd name="T11" fmla="*/ 126 h 1240"/>
              <a:gd name="T12" fmla="*/ 109 w 1073"/>
              <a:gd name="T13" fmla="*/ 374 h 1240"/>
              <a:gd name="T14" fmla="*/ 0 w 1073"/>
              <a:gd name="T15" fmla="*/ 929 h 1240"/>
              <a:gd name="T16" fmla="*/ 0 w 1073"/>
              <a:gd name="T17" fmla="*/ 309 h 1240"/>
              <a:gd name="T18" fmla="*/ 536 w 1073"/>
              <a:gd name="T19" fmla="*/ 0 h 1240"/>
              <a:gd name="T20" fmla="*/ 1073 w 1073"/>
              <a:gd name="T21" fmla="*/ 309 h 1240"/>
              <a:gd name="T22" fmla="*/ 1073 w 1073"/>
              <a:gd name="T23" fmla="*/ 929 h 1240"/>
              <a:gd name="T24" fmla="*/ 536 w 1073"/>
              <a:gd name="T25" fmla="*/ 1240 h 1240"/>
              <a:gd name="T26" fmla="*/ 0 w 1073"/>
              <a:gd name="T27" fmla="*/ 929 h 1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073" h="1240">
                <a:moveTo>
                  <a:pt x="109" y="374"/>
                </a:moveTo>
                <a:lnTo>
                  <a:pt x="109" y="866"/>
                </a:lnTo>
                <a:lnTo>
                  <a:pt x="536" y="1112"/>
                </a:lnTo>
                <a:lnTo>
                  <a:pt x="962" y="866"/>
                </a:lnTo>
                <a:lnTo>
                  <a:pt x="962" y="374"/>
                </a:lnTo>
                <a:lnTo>
                  <a:pt x="536" y="126"/>
                </a:lnTo>
                <a:lnTo>
                  <a:pt x="109" y="374"/>
                </a:lnTo>
                <a:close/>
                <a:moveTo>
                  <a:pt x="0" y="929"/>
                </a:moveTo>
                <a:lnTo>
                  <a:pt x="0" y="309"/>
                </a:lnTo>
                <a:lnTo>
                  <a:pt x="536" y="0"/>
                </a:lnTo>
                <a:lnTo>
                  <a:pt x="1073" y="309"/>
                </a:lnTo>
                <a:lnTo>
                  <a:pt x="1073" y="929"/>
                </a:lnTo>
                <a:lnTo>
                  <a:pt x="536" y="1240"/>
                </a:lnTo>
                <a:lnTo>
                  <a:pt x="0" y="92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schemeClr val="tx2"/>
              </a:solidFill>
            </a:endParaRPr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4382933" y="763331"/>
            <a:ext cx="143166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ru-RU" sz="4000" b="1" spc="-300" dirty="0" smtClean="0">
                <a:solidFill>
                  <a:schemeClr val="tx2"/>
                </a:solidFill>
              </a:rPr>
              <a:t>800</a:t>
            </a:r>
            <a:endParaRPr lang="ru-RU" sz="4000" b="1" spc="-300" dirty="0">
              <a:solidFill>
                <a:schemeClr val="tx2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599459" y="970477"/>
            <a:ext cx="3725069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800"/>
              </a:lnSpc>
            </a:pPr>
            <a:r>
              <a:rPr lang="ru-RU" sz="2000" dirty="0" smtClean="0"/>
              <a:t>Участников проекта</a:t>
            </a:r>
            <a:endParaRPr lang="ru-RU" sz="2000" dirty="0"/>
          </a:p>
        </p:txBody>
      </p:sp>
      <p:sp>
        <p:nvSpPr>
          <p:cNvPr id="7" name="TextBox 1"/>
          <p:cNvSpPr txBox="1">
            <a:spLocks noChangeArrowheads="1"/>
          </p:cNvSpPr>
          <p:nvPr/>
        </p:nvSpPr>
        <p:spPr bwMode="auto">
          <a:xfrm>
            <a:off x="3548112" y="778117"/>
            <a:ext cx="143166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en-US" sz="4000" b="1" spc="-300" dirty="0">
                <a:solidFill>
                  <a:schemeClr val="tx2"/>
                </a:solidFill>
              </a:rPr>
              <a:t>&lt;</a:t>
            </a:r>
            <a:endParaRPr lang="ru-RU" sz="4000" b="1" spc="-300" dirty="0">
              <a:solidFill>
                <a:schemeClr val="tx2"/>
              </a:solidFill>
            </a:endParaRPr>
          </a:p>
        </p:txBody>
      </p:sp>
      <p:pic>
        <p:nvPicPr>
          <p:cNvPr id="8" name="Picture 2" descr="Z:\Центры\Образовательных инфотехнологий\Бобров Юрий Владимирович\от ВСЕХ\от Мельник ТН\фото из ролика\05_31_прямая связь_губернатор\IMG_341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31" y="196678"/>
            <a:ext cx="1512165" cy="10080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Z:\Центры\Образовательных инфотехнологий\Бобров Юрий Владимирович\от ВСЕХ\от Мельник ТН\фото из ролика\11_прямая речь ЖКХ_Поташев\IMG_712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738103"/>
            <a:ext cx="1512164" cy="10080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Z:\Центры\Образовательных инфотехнологий\Бобров Юрий Владимирович\от ВСЕХ\от Мельник ТН\фото из ролика\11_прямая речь_здравоохранение\IMG_650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1392" y="1779662"/>
            <a:ext cx="5285435" cy="30692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1" name="Picture 5" descr="Z:\Центры\Образовательных инфотехнологий\Бобров Юрий Владимирович\от ВСЕХ\от Мельник ТН\фото из ролика\11_прямая речь_здравоохранение\IMG_650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31" y="3907384"/>
            <a:ext cx="1512165" cy="10135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Z:\Центры\Образовательных инфотехнологий\Бобров Юрий Владимирович\от ВСЕХ\от Мельник ТН\фото из ролика\11_прямая речь_труд_Молчанова\IMG_747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365958"/>
            <a:ext cx="1512165" cy="12109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7" descr="Z:\Центры\Образовательных инфотехнологий\Бобров Юрий Владимирович\от ВСЕХ\от Мельник ТН\фото из ролика\11_прямая речь_Яковлев\IMG_8689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3" y="2739565"/>
            <a:ext cx="1492811" cy="10080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8" descr="Z:\Центры\Образовательных инфотехнологий\Бобров Юрий Владимирович\от ВСЕХ\от Мельник ТН\фото из ролика\12_прямая речь_Вуйменков\IMG_8728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7"/>
          <a:stretch/>
        </p:blipFill>
        <p:spPr bwMode="auto">
          <a:xfrm>
            <a:off x="1979713" y="1368806"/>
            <a:ext cx="1493469" cy="12109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9" descr="Z:\Центры\Образовательных инфотехнологий\Бобров Юрий Владимирович\от ВСЕХ\от Мельник ТН\фото из ролика\05_31_прямая связь_губернатор\IMG_3377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468" y="3907459"/>
            <a:ext cx="1442264" cy="10135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8238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рапеция 1"/>
          <p:cNvSpPr/>
          <p:nvPr/>
        </p:nvSpPr>
        <p:spPr>
          <a:xfrm>
            <a:off x="1619672" y="0"/>
            <a:ext cx="8712968" cy="5143500"/>
          </a:xfrm>
          <a:prstGeom prst="trapezoid">
            <a:avLst>
              <a:gd name="adj" fmla="val 16897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699792" y="187857"/>
            <a:ext cx="561662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800"/>
              </a:lnSpc>
            </a:pPr>
            <a:r>
              <a:rPr lang="ru-RU" sz="2000" dirty="0" smtClean="0"/>
              <a:t>Региональный методический центр </a:t>
            </a:r>
            <a:br>
              <a:rPr lang="ru-RU" sz="2000" dirty="0" smtClean="0"/>
            </a:br>
            <a:r>
              <a:rPr lang="ru-RU" sz="2000" dirty="0" smtClean="0"/>
              <a:t>по финансовой грамотности</a:t>
            </a:r>
            <a:endParaRPr lang="ru-RU" sz="20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56451"/>
            <a:ext cx="2166741" cy="6168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635896" y="4587974"/>
            <a:ext cx="305564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tx2"/>
                </a:solidFill>
              </a:rPr>
              <a:t>http://fingramota.onedu.ru</a:t>
            </a:r>
            <a:endParaRPr lang="ru-RU" sz="2000" dirty="0">
              <a:solidFill>
                <a:schemeClr val="tx2"/>
              </a:solidFill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3814" y="843558"/>
            <a:ext cx="3722442" cy="357314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8238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рапеция 1"/>
          <p:cNvSpPr/>
          <p:nvPr/>
        </p:nvSpPr>
        <p:spPr>
          <a:xfrm>
            <a:off x="1619672" y="0"/>
            <a:ext cx="8712968" cy="5143500"/>
          </a:xfrm>
          <a:prstGeom prst="trapezoid">
            <a:avLst>
              <a:gd name="adj" fmla="val 16897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555776" y="851994"/>
            <a:ext cx="5616624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800"/>
              </a:lnSpc>
            </a:pPr>
            <a:r>
              <a:rPr lang="ru-RU" sz="2000" dirty="0" smtClean="0"/>
              <a:t>Мероприятия для обучающихся:</a:t>
            </a:r>
            <a:endParaRPr lang="ru-RU" sz="2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635896" y="1491630"/>
            <a:ext cx="359191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800"/>
              </a:lnSpc>
            </a:pPr>
            <a:r>
              <a:rPr lang="en-US" sz="2000" dirty="0" smtClean="0"/>
              <a:t>III</a:t>
            </a:r>
            <a:r>
              <a:rPr lang="ru-RU" sz="2000" dirty="0" smtClean="0"/>
              <a:t> открытая олимпиада </a:t>
            </a:r>
            <a:br>
              <a:rPr lang="ru-RU" sz="2000" dirty="0" smtClean="0"/>
            </a:br>
            <a:r>
              <a:rPr lang="ru-RU" sz="2000" dirty="0" smtClean="0"/>
              <a:t>по робототехнике</a:t>
            </a:r>
            <a:endParaRPr lang="ru-RU" sz="1600" dirty="0"/>
          </a:p>
        </p:txBody>
      </p:sp>
      <p:grpSp>
        <p:nvGrpSpPr>
          <p:cNvPr id="5" name="Группа 4"/>
          <p:cNvGrpSpPr/>
          <p:nvPr/>
        </p:nvGrpSpPr>
        <p:grpSpPr>
          <a:xfrm>
            <a:off x="2478245" y="1250103"/>
            <a:ext cx="1272857" cy="3678367"/>
            <a:chOff x="3563888" y="2100016"/>
            <a:chExt cx="1431664" cy="413729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6" name="Группа 5"/>
            <p:cNvGrpSpPr/>
            <p:nvPr/>
          </p:nvGrpSpPr>
          <p:grpSpPr>
            <a:xfrm>
              <a:off x="3563888" y="2100016"/>
              <a:ext cx="1431664" cy="1112960"/>
              <a:chOff x="3898119" y="602741"/>
              <a:chExt cx="1431664" cy="1112960"/>
            </a:xfrm>
          </p:grpSpPr>
          <p:sp>
            <p:nvSpPr>
              <p:cNvPr id="10" name="Freeform 6"/>
              <p:cNvSpPr>
                <a:spLocks noEditPoints="1"/>
              </p:cNvSpPr>
              <p:nvPr/>
            </p:nvSpPr>
            <p:spPr bwMode="auto">
              <a:xfrm>
                <a:off x="4146363" y="602741"/>
                <a:ext cx="963068" cy="1112960"/>
              </a:xfrm>
              <a:custGeom>
                <a:avLst/>
                <a:gdLst>
                  <a:gd name="T0" fmla="*/ 109 w 1073"/>
                  <a:gd name="T1" fmla="*/ 374 h 1240"/>
                  <a:gd name="T2" fmla="*/ 109 w 1073"/>
                  <a:gd name="T3" fmla="*/ 866 h 1240"/>
                  <a:gd name="T4" fmla="*/ 536 w 1073"/>
                  <a:gd name="T5" fmla="*/ 1112 h 1240"/>
                  <a:gd name="T6" fmla="*/ 962 w 1073"/>
                  <a:gd name="T7" fmla="*/ 866 h 1240"/>
                  <a:gd name="T8" fmla="*/ 962 w 1073"/>
                  <a:gd name="T9" fmla="*/ 374 h 1240"/>
                  <a:gd name="T10" fmla="*/ 536 w 1073"/>
                  <a:gd name="T11" fmla="*/ 126 h 1240"/>
                  <a:gd name="T12" fmla="*/ 109 w 1073"/>
                  <a:gd name="T13" fmla="*/ 374 h 1240"/>
                  <a:gd name="T14" fmla="*/ 0 w 1073"/>
                  <a:gd name="T15" fmla="*/ 929 h 1240"/>
                  <a:gd name="T16" fmla="*/ 0 w 1073"/>
                  <a:gd name="T17" fmla="*/ 309 h 1240"/>
                  <a:gd name="T18" fmla="*/ 536 w 1073"/>
                  <a:gd name="T19" fmla="*/ 0 h 1240"/>
                  <a:gd name="T20" fmla="*/ 1073 w 1073"/>
                  <a:gd name="T21" fmla="*/ 309 h 1240"/>
                  <a:gd name="T22" fmla="*/ 1073 w 1073"/>
                  <a:gd name="T23" fmla="*/ 929 h 1240"/>
                  <a:gd name="T24" fmla="*/ 536 w 1073"/>
                  <a:gd name="T25" fmla="*/ 1240 h 1240"/>
                  <a:gd name="T26" fmla="*/ 0 w 1073"/>
                  <a:gd name="T27" fmla="*/ 929 h 1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73" h="1240">
                    <a:moveTo>
                      <a:pt x="109" y="374"/>
                    </a:moveTo>
                    <a:lnTo>
                      <a:pt x="109" y="866"/>
                    </a:lnTo>
                    <a:lnTo>
                      <a:pt x="536" y="1112"/>
                    </a:lnTo>
                    <a:lnTo>
                      <a:pt x="962" y="866"/>
                    </a:lnTo>
                    <a:lnTo>
                      <a:pt x="962" y="374"/>
                    </a:lnTo>
                    <a:lnTo>
                      <a:pt x="536" y="126"/>
                    </a:lnTo>
                    <a:lnTo>
                      <a:pt x="109" y="374"/>
                    </a:lnTo>
                    <a:close/>
                    <a:moveTo>
                      <a:pt x="0" y="929"/>
                    </a:moveTo>
                    <a:lnTo>
                      <a:pt x="0" y="309"/>
                    </a:lnTo>
                    <a:lnTo>
                      <a:pt x="536" y="0"/>
                    </a:lnTo>
                    <a:lnTo>
                      <a:pt x="1073" y="309"/>
                    </a:lnTo>
                    <a:lnTo>
                      <a:pt x="1073" y="929"/>
                    </a:lnTo>
                    <a:lnTo>
                      <a:pt x="536" y="1240"/>
                    </a:lnTo>
                    <a:lnTo>
                      <a:pt x="0" y="929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schemeClr val="tx2"/>
                  </a:solidFill>
                </a:endParaRPr>
              </a:p>
            </p:txBody>
          </p:sp>
          <p:sp>
            <p:nvSpPr>
              <p:cNvPr id="11" name="TextBox 1"/>
              <p:cNvSpPr txBox="1">
                <a:spLocks noChangeArrowheads="1"/>
              </p:cNvSpPr>
              <p:nvPr/>
            </p:nvSpPr>
            <p:spPr bwMode="auto">
              <a:xfrm>
                <a:off x="3898119" y="942928"/>
                <a:ext cx="1431664" cy="2975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algn="ctr" eaLnBrk="1" hangingPunct="1">
                  <a:lnSpc>
                    <a:spcPts val="1600"/>
                  </a:lnSpc>
                </a:pPr>
                <a:r>
                  <a:rPr lang="en-US" sz="2800" spc="-300" dirty="0" smtClean="0">
                    <a:solidFill>
                      <a:schemeClr val="tx2"/>
                    </a:solidFill>
                  </a:rPr>
                  <a:t>20</a:t>
                </a:r>
                <a:endParaRPr lang="ru-RU" sz="2800" spc="-300" dirty="0">
                  <a:solidFill>
                    <a:schemeClr val="tx2"/>
                  </a:solidFill>
                </a:endParaRPr>
              </a:p>
            </p:txBody>
          </p:sp>
        </p:grpSp>
        <p:sp>
          <p:nvSpPr>
            <p:cNvPr id="7" name="Freeform 6"/>
            <p:cNvSpPr>
              <a:spLocks noEditPoints="1"/>
            </p:cNvSpPr>
            <p:nvPr/>
          </p:nvSpPr>
          <p:spPr bwMode="auto">
            <a:xfrm>
              <a:off x="3814299" y="3113136"/>
              <a:ext cx="958734" cy="1107952"/>
            </a:xfrm>
            <a:custGeom>
              <a:avLst/>
              <a:gdLst>
                <a:gd name="T0" fmla="*/ 109 w 1073"/>
                <a:gd name="T1" fmla="*/ 374 h 1240"/>
                <a:gd name="T2" fmla="*/ 109 w 1073"/>
                <a:gd name="T3" fmla="*/ 866 h 1240"/>
                <a:gd name="T4" fmla="*/ 536 w 1073"/>
                <a:gd name="T5" fmla="*/ 1112 h 1240"/>
                <a:gd name="T6" fmla="*/ 962 w 1073"/>
                <a:gd name="T7" fmla="*/ 866 h 1240"/>
                <a:gd name="T8" fmla="*/ 962 w 1073"/>
                <a:gd name="T9" fmla="*/ 374 h 1240"/>
                <a:gd name="T10" fmla="*/ 536 w 1073"/>
                <a:gd name="T11" fmla="*/ 126 h 1240"/>
                <a:gd name="T12" fmla="*/ 109 w 1073"/>
                <a:gd name="T13" fmla="*/ 374 h 1240"/>
                <a:gd name="T14" fmla="*/ 0 w 1073"/>
                <a:gd name="T15" fmla="*/ 929 h 1240"/>
                <a:gd name="T16" fmla="*/ 0 w 1073"/>
                <a:gd name="T17" fmla="*/ 309 h 1240"/>
                <a:gd name="T18" fmla="*/ 536 w 1073"/>
                <a:gd name="T19" fmla="*/ 0 h 1240"/>
                <a:gd name="T20" fmla="*/ 1073 w 1073"/>
                <a:gd name="T21" fmla="*/ 309 h 1240"/>
                <a:gd name="T22" fmla="*/ 1073 w 1073"/>
                <a:gd name="T23" fmla="*/ 929 h 1240"/>
                <a:gd name="T24" fmla="*/ 536 w 1073"/>
                <a:gd name="T25" fmla="*/ 1240 h 1240"/>
                <a:gd name="T26" fmla="*/ 0 w 1073"/>
                <a:gd name="T27" fmla="*/ 929 h 1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73" h="1240">
                  <a:moveTo>
                    <a:pt x="109" y="374"/>
                  </a:moveTo>
                  <a:lnTo>
                    <a:pt x="109" y="866"/>
                  </a:lnTo>
                  <a:lnTo>
                    <a:pt x="536" y="1112"/>
                  </a:lnTo>
                  <a:lnTo>
                    <a:pt x="962" y="866"/>
                  </a:lnTo>
                  <a:lnTo>
                    <a:pt x="962" y="374"/>
                  </a:lnTo>
                  <a:lnTo>
                    <a:pt x="536" y="126"/>
                  </a:lnTo>
                  <a:lnTo>
                    <a:pt x="109" y="374"/>
                  </a:lnTo>
                  <a:close/>
                  <a:moveTo>
                    <a:pt x="0" y="929"/>
                  </a:moveTo>
                  <a:lnTo>
                    <a:pt x="0" y="309"/>
                  </a:lnTo>
                  <a:lnTo>
                    <a:pt x="536" y="0"/>
                  </a:lnTo>
                  <a:lnTo>
                    <a:pt x="1073" y="309"/>
                  </a:lnTo>
                  <a:lnTo>
                    <a:pt x="1073" y="929"/>
                  </a:lnTo>
                  <a:lnTo>
                    <a:pt x="536" y="1240"/>
                  </a:lnTo>
                  <a:lnTo>
                    <a:pt x="0" y="92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tx2"/>
                </a:solidFill>
              </a:endParaRPr>
            </a:p>
          </p:txBody>
        </p:sp>
        <p:sp>
          <p:nvSpPr>
            <p:cNvPr id="8" name="Freeform 6"/>
            <p:cNvSpPr>
              <a:spLocks noEditPoints="1"/>
            </p:cNvSpPr>
            <p:nvPr/>
          </p:nvSpPr>
          <p:spPr bwMode="auto">
            <a:xfrm>
              <a:off x="3814299" y="4121248"/>
              <a:ext cx="958734" cy="1107952"/>
            </a:xfrm>
            <a:custGeom>
              <a:avLst/>
              <a:gdLst>
                <a:gd name="T0" fmla="*/ 109 w 1073"/>
                <a:gd name="T1" fmla="*/ 374 h 1240"/>
                <a:gd name="T2" fmla="*/ 109 w 1073"/>
                <a:gd name="T3" fmla="*/ 866 h 1240"/>
                <a:gd name="T4" fmla="*/ 536 w 1073"/>
                <a:gd name="T5" fmla="*/ 1112 h 1240"/>
                <a:gd name="T6" fmla="*/ 962 w 1073"/>
                <a:gd name="T7" fmla="*/ 866 h 1240"/>
                <a:gd name="T8" fmla="*/ 962 w 1073"/>
                <a:gd name="T9" fmla="*/ 374 h 1240"/>
                <a:gd name="T10" fmla="*/ 536 w 1073"/>
                <a:gd name="T11" fmla="*/ 126 h 1240"/>
                <a:gd name="T12" fmla="*/ 109 w 1073"/>
                <a:gd name="T13" fmla="*/ 374 h 1240"/>
                <a:gd name="T14" fmla="*/ 0 w 1073"/>
                <a:gd name="T15" fmla="*/ 929 h 1240"/>
                <a:gd name="T16" fmla="*/ 0 w 1073"/>
                <a:gd name="T17" fmla="*/ 309 h 1240"/>
                <a:gd name="T18" fmla="*/ 536 w 1073"/>
                <a:gd name="T19" fmla="*/ 0 h 1240"/>
                <a:gd name="T20" fmla="*/ 1073 w 1073"/>
                <a:gd name="T21" fmla="*/ 309 h 1240"/>
                <a:gd name="T22" fmla="*/ 1073 w 1073"/>
                <a:gd name="T23" fmla="*/ 929 h 1240"/>
                <a:gd name="T24" fmla="*/ 536 w 1073"/>
                <a:gd name="T25" fmla="*/ 1240 h 1240"/>
                <a:gd name="T26" fmla="*/ 0 w 1073"/>
                <a:gd name="T27" fmla="*/ 929 h 1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73" h="1240">
                  <a:moveTo>
                    <a:pt x="109" y="374"/>
                  </a:moveTo>
                  <a:lnTo>
                    <a:pt x="109" y="866"/>
                  </a:lnTo>
                  <a:lnTo>
                    <a:pt x="536" y="1112"/>
                  </a:lnTo>
                  <a:lnTo>
                    <a:pt x="962" y="866"/>
                  </a:lnTo>
                  <a:lnTo>
                    <a:pt x="962" y="374"/>
                  </a:lnTo>
                  <a:lnTo>
                    <a:pt x="536" y="126"/>
                  </a:lnTo>
                  <a:lnTo>
                    <a:pt x="109" y="374"/>
                  </a:lnTo>
                  <a:close/>
                  <a:moveTo>
                    <a:pt x="0" y="929"/>
                  </a:moveTo>
                  <a:lnTo>
                    <a:pt x="0" y="309"/>
                  </a:lnTo>
                  <a:lnTo>
                    <a:pt x="536" y="0"/>
                  </a:lnTo>
                  <a:lnTo>
                    <a:pt x="1073" y="309"/>
                  </a:lnTo>
                  <a:lnTo>
                    <a:pt x="1073" y="929"/>
                  </a:lnTo>
                  <a:lnTo>
                    <a:pt x="536" y="1240"/>
                  </a:lnTo>
                  <a:lnTo>
                    <a:pt x="0" y="92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tx2"/>
                </a:solidFill>
              </a:endParaRPr>
            </a:p>
          </p:txBody>
        </p:sp>
        <p:sp>
          <p:nvSpPr>
            <p:cNvPr id="9" name="Freeform 6"/>
            <p:cNvSpPr>
              <a:spLocks noEditPoints="1"/>
            </p:cNvSpPr>
            <p:nvPr/>
          </p:nvSpPr>
          <p:spPr bwMode="auto">
            <a:xfrm>
              <a:off x="3814299" y="5129360"/>
              <a:ext cx="958734" cy="1107952"/>
            </a:xfrm>
            <a:custGeom>
              <a:avLst/>
              <a:gdLst>
                <a:gd name="T0" fmla="*/ 109 w 1073"/>
                <a:gd name="T1" fmla="*/ 374 h 1240"/>
                <a:gd name="T2" fmla="*/ 109 w 1073"/>
                <a:gd name="T3" fmla="*/ 866 h 1240"/>
                <a:gd name="T4" fmla="*/ 536 w 1073"/>
                <a:gd name="T5" fmla="*/ 1112 h 1240"/>
                <a:gd name="T6" fmla="*/ 962 w 1073"/>
                <a:gd name="T7" fmla="*/ 866 h 1240"/>
                <a:gd name="T8" fmla="*/ 962 w 1073"/>
                <a:gd name="T9" fmla="*/ 374 h 1240"/>
                <a:gd name="T10" fmla="*/ 536 w 1073"/>
                <a:gd name="T11" fmla="*/ 126 h 1240"/>
                <a:gd name="T12" fmla="*/ 109 w 1073"/>
                <a:gd name="T13" fmla="*/ 374 h 1240"/>
                <a:gd name="T14" fmla="*/ 0 w 1073"/>
                <a:gd name="T15" fmla="*/ 929 h 1240"/>
                <a:gd name="T16" fmla="*/ 0 w 1073"/>
                <a:gd name="T17" fmla="*/ 309 h 1240"/>
                <a:gd name="T18" fmla="*/ 536 w 1073"/>
                <a:gd name="T19" fmla="*/ 0 h 1240"/>
                <a:gd name="T20" fmla="*/ 1073 w 1073"/>
                <a:gd name="T21" fmla="*/ 309 h 1240"/>
                <a:gd name="T22" fmla="*/ 1073 w 1073"/>
                <a:gd name="T23" fmla="*/ 929 h 1240"/>
                <a:gd name="T24" fmla="*/ 536 w 1073"/>
                <a:gd name="T25" fmla="*/ 1240 h 1240"/>
                <a:gd name="T26" fmla="*/ 0 w 1073"/>
                <a:gd name="T27" fmla="*/ 929 h 1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73" h="1240">
                  <a:moveTo>
                    <a:pt x="109" y="374"/>
                  </a:moveTo>
                  <a:lnTo>
                    <a:pt x="109" y="866"/>
                  </a:lnTo>
                  <a:lnTo>
                    <a:pt x="536" y="1112"/>
                  </a:lnTo>
                  <a:lnTo>
                    <a:pt x="962" y="866"/>
                  </a:lnTo>
                  <a:lnTo>
                    <a:pt x="962" y="374"/>
                  </a:lnTo>
                  <a:lnTo>
                    <a:pt x="536" y="126"/>
                  </a:lnTo>
                  <a:lnTo>
                    <a:pt x="109" y="374"/>
                  </a:lnTo>
                  <a:close/>
                  <a:moveTo>
                    <a:pt x="0" y="929"/>
                  </a:moveTo>
                  <a:lnTo>
                    <a:pt x="0" y="309"/>
                  </a:lnTo>
                  <a:lnTo>
                    <a:pt x="536" y="0"/>
                  </a:lnTo>
                  <a:lnTo>
                    <a:pt x="1073" y="309"/>
                  </a:lnTo>
                  <a:lnTo>
                    <a:pt x="1073" y="929"/>
                  </a:lnTo>
                  <a:lnTo>
                    <a:pt x="536" y="1240"/>
                  </a:lnTo>
                  <a:lnTo>
                    <a:pt x="0" y="92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tx2"/>
                </a:solidFill>
              </a:endParaRPr>
            </a:p>
          </p:txBody>
        </p:sp>
      </p:grpSp>
      <p:sp>
        <p:nvSpPr>
          <p:cNvPr id="12" name="Прямоугольник 11"/>
          <p:cNvSpPr/>
          <p:nvPr/>
        </p:nvSpPr>
        <p:spPr>
          <a:xfrm>
            <a:off x="3635896" y="4155926"/>
            <a:ext cx="404006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800"/>
              </a:lnSpc>
            </a:pPr>
            <a:r>
              <a:rPr lang="ru-RU" sz="2000" dirty="0" smtClean="0"/>
              <a:t>Региональная заочная олимпиада по математике</a:t>
            </a:r>
            <a:endParaRPr lang="ru-RU" dirty="0"/>
          </a:p>
        </p:txBody>
      </p:sp>
      <p:pic>
        <p:nvPicPr>
          <p:cNvPr id="13" name="Picture 2" descr="\\Zeon\ippk\Центры\Образовательных инфотехнологий\Кузнецова Татьяна Владимировна\АО ИОО\!_80 лет АО ИОО\Лого_ сназванием учреждения\АО ИОО_80_для презентации_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9" y="-32295"/>
            <a:ext cx="6192686" cy="1207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3635772" y="2398127"/>
            <a:ext cx="359191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800"/>
              </a:lnSpc>
            </a:pPr>
            <a:r>
              <a:rPr lang="ru-RU" sz="2000" dirty="0" smtClean="0"/>
              <a:t>Региональная заочная олимпиада по русскому языку</a:t>
            </a:r>
            <a:endParaRPr lang="ru-RU" sz="16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3635896" y="3147814"/>
            <a:ext cx="3591916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800"/>
              </a:lnSpc>
            </a:pPr>
            <a:r>
              <a:rPr lang="en-US" sz="2000" dirty="0"/>
              <a:t>V</a:t>
            </a:r>
            <a:r>
              <a:rPr lang="ru-RU" sz="2000" dirty="0" smtClean="0"/>
              <a:t> открытый дистанционный командный турнир </a:t>
            </a:r>
            <a:br>
              <a:rPr lang="ru-RU" sz="2000" dirty="0" smtClean="0"/>
            </a:br>
            <a:r>
              <a:rPr lang="ru-RU" sz="2000" dirty="0" smtClean="0"/>
              <a:t>по робототехнике</a:t>
            </a:r>
            <a:endParaRPr lang="ru-RU" sz="16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698953" y="1707654"/>
            <a:ext cx="840828" cy="2975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600"/>
              </a:lnSpc>
            </a:pPr>
            <a:r>
              <a:rPr lang="ru-RU" sz="1600" kern="0" spc="-100" dirty="0">
                <a:solidFill>
                  <a:schemeClr val="tx2"/>
                </a:solidFill>
              </a:rPr>
              <a:t>октября</a:t>
            </a:r>
          </a:p>
        </p:txBody>
      </p:sp>
      <p:sp>
        <p:nvSpPr>
          <p:cNvPr id="17" name="TextBox 1"/>
          <p:cNvSpPr txBox="1">
            <a:spLocks noChangeArrowheads="1"/>
          </p:cNvSpPr>
          <p:nvPr/>
        </p:nvSpPr>
        <p:spPr bwMode="auto">
          <a:xfrm>
            <a:off x="2475616" y="2490257"/>
            <a:ext cx="1272857" cy="297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ts val="1600"/>
              </a:lnSpc>
            </a:pPr>
            <a:r>
              <a:rPr lang="ru-RU" sz="2800" spc="-300" dirty="0" smtClean="0">
                <a:solidFill>
                  <a:schemeClr val="tx2"/>
                </a:solidFill>
              </a:rPr>
              <a:t>22-26</a:t>
            </a:r>
            <a:endParaRPr lang="ru-RU" sz="2800" spc="-300" dirty="0">
              <a:solidFill>
                <a:schemeClr val="tx2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698953" y="2643758"/>
            <a:ext cx="833779" cy="3003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600"/>
              </a:lnSpc>
            </a:pPr>
            <a:r>
              <a:rPr lang="ru-RU" sz="1600" kern="0" spc="-100" dirty="0" smtClean="0">
                <a:solidFill>
                  <a:schemeClr val="tx2"/>
                </a:solidFill>
              </a:rPr>
              <a:t>октября</a:t>
            </a:r>
            <a:endParaRPr lang="ru-RU" sz="1600" kern="0" spc="-100" dirty="0">
              <a:solidFill>
                <a:schemeClr val="tx2"/>
              </a:solidFill>
            </a:endParaRPr>
          </a:p>
        </p:txBody>
      </p:sp>
      <p:sp>
        <p:nvSpPr>
          <p:cNvPr id="19" name="TextBox 1"/>
          <p:cNvSpPr txBox="1">
            <a:spLocks noChangeArrowheads="1"/>
          </p:cNvSpPr>
          <p:nvPr/>
        </p:nvSpPr>
        <p:spPr bwMode="auto">
          <a:xfrm>
            <a:off x="2460375" y="3311354"/>
            <a:ext cx="1272857" cy="297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ts val="1600"/>
              </a:lnSpc>
            </a:pPr>
            <a:r>
              <a:rPr lang="ru-RU" sz="2800" spc="-300" dirty="0" smtClean="0">
                <a:solidFill>
                  <a:schemeClr val="tx2"/>
                </a:solidFill>
              </a:rPr>
              <a:t>02</a:t>
            </a:r>
            <a:endParaRPr lang="ru-RU" sz="2800" spc="-300" dirty="0">
              <a:solidFill>
                <a:schemeClr val="tx2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721813" y="3505314"/>
            <a:ext cx="810079" cy="2975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600"/>
              </a:lnSpc>
            </a:pPr>
            <a:r>
              <a:rPr lang="ru-RU" sz="1600" kern="0" spc="-100" dirty="0" smtClean="0">
                <a:solidFill>
                  <a:schemeClr val="tx2"/>
                </a:solidFill>
              </a:rPr>
              <a:t>ноября</a:t>
            </a:r>
            <a:endParaRPr lang="ru-RU" sz="1600" kern="0" spc="-100" dirty="0">
              <a:solidFill>
                <a:schemeClr val="tx2"/>
              </a:solidFill>
            </a:endParaRPr>
          </a:p>
        </p:txBody>
      </p:sp>
      <p:sp>
        <p:nvSpPr>
          <p:cNvPr id="21" name="TextBox 1"/>
          <p:cNvSpPr txBox="1">
            <a:spLocks noChangeArrowheads="1"/>
          </p:cNvSpPr>
          <p:nvPr/>
        </p:nvSpPr>
        <p:spPr bwMode="auto">
          <a:xfrm>
            <a:off x="2475616" y="4266034"/>
            <a:ext cx="1272857" cy="297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ts val="1600"/>
              </a:lnSpc>
            </a:pPr>
            <a:r>
              <a:rPr lang="ru-RU" sz="2800" spc="-300" dirty="0" smtClean="0">
                <a:solidFill>
                  <a:schemeClr val="tx2"/>
                </a:solidFill>
              </a:rPr>
              <a:t>19-23</a:t>
            </a:r>
            <a:endParaRPr lang="ru-RU" sz="2800" spc="-300" dirty="0">
              <a:solidFill>
                <a:schemeClr val="tx2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2728409" y="4410050"/>
            <a:ext cx="810079" cy="2975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600"/>
              </a:lnSpc>
            </a:pPr>
            <a:r>
              <a:rPr lang="ru-RU" sz="1600" kern="0" spc="-100" dirty="0" smtClean="0">
                <a:solidFill>
                  <a:schemeClr val="tx2"/>
                </a:solidFill>
              </a:rPr>
              <a:t>ноября</a:t>
            </a:r>
            <a:endParaRPr lang="ru-RU" sz="1600" kern="0" spc="-1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8238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1339</TotalTime>
  <Words>506</Words>
  <Application>Microsoft Office PowerPoint</Application>
  <PresentationFormat>Экран (16:9)</PresentationFormat>
  <Paragraphs>156</Paragraphs>
  <Slides>24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26</cp:revision>
  <dcterms:created xsi:type="dcterms:W3CDTF">2018-08-21T12:24:06Z</dcterms:created>
  <dcterms:modified xsi:type="dcterms:W3CDTF">2018-08-22T11:59:06Z</dcterms:modified>
</cp:coreProperties>
</file>