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0"/>
  </p:notesMasterIdLst>
  <p:sldIdLst>
    <p:sldId id="657" r:id="rId2"/>
    <p:sldId id="727" r:id="rId3"/>
    <p:sldId id="658" r:id="rId4"/>
    <p:sldId id="674" r:id="rId5"/>
    <p:sldId id="675" r:id="rId6"/>
    <p:sldId id="669" r:id="rId7"/>
    <p:sldId id="683" r:id="rId8"/>
    <p:sldId id="695" r:id="rId9"/>
    <p:sldId id="680" r:id="rId10"/>
    <p:sldId id="678" r:id="rId11"/>
    <p:sldId id="679" r:id="rId12"/>
    <p:sldId id="696" r:id="rId13"/>
    <p:sldId id="728" r:id="rId14"/>
    <p:sldId id="729" r:id="rId15"/>
    <p:sldId id="700" r:id="rId16"/>
    <p:sldId id="724" r:id="rId17"/>
    <p:sldId id="703" r:id="rId18"/>
    <p:sldId id="730" r:id="rId19"/>
    <p:sldId id="704" r:id="rId20"/>
    <p:sldId id="705" r:id="rId21"/>
    <p:sldId id="719" r:id="rId22"/>
    <p:sldId id="708" r:id="rId23"/>
    <p:sldId id="706" r:id="rId24"/>
    <p:sldId id="731" r:id="rId25"/>
    <p:sldId id="722" r:id="rId26"/>
    <p:sldId id="732" r:id="rId27"/>
    <p:sldId id="726" r:id="rId28"/>
    <p:sldId id="71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9900"/>
    <a:srgbClr val="FF9966"/>
    <a:srgbClr val="006600"/>
    <a:srgbClr val="00CC00"/>
    <a:srgbClr val="99FF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>
        <p:scale>
          <a:sx n="107" d="100"/>
          <a:sy n="107" d="100"/>
        </p:scale>
        <p:origin x="-173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690F1D-FD82-4A56-A041-8480F3870688}" type="datetimeFigureOut">
              <a:rPr lang="ru-RU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D072CB-D10A-47FD-AC96-ACE0E3C557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072CB-D10A-47FD-AC96-ACE0E3C5576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072CB-D10A-47FD-AC96-ACE0E3C5576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0950-9F9F-4DF0-BC48-8D4FBE7BC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AAA9-AB57-43B4-9460-4C01EB803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625FC-66C0-4901-9FD3-1BD42EA62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A1CBE-7708-42E3-BF74-C7B22AEDD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8E1-3DEF-4F39-8EBC-C4B610360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7C29-B0F6-45D3-A639-062F85B14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B689-6789-4393-904B-E20B351EFC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A54E8-A4F5-41C1-94B2-9A4418F4EB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35A0-C457-4BF5-9661-0D1867A46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C720-33E6-4313-B380-4B375C80D2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A9B2-E442-4C29-ADBE-860E024E4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C4D0-9011-4FBA-B9D7-ED1D0A3BE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6A417AF-F3C2-4764-956C-75F5082B0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8.jpeg"/><Relationship Id="rId7" Type="http://schemas.openxmlformats.org/officeDocument/2006/relationships/image" Target="../media/image1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2" cstate="print"/>
          <a:srcRect t="13025"/>
          <a:stretch>
            <a:fillRect/>
          </a:stretch>
        </p:blipFill>
        <p:spPr bwMode="auto">
          <a:xfrm>
            <a:off x="304800" y="3048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5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304800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Arial Narrow" pitchFamily="34" charset="0"/>
              </a:rPr>
              <a:t>Архангельская городская организация </a:t>
            </a:r>
            <a:r>
              <a:rPr lang="ru-RU" sz="1600" b="1" dirty="0" smtClean="0">
                <a:latin typeface="Arial Narrow" pitchFamily="34" charset="0"/>
              </a:rPr>
              <a:t>Общероссийского профсоюза </a:t>
            </a:r>
            <a:r>
              <a:rPr lang="ru-RU" sz="1600" b="1" dirty="0">
                <a:latin typeface="Arial Narrow" pitchFamily="34" charset="0"/>
              </a:rPr>
              <a:t>образования</a:t>
            </a: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533400" y="24384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«Взаимодействие департамента образования и Архангельской городской общественной организации профессионального союза работников народного образования  и науки Российской Федерации: </a:t>
            </a:r>
            <a:r>
              <a:rPr lang="ru-RU" sz="2400" b="1" i="1" cap="all" dirty="0">
                <a:solidFill>
                  <a:srgbClr val="C00000"/>
                </a:solidFill>
              </a:rPr>
              <a:t>итоги и перспективы</a:t>
            </a:r>
            <a:r>
              <a:rPr lang="ru-RU" sz="2400" b="1" i="1" dirty="0">
                <a:solidFill>
                  <a:srgbClr val="C00000"/>
                </a:solidFill>
              </a:rPr>
              <a:t>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5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95800"/>
            <a:ext cx="75803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33400" y="1295400"/>
            <a:ext cx="769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Расширенное заседание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коллегии </a:t>
            </a:r>
            <a:r>
              <a:rPr lang="ru-RU" b="1" dirty="0">
                <a:solidFill>
                  <a:srgbClr val="000099"/>
                </a:solidFill>
              </a:rPr>
              <a:t>Департамента образования Администрации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города Архангельска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38200" y="12192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Договор о взаимодействии Департамента образования Администрации ГО "Город Архангельск" 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609600" y="22098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Формы  </a:t>
            </a:r>
            <a:r>
              <a:rPr lang="ru-RU" sz="2000" b="1" dirty="0">
                <a:solidFill>
                  <a:srgbClr val="000099"/>
                </a:solidFill>
              </a:rPr>
              <a:t>взаимодействия   </a:t>
            </a:r>
            <a:r>
              <a:rPr lang="ru-RU" sz="2000" dirty="0">
                <a:solidFill>
                  <a:srgbClr val="000099"/>
                </a:solidFill>
              </a:rPr>
              <a:t>реализуются через </a:t>
            </a:r>
            <a:r>
              <a:rPr lang="ru-RU" sz="2000" dirty="0" smtClean="0">
                <a:solidFill>
                  <a:srgbClr val="000099"/>
                </a:solidFill>
              </a:rPr>
              <a:t>консультации, переговоры</a:t>
            </a:r>
            <a:r>
              <a:rPr lang="ru-RU" sz="2000" dirty="0">
                <a:solidFill>
                  <a:srgbClr val="000099"/>
                </a:solidFill>
              </a:rPr>
              <a:t>, круглые столы, экспертные заключения, совместные письма в адрес руководителей, разработка совместных  рекомендаций</a:t>
            </a:r>
          </a:p>
        </p:txBody>
      </p:sp>
      <p:pic>
        <p:nvPicPr>
          <p:cNvPr id="15364" name="Picture 2" descr="F:\отчет 2018\Работа с властью\Встреча по ЦБ\qxdK1Jav4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6" descr="D:\Папки Надежды\Стол\последний Коллегия 26.11.21\Партнерство\ДО\YsEMghqFGx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38862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4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5760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81000" y="1066800"/>
            <a:ext cx="85344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контролю за выполнением Соглашения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Администрацией МО «Город Архангельск»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Профсоюзом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57200" y="20574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над ошибками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результатам межрегиональной тематической проверки соблюдения трудового законодательства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законодательства и прав работников при введении и применении механизмов эффективного контракта, распределении стимулирующей части фондов оплаты труда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участием руководителей, профсоюзного актива и  представителя  департамента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«Проверь расчет отпускных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сделан перерасчет и возврат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доначисленных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средств. Общая сумма превышает 10 млн.рублей.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вопросу предоставления ежегодного основного удлиненного оплачиваемого отпуска педагогам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дошкольных учреждений, работающих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детьми с ОВЗ. 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оплате труда работников муниципальных образовательных учреждений.</a:t>
            </a:r>
          </a:p>
        </p:txBody>
      </p:sp>
      <p:pic>
        <p:nvPicPr>
          <p:cNvPr id="7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9" name="Рисунок 8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3400" y="11430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Социальное </a:t>
            </a:r>
            <a:r>
              <a:rPr lang="ru-RU" sz="2400" b="1" dirty="0" smtClean="0">
                <a:solidFill>
                  <a:srgbClr val="C00000"/>
                </a:solidFill>
              </a:rPr>
              <a:t>партнерство. Направления: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85800" y="1676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Нормотворческая деятельность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Правозащитная деятельность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Охрана труда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летней оздоровительной кампании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Аттестация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и руководителей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деятельность 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 по закреплению молодых педагогов в образовательных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учреждениях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D:\Папки Надежды\Стол\Партнерство\Работа с властью\BUD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0999"/>
            <a:ext cx="3584000" cy="238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3" descr="D:\Папки Надежды\Стол\Партнерство\СМИ2019\СМИ март\13 марта\IMG_3252-fill-25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3206750" cy="239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4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882"/>
            <a:ext cx="3657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Правозащитная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деятельность.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Охрана труда 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048000" y="1752600"/>
            <a:ext cx="5638800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r>
              <a:rPr lang="ru-RU" sz="1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этот период стали: </a:t>
            </a: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жизни и здоровья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работников.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сроков выплаты заработной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платы.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полном объеме заработной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платы.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 работниками места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продолжительности и режима рабочего времени, в том числе в период удаленной работы и каникулярного времени.</a:t>
            </a: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Недопущение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нарушений прав работников при внесении изменений в сроки предоставления ежегодных оплачиваемых отпусков (изменении графиков отпусков), соблюдение порядка внесения изменений в график отпусков, отзыва из отпусков по инициативе работодателей.</a:t>
            </a:r>
          </a:p>
          <a:p>
            <a:pPr marL="355600" indent="-355600" algn="just" eaLnBrk="0" hangingPunct="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Правильность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начисления и своевременность выплаты отпускных. </a:t>
            </a:r>
          </a:p>
        </p:txBody>
      </p:sp>
      <p:pic>
        <p:nvPicPr>
          <p:cNvPr id="18436" name="Picture 2" descr="C:\Users\ГПО\Desktop\Для публичного отчета\Материал для отчета\Охрана труда\Альбом охрана труда 2020\дистанционка_здоровье - коп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648200"/>
            <a:ext cx="2627657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7" name="Рисунок 6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4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8600" y="994856"/>
            <a:ext cx="8763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269875" algn="l"/>
              </a:tabLst>
            </a:pP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результате:</a:t>
            </a:r>
          </a:p>
          <a:p>
            <a:pPr algn="just" eaLnBrk="0" hangingPunct="0">
              <a:tabLst>
                <a:tab pos="269875" algn="l"/>
              </a:tabLst>
            </a:pPr>
            <a:endParaRPr lang="ru-RU" sz="700" b="1" dirty="0" smtClean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трудовых и социальных прав и гарантий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предусмотренный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соглашениями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коллективными договорами, локальными нормативным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актами,</a:t>
            </a:r>
            <a:endParaRPr lang="ru-RU" sz="1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работникам своевременно производилась оплата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труда,</a:t>
            </a: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допущено вывода работников на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простой,</a:t>
            </a: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своевременно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выплачены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отпускные;</a:t>
            </a:r>
          </a:p>
          <a:p>
            <a:pPr indent="269875" eaLnBrk="0" hangingPunct="0">
              <a:tabLst>
                <a:tab pos="269875" algn="l"/>
              </a:tabLst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eaLnBrk="0" hangingPunct="0">
              <a:tabLst>
                <a:tab pos="269875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удалось предотвратить:</a:t>
            </a: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неправильное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определение дней трудового отпуска педагогическим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работникам,</a:t>
            </a: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графика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отпусков,</a:t>
            </a:r>
          </a:p>
          <a:p>
            <a:pPr marL="268288" indent="-268288" eaLnBrk="0" hangingPunct="0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отпуска без сохранения заработной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платы;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269875">
              <a:tabLst>
                <a:tab pos="269875" algn="l"/>
              </a:tabLst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>
              <a:tabLst>
                <a:tab pos="269875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удалось сохранить:</a:t>
            </a: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стимулирующие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выплаты  за период нерабочих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дней,</a:t>
            </a: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оплату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труда при наличии дополнительных соглашений с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работниками,</a:t>
            </a: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снижении нагрузки (переводе на меньшую ставку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269875">
              <a:tabLst>
                <a:tab pos="269875" algn="l"/>
              </a:tabLst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>
              <a:tabLst>
                <a:tab pos="269875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удалось договориться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руководителями образовательных учреждений 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обращениям):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перерасчете заработной платы за март,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апрель,</a:t>
            </a: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сохранении педагогического стажа для  определения педагогической пенсии (о рабочем табеле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выдаче расчетных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листков,</a:t>
            </a: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сохранении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квалификационных категорий и оплаты труда при окончании квалификационных категорий,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 typeface="Times New Roman" pitchFamily="18" charset="0"/>
              <a:buChar char="―"/>
              <a:tabLst>
                <a:tab pos="269875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 нарушении прав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вызове на работу членов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профсоюза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65+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имеющим хронические заболевания.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7" name="Рисунок 6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Информационная деятельность</a:t>
            </a:r>
          </a:p>
        </p:txBody>
      </p:sp>
      <p:pic>
        <p:nvPicPr>
          <p:cNvPr id="19459" name="Picture 5" descr="D:\Папки Надежды\Загрузки\1a9E4cHwlFY4.jpg"/>
          <p:cNvPicPr>
            <a:picLocks noChangeAspect="1" noChangeArrowheads="1"/>
          </p:cNvPicPr>
          <p:nvPr/>
        </p:nvPicPr>
        <p:blipFill>
          <a:blip r:embed="rId2" cstate="print"/>
          <a:srcRect t="10354" b="8290"/>
          <a:stretch>
            <a:fillRect/>
          </a:stretch>
        </p:blipFill>
        <p:spPr bwMode="auto">
          <a:xfrm>
            <a:off x="457200" y="1828800"/>
            <a:ext cx="2743200" cy="39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D:\Папки Надежды\Загрузки\2.jpg"/>
          <p:cNvPicPr>
            <a:picLocks noChangeAspect="1" noChangeArrowheads="1"/>
          </p:cNvPicPr>
          <p:nvPr/>
        </p:nvPicPr>
        <p:blipFill>
          <a:blip r:embed="rId3" cstate="print"/>
          <a:srcRect t="10334" b="8719"/>
          <a:stretch>
            <a:fillRect/>
          </a:stretch>
        </p:blipFill>
        <p:spPr bwMode="auto">
          <a:xfrm>
            <a:off x="3429000" y="1828800"/>
            <a:ext cx="2743200" cy="395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D:\Папки Надежды\Загрузки\3.jpg"/>
          <p:cNvPicPr>
            <a:picLocks noChangeAspect="1" noChangeArrowheads="1"/>
          </p:cNvPicPr>
          <p:nvPr/>
        </p:nvPicPr>
        <p:blipFill>
          <a:blip r:embed="rId4" cstate="print"/>
          <a:srcRect t="6838"/>
          <a:stretch>
            <a:fillRect/>
          </a:stretch>
        </p:blipFill>
        <p:spPr bwMode="auto">
          <a:xfrm>
            <a:off x="6324600" y="1752600"/>
            <a:ext cx="2514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8" name="Рисунок 7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6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D:\Папки Надежды\Загрузки\EEwVhc0ZA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1485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828800" y="53340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Профессиональный конструктор"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D:\Папки Надежды\Загрузки\6hF0sK3fU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8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57200" y="3810000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«Работающая молодежь»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(совместно с 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отделом по делам молодежи департамента организационной работы общественных связей и контроля Администрации ГО «Город Архангельск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2667000" y="594360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Общероссийского Профсоюза образования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Профсоюз – территория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здоровья»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5715000" y="5181600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«Учительский дом»</a:t>
            </a:r>
          </a:p>
        </p:txBody>
      </p:sp>
      <p:sp>
        <p:nvSpPr>
          <p:cNvPr id="20488" name="Прямоугольник 11"/>
          <p:cNvSpPr>
            <a:spLocks noChangeArrowheads="1"/>
          </p:cNvSpPr>
          <p:nvPr/>
        </p:nvSpPr>
        <p:spPr bwMode="auto">
          <a:xfrm>
            <a:off x="5181600" y="4648200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«Профсоюз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театр»</a:t>
            </a:r>
          </a:p>
        </p:txBody>
      </p:sp>
      <p:sp>
        <p:nvSpPr>
          <p:cNvPr id="20491" name="Прямоугольник 10"/>
          <p:cNvSpPr>
            <a:spLocks noChangeArrowheads="1"/>
          </p:cNvSpPr>
          <p:nvPr/>
        </p:nvSpPr>
        <p:spPr bwMode="auto">
          <a:xfrm>
            <a:off x="2362200" y="22098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"Методическое сопровождение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педагогов со стажем работы до 3-х лет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Прямоугольник 11"/>
          <p:cNvSpPr>
            <a:spLocks noChangeArrowheads="1"/>
          </p:cNvSpPr>
          <p:nvPr/>
        </p:nvSpPr>
        <p:spPr bwMode="auto">
          <a:xfrm>
            <a:off x="4648200" y="3581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«Лучшие социальные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партнеры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Rectangle 1"/>
          <p:cNvSpPr>
            <a:spLocks noChangeArrowheads="1"/>
          </p:cNvSpPr>
          <p:nvPr/>
        </p:nvSpPr>
        <p:spPr bwMode="auto">
          <a:xfrm>
            <a:off x="3048000" y="3124200"/>
            <a:ext cx="32004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fontAlgn="t" hangingPunct="0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«Педагогический дебют»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t" hangingPunct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роект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«Лучший наставник»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5" name="Picture 15" descr="D:\Папки Надежды\Загрузки\dDv7lUYdPZ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057400"/>
            <a:ext cx="228758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6" name="Picture 2" descr="D:\Папки Надежды\Стол\Мои документы  чисто\Работа 2010-2019\2018\Молодежь 2018-2\21.02.18 .молодежь\OiV1WKKcc6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85900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19" name="Рисунок 18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7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590800" y="990600"/>
            <a:ext cx="196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Проекты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1524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на премию Главы ГО «Город Архангельск» 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лучшим педагогическим работникам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4495800" cy="160020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ноябре 2018 года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принял новоселов – работников образовательных учреждений и социальной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ТСЖ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Учительский-1»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адресу ул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Карпогорская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д.12</a:t>
            </a:r>
            <a:endPara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3"/>
          <p:cNvSpPr>
            <a:spLocks/>
          </p:cNvSpPr>
          <p:nvPr/>
        </p:nvSpPr>
        <p:spPr bwMode="auto">
          <a:xfrm>
            <a:off x="533400" y="12192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Реализация проекта «Учительский дом»</a:t>
            </a:r>
          </a:p>
        </p:txBody>
      </p:sp>
      <p:pic>
        <p:nvPicPr>
          <p:cNvPr id="21508" name="Picture 2" descr="D:\Папки Надежды\Стол\последний Коллегия 26.11.21\Партнерство\учительскийНовая папка\СМИ о ТСЖ октябрь\Page3.jpg"/>
          <p:cNvPicPr>
            <a:picLocks noChangeAspect="1" noChangeArrowheads="1"/>
          </p:cNvPicPr>
          <p:nvPr/>
        </p:nvPicPr>
        <p:blipFill>
          <a:blip r:embed="rId2" cstate="print"/>
          <a:srcRect l="4019" r="1530"/>
          <a:stretch>
            <a:fillRect/>
          </a:stretch>
        </p:blipFill>
        <p:spPr bwMode="auto">
          <a:xfrm>
            <a:off x="5029200" y="1981200"/>
            <a:ext cx="3581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4" descr="D:\Папки Надежды\Стол\последний Коллегия 26.11.21\Партнерство\учительскийНовая папка\СМИ о ТСЖ октябрь\P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3733800" cy="210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8" name="Рисунок 7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5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 bwMode="auto">
          <a:xfrm>
            <a:off x="3886200" y="4191000"/>
            <a:ext cx="46482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 декабре 2020 года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вошел в строй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ТСЖ «Учительский-2»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адресу ул.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Карпогорская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д.12-2!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декабре 2024 года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примет своих новоселов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ТСЖ «Учительский-3».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126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работников образования приобрели квартиры в ТСЖ «Учительский».</a:t>
            </a:r>
          </a:p>
        </p:txBody>
      </p:sp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5" descr="D:\Папки Надежды\Стол\17.11.21\Фото Архангельск\лазертаг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2" descr="F:\отчет 2018\Молодежь 2018-2\23 сентября\Huv21LdCt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65600"/>
            <a:ext cx="35814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53400" cy="4873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Проект «Профсоюз - территория здоровья». 2021</a:t>
            </a:r>
          </a:p>
        </p:txBody>
      </p:sp>
      <p:pic>
        <p:nvPicPr>
          <p:cNvPr id="22531" name="Picture 2" descr="D:\Папки Надежды\Стол\17.11.21\Фото Архангельск\11 апреля 2021 Игры в волейб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496110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3" descr="D:\Папки Надежды\Стол\17.11.21\Фото Архангельск\27 марта День плов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35052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3" descr="F:\отчет 2018\22 сентября\mO3fKQ_Cd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4408">
            <a:off x="3550315" y="3270307"/>
            <a:ext cx="2587593" cy="188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7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8" descr="IMG_0399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3352800" y="4648200"/>
            <a:ext cx="253951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1" y="1143000"/>
            <a:ext cx="8153399" cy="882650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</a:rPr>
              <a:t>Развитие кадрового потенциала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образовательных учреждений</a:t>
            </a:r>
          </a:p>
        </p:txBody>
      </p:sp>
      <p:pic>
        <p:nvPicPr>
          <p:cNvPr id="23557" name="Picture 6" descr="P101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1863"/>
            <a:ext cx="2667000" cy="200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пед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1219200" y="2438400"/>
            <a:ext cx="3352800" cy="188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 descr="GTTT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14600"/>
            <a:ext cx="3200400" cy="180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6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pic>
        <p:nvPicPr>
          <p:cNvPr id="23558" name="Picture 7" descr="жюри учитель гимна 2010"/>
          <p:cNvPicPr>
            <a:picLocks noChangeAspect="1" noChangeArrowheads="1"/>
          </p:cNvPicPr>
          <p:nvPr/>
        </p:nvPicPr>
        <p:blipFill>
          <a:blip r:embed="rId7" cstate="print">
            <a:lum bright="24000"/>
          </a:blip>
          <a:srcRect/>
          <a:stretch>
            <a:fillRect/>
          </a:stretch>
        </p:blipFill>
        <p:spPr bwMode="auto">
          <a:xfrm>
            <a:off x="6019800" y="4552950"/>
            <a:ext cx="26035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57200" y="1447800"/>
            <a:ext cx="6477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ЗНАК ПРОФСОЮЗА </a:t>
            </a:r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</a:t>
            </a:r>
            <a:r>
              <a:rPr lang="ru-RU" sz="2000" b="1" dirty="0">
                <a:solidFill>
                  <a:srgbClr val="000099"/>
                </a:solidFill>
              </a:rPr>
              <a:t>ЗА СОЦИАЛЬНОЕ ПАРТНЕРСТВО» </a:t>
            </a:r>
          </a:p>
          <a:p>
            <a:endParaRPr lang="ru-RU" sz="1400" dirty="0" smtClean="0"/>
          </a:p>
          <a:p>
            <a:pPr algn="ctr"/>
            <a:r>
              <a:rPr lang="ru-RU" dirty="0" smtClean="0"/>
              <a:t>за </a:t>
            </a:r>
            <a:r>
              <a:rPr lang="ru-RU" dirty="0"/>
              <a:t>развитие социального партнерства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сфере образования и приведшие к положительным результатам в работе по защите социально-трудовых прав и профессиональных интересов учителей и других работников образования </a:t>
            </a:r>
          </a:p>
        </p:txBody>
      </p:sp>
      <p:pic>
        <p:nvPicPr>
          <p:cNvPr id="7172" name="Picture 3" descr="D:\Папки Надежды\Стол\hqdefault.jpg"/>
          <p:cNvPicPr>
            <a:picLocks noChangeAspect="1" noChangeArrowheads="1"/>
          </p:cNvPicPr>
          <p:nvPr/>
        </p:nvPicPr>
        <p:blipFill>
          <a:blip r:embed="rId2" cstate="print"/>
          <a:srcRect l="5770" t="3846" r="4808"/>
          <a:stretch>
            <a:fillRect/>
          </a:stretch>
        </p:blipFill>
        <p:spPr bwMode="auto">
          <a:xfrm>
            <a:off x="533400" y="4038600"/>
            <a:ext cx="2441448" cy="196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4" descr="D:\Папки Надежды\Стол\18no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264618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7" descr="D:\Папки Надежды\Стол\DSC_1526.JPG"/>
          <p:cNvPicPr>
            <a:picLocks noChangeAspect="1" noChangeArrowheads="1"/>
          </p:cNvPicPr>
          <p:nvPr/>
        </p:nvPicPr>
        <p:blipFill>
          <a:blip r:embed="rId4" cstate="print"/>
          <a:srcRect r="13026"/>
          <a:stretch>
            <a:fillRect/>
          </a:stretch>
        </p:blipFill>
        <p:spPr bwMode="auto">
          <a:xfrm>
            <a:off x="5943600" y="4038600"/>
            <a:ext cx="2667000" cy="203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3000" y="533400"/>
            <a:ext cx="6858000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C00000"/>
                </a:solidFill>
              </a:rPr>
              <a:t>ОБЩЕРОССИЙСКИЙ ПРОФСОЮЗ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6" name="Picture 2" descr="https://www.eseur.ru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"/>
            <a:ext cx="571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Папки Надежды\Стол\soc_partn.jpg"/>
          <p:cNvPicPr>
            <a:picLocks noChangeAspect="1" noChangeArrowheads="1"/>
          </p:cNvPicPr>
          <p:nvPr/>
        </p:nvPicPr>
        <p:blipFill>
          <a:blip r:embed="rId6" cstate="print"/>
          <a:srcRect l="56081"/>
          <a:stretch>
            <a:fillRect/>
          </a:stretch>
        </p:blipFill>
        <p:spPr bwMode="auto">
          <a:xfrm>
            <a:off x="7086600" y="1371600"/>
            <a:ext cx="1448261" cy="260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Орлова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Ирина Васильевна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6019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Огибина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Татьяна Сергеевна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Заозерская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Надежда Ивановна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533400" y="106680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Особое </a:t>
            </a:r>
            <a:r>
              <a:rPr lang="ru-RU" sz="2000" b="1" dirty="0">
                <a:solidFill>
                  <a:srgbClr val="C00000"/>
                </a:solidFill>
              </a:rPr>
              <a:t>внимание в совместной работе </a:t>
            </a:r>
            <a:r>
              <a:rPr lang="ru-RU" sz="2000" b="1" dirty="0" smtClean="0">
                <a:solidFill>
                  <a:srgbClr val="C00000"/>
                </a:solidFill>
              </a:rPr>
              <a:t>Профсоюза </a:t>
            </a:r>
            <a:r>
              <a:rPr lang="ru-RU" sz="2000" b="1" dirty="0">
                <a:solidFill>
                  <a:srgbClr val="C00000"/>
                </a:solidFill>
              </a:rPr>
              <a:t>и департамента </a:t>
            </a:r>
            <a:r>
              <a:rPr lang="ru-RU" sz="2000" b="1" dirty="0" smtClean="0">
                <a:solidFill>
                  <a:srgbClr val="C00000"/>
                </a:solidFill>
              </a:rPr>
              <a:t>образования уделяется работе </a:t>
            </a:r>
            <a:r>
              <a:rPr lang="ru-RU" sz="2000" b="1" dirty="0">
                <a:solidFill>
                  <a:srgbClr val="C00000"/>
                </a:solidFill>
              </a:rPr>
              <a:t>с молодыми педагогами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609600" y="2209800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С целью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объединения  молодых педагогов для решения актуальных вопросов их профессиональной деятельности прошли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слеты «МОЛОДЁЖНЫЙ ВЕКТОР».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8" descr="D:\Папки Надежды\Стол\Партнерство\Молодежь\Молод.слет\2010\SAM_2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3505200" cy="236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Picture 2" descr="C:\Users\связной\Desktop\IMG_7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873" y="2286000"/>
            <a:ext cx="364681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11" name="Рисунок 10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4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pic>
        <p:nvPicPr>
          <p:cNvPr id="13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4343400" y="5181600"/>
            <a:ext cx="441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Резолюции, принятые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слетах,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 программой действия социальных партнеров в данном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295400"/>
          </a:xfrm>
        </p:spPr>
        <p:txBody>
          <a:bodyPr/>
          <a:lstStyle/>
          <a:p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Из Соглашения между Администрацией МО г.Архангельск и Архангельской городской организацией профсоюза работников образования: 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</a:t>
            </a:r>
            <a:r>
              <a:rPr lang="ru-RU" altLang="zh-CN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Дополнительные меры по созданию условий  </a:t>
            </a:r>
            <a:br>
              <a:rPr lang="ru-RU" altLang="zh-CN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для привлечения молодых педагогов в Учреждения </a:t>
            </a:r>
            <a:endParaRPr lang="ru-RU" sz="18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04800" y="2286000"/>
            <a:ext cx="8458200" cy="43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just">
              <a:buFont typeface="Times New Roman" pitchFamily="18" charset="0"/>
              <a:buChar char="―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единовременная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выплата молодым специалистам ежегодно производится выплата молодым педагогам, которая предоставляется ежегодно в течение первых 3-х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лет;</a:t>
            </a:r>
          </a:p>
          <a:p>
            <a:pPr marL="268288" indent="-268288" algn="just">
              <a:buFont typeface="Times New Roman" pitchFamily="18" charset="0"/>
              <a:buChar char="―"/>
            </a:pPr>
            <a:endParaRPr lang="ru-RU" sz="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для молодых педагогов в сохранении звания «молодой педагог» в случае нахождения в отпуске по уходу за ребенком до достижения 3 лет, в случае призыва на военную службу или направление его на заменяющую ее альтернативную гражданскую службу в год получения диплома об образовании); </a:t>
            </a:r>
          </a:p>
          <a:p>
            <a:pPr marL="268288" indent="-268288" algn="just">
              <a:buFont typeface="Times New Roman" pitchFamily="18" charset="0"/>
              <a:buChar char="―"/>
            </a:pPr>
            <a:endParaRPr lang="ru-RU" sz="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перенос  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тарифную часть 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молодым педагогам, к окладу (должностному окладу), ставке заработной выпускникам высших и профессиональных образовательных организаций, обучавшихся по очной форме обучения предусматривать повышающий коэффициент 20 процентов должностного оклада, ставки заработной платы, а выпускникам очных отделений учебных заведений высшего или профессионального образования, окончившим образовательные учреждения с отличием не менее 30 процентов». 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Теперь считаются обязательными выплатами;</a:t>
            </a:r>
          </a:p>
          <a:p>
            <a:pPr marL="268288" indent="-268288" algn="just">
              <a:buFont typeface="Times New Roman" pitchFamily="18" charset="0"/>
              <a:buChar char="―"/>
            </a:pPr>
            <a:endParaRPr lang="ru-RU" sz="7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</a:pPr>
            <a:r>
              <a:rPr lang="ru-RU" altLang="zh-CN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выплаты, в соответствии с законодательством Архангельской области молодежи (лицам в возрасте до 30 лет), процентной надбавки к заработной плате в полном размере с первого дня работы в районах Крайнего Севера и приравненным к ним местностях, если они прожили в указанных районах и местностях не менее пяти лет.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9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876800" y="900112"/>
          <a:ext cx="3890963" cy="59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00112"/>
                        <a:ext cx="3890963" cy="59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962400" cy="94456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Социальная защита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молодых педагогов</a:t>
            </a:r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457200" y="1295400"/>
          <a:ext cx="4114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1148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7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Папки Надежды\Стол\Партнерство\ueLOJ85iC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4769"/>
            <a:ext cx="3124200" cy="448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Мои файлы\Раб_стол\Мои документы\Работа 2010-2018\2017 2\ОБУЧЕНИЕ 2017\Внештатники 2017\Фото с семинара ВПИ 01.12.17г\DSC0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138806" cy="235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 t="19998"/>
          <a:stretch>
            <a:fillRect/>
          </a:stretch>
        </p:blipFill>
        <p:spPr bwMode="auto">
          <a:xfrm flipH="1">
            <a:off x="5638800" y="4724400"/>
            <a:ext cx="3135345" cy="187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609600" y="1066800"/>
            <a:ext cx="472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</a:rPr>
              <a:t>Защита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прав молодежи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81400" y="3505200"/>
            <a:ext cx="510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Консультации по трудовому праву, действующим нормативным актам, вопросам тарификации, повышения квалификации, механизму аттестации, </a:t>
            </a:r>
            <a:r>
              <a:rPr lang="ru-RU" spc="-5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образованию, социальному партнерству.</a:t>
            </a:r>
          </a:p>
        </p:txBody>
      </p:sp>
      <p:pic>
        <p:nvPicPr>
          <p:cNvPr id="7" name="Рисунок 6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5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98425" y="0"/>
          <a:ext cx="9045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0"/>
                        <a:ext cx="90455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124200" y="1066800"/>
            <a:ext cx="2514600" cy="381000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Брэнды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4033" name="Picture 1" descr="D:\Мои файлы\Раб_стол\5wkEcqliJ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57800"/>
            <a:ext cx="1981200" cy="128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D:\Папки Надежды\Стол\Фотки на плакат 2016\J9Iqx3kxq9o.jpg"/>
          <p:cNvPicPr>
            <a:picLocks noChangeAspect="1" noChangeArrowheads="1"/>
          </p:cNvPicPr>
          <p:nvPr/>
        </p:nvPicPr>
        <p:blipFill>
          <a:blip r:embed="rId3" cstate="print"/>
          <a:srcRect l="21052" t="12318" b="13678"/>
          <a:stretch>
            <a:fillRect/>
          </a:stretch>
        </p:blipFill>
        <p:spPr bwMode="auto">
          <a:xfrm>
            <a:off x="457200" y="1295400"/>
            <a:ext cx="195244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D:\С диска D\Мои документы\СПАРТАКИАДА\2016 зимнее многоборье\Спартакиада образование\2\DSC_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374" y="5029200"/>
            <a:ext cx="1955639" cy="129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D:\Documents_2017\Рабочий стол\80828_picture_43f51c319ff33e255a8f2cfb6b663a527d73a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438400"/>
            <a:ext cx="2590800" cy="164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2" descr="D:\Папки Надежды\Загрузки\6hF0sK3fUb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06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Box 29"/>
          <p:cNvSpPr txBox="1">
            <a:spLocks noChangeArrowheads="1"/>
          </p:cNvSpPr>
          <p:nvPr/>
        </p:nvSpPr>
        <p:spPr bwMode="auto">
          <a:xfrm>
            <a:off x="2743200" y="6019800"/>
            <a:ext cx="3124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ü"/>
            </a:pP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ЕДИНОВРЕМЕННЫЕ ВЫПЛАТЫ МОЛОДЫМ СПЕЦИАЛИСТАМ</a:t>
            </a:r>
          </a:p>
        </p:txBody>
      </p:sp>
      <p:sp>
        <p:nvSpPr>
          <p:cNvPr id="27661" name="TextBox 26"/>
          <p:cNvSpPr txBox="1">
            <a:spLocks noChangeArrowheads="1"/>
          </p:cNvSpPr>
          <p:nvPr/>
        </p:nvSpPr>
        <p:spPr bwMode="auto">
          <a:xfrm>
            <a:off x="914400" y="41148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Georgia" pitchFamily="18" charset="0"/>
              </a:rPr>
              <a:t>ПРОВЕДЕНИЕ КОНКУРСОВ ПЕДАГОГОВ-НАСТАВНИКОВ</a:t>
            </a:r>
          </a:p>
        </p:txBody>
      </p:sp>
      <p:sp>
        <p:nvSpPr>
          <p:cNvPr id="27662" name="TextBox 28"/>
          <p:cNvSpPr txBox="1">
            <a:spLocks noChangeArrowheads="1"/>
          </p:cNvSpPr>
          <p:nvPr/>
        </p:nvSpPr>
        <p:spPr bwMode="auto">
          <a:xfrm>
            <a:off x="457200" y="3048000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ü"/>
            </a:pP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ДОПОЛНИТЕЛЬНАЯ МАТЕРИАЛЬНАЯ ПОМОЩЬ ПОВАРАМ И ПОДСОБНЫМ РАБОЧИМ</a:t>
            </a:r>
          </a:p>
        </p:txBody>
      </p:sp>
      <p:pic>
        <p:nvPicPr>
          <p:cNvPr id="25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31" name="Рисунок 30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8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sp>
        <p:nvSpPr>
          <p:cNvPr id="33" name="TextBox 28"/>
          <p:cNvSpPr txBox="1">
            <a:spLocks noChangeArrowheads="1"/>
          </p:cNvSpPr>
          <p:nvPr/>
        </p:nvSpPr>
        <p:spPr bwMode="auto">
          <a:xfrm>
            <a:off x="5791200" y="2895600"/>
            <a:ext cx="3048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C00000"/>
                </a:solidFill>
                <a:latin typeface="Georgia" pitchFamily="18" charset="0"/>
              </a:rPr>
              <a:t>ПРОФСОЮЗНЫЕ СТРАНИЦЫ </a:t>
            </a:r>
          </a:p>
          <a:p>
            <a:pPr marL="182563" algn="r"/>
            <a:r>
              <a:rPr lang="ru-RU" sz="1100" b="1" dirty="0" smtClean="0">
                <a:solidFill>
                  <a:srgbClr val="C00000"/>
                </a:solidFill>
                <a:latin typeface="Georgia" pitchFamily="18" charset="0"/>
              </a:rPr>
              <a:t>НА САЙТАХ ОБРАЗОВАТЕЛЬНЫХ УЧРЕЖДЕНИЙ</a:t>
            </a:r>
            <a:endParaRPr lang="ru-RU" sz="11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609600" y="4953000"/>
            <a:ext cx="3810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C00000"/>
                </a:solidFill>
                <a:latin typeface="Georgia" pitchFamily="18" charset="0"/>
              </a:rPr>
              <a:t>СТРОИТЕЛЬСТВО УЧИТЕЛЬСКОГО ДОМА</a:t>
            </a:r>
          </a:p>
        </p:txBody>
      </p:sp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1066800" y="2590800"/>
            <a:ext cx="2362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3399"/>
                </a:solidFill>
                <a:latin typeface="Georgia" pitchFamily="18" charset="0"/>
              </a:rPr>
              <a:t>МОЛОДЕЖНЫЕ СЛЕТЫ</a:t>
            </a:r>
            <a:endParaRPr lang="ru-RU" sz="1100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3048000" y="1828800"/>
            <a:ext cx="388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C00000"/>
                </a:solidFill>
                <a:latin typeface="Georgia" pitchFamily="18" charset="0"/>
              </a:rPr>
              <a:t>СТРАНИЦА ПРОФСОЮЗА НА САЙТЕ ДЕПАРТАМЕНТА ОБРАЗОВАНИЯ ГОРОДА</a:t>
            </a:r>
            <a:endParaRPr lang="ru-RU" sz="11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7" name="TextBox 28"/>
          <p:cNvSpPr txBox="1">
            <a:spLocks noChangeArrowheads="1"/>
          </p:cNvSpPr>
          <p:nvPr/>
        </p:nvSpPr>
        <p:spPr bwMode="auto">
          <a:xfrm>
            <a:off x="5486400" y="6248400"/>
            <a:ext cx="3238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3399"/>
                </a:solidFill>
                <a:latin typeface="Georgia" pitchFamily="18" charset="0"/>
              </a:rPr>
              <a:t>ЕЖЕГОДНЫЕ СПАРТАКИАДЫ</a:t>
            </a:r>
            <a:endParaRPr lang="ru-RU" sz="1100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38" name="TextBox 28"/>
          <p:cNvSpPr txBox="1">
            <a:spLocks noChangeArrowheads="1"/>
          </p:cNvSpPr>
          <p:nvPr/>
        </p:nvSpPr>
        <p:spPr bwMode="auto">
          <a:xfrm>
            <a:off x="5029200" y="4419600"/>
            <a:ext cx="369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C00000"/>
                </a:solidFill>
                <a:latin typeface="Georgia" pitchFamily="18" charset="0"/>
              </a:rPr>
              <a:t>ДНИ ПРАВОВОЙ ИНСПЕКЦИИ В ОБРАЗОВАТЕЛЬНЫХ УЧРЕЖДЕНИЯХ</a:t>
            </a:r>
            <a:endParaRPr lang="ru-RU" sz="11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4038600" y="5334000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3399"/>
                </a:solidFill>
                <a:latin typeface="Georgia" pitchFamily="18" charset="0"/>
              </a:rPr>
              <a:t>СОЦИАЛЬНАЯ  ПОМОЩЬ ЧЛЕНАМ ПРОФСОЮЗА</a:t>
            </a:r>
            <a:endParaRPr lang="ru-RU" sz="1100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3429000" y="3962400"/>
            <a:ext cx="3238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3399"/>
                </a:solidFill>
                <a:latin typeface="Georgia" pitchFamily="18" charset="0"/>
              </a:rPr>
              <a:t>КОНКУРС «СОЦИАЛЬНЫЕ ПАРТНЕРЫ»</a:t>
            </a:r>
            <a:endParaRPr lang="ru-RU" sz="1100" dirty="0">
              <a:solidFill>
                <a:srgbClr val="0033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63858" y="1452265"/>
            <a:ext cx="80772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5940425" algn="l"/>
              </a:tabLst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Удалось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сохранить:</a:t>
            </a:r>
          </a:p>
          <a:p>
            <a:pPr indent="450850" algn="just">
              <a:tabLst>
                <a:tab pos="5940425" algn="l"/>
              </a:tabLst>
              <a:defRPr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недопущение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снижения уровня социальных гарантий при заключении и реализации городского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дополнительную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материальную помощь отдельным категориям работников дошкольных учреждений: поварам детского питания, подсобным рабочим, в размере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оклада;</a:t>
            </a: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гарантии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компенсации оплаты проезда до места отдыха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обратно;</a:t>
            </a: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ежегодного основного оплачиваемого отпуска педагогическим работникам, работающим с детьми с ОВЗ, продолжительностью 56 календарных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дней;</a:t>
            </a: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педагогическому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работнику, имеющему (имевшему) высшую квалификационную категорию по одной из должностей, не может быть отказано в прохождении аттестации на высшую квалификационную категорию по другой должности, в том числе, в случае, если на высшую квалификационную категорию педагогический работник претендует впервые, не имея первой квалификационной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категории;</a:t>
            </a: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buFont typeface="Times New Roman" pitchFamily="18" charset="0"/>
              <a:buChar char="―"/>
              <a:tabLst>
                <a:tab pos="5940425" algn="l"/>
              </a:tabLs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статуса председателя первичной профсоюзной организации значимым для деятельности Учреждения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Социальное </a:t>
            </a:r>
            <a:r>
              <a:rPr lang="ru-RU" sz="2400" b="1" dirty="0" smtClean="0">
                <a:solidFill>
                  <a:srgbClr val="C00000"/>
                </a:solidFill>
              </a:rPr>
              <a:t>партнерство. Итоги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8" name="Рисунок 7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4873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Социальное партнерство. Перспективы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проекты: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1825" lvl="1" indent="-174625" eaLnBrk="0" hangingPunct="0">
              <a:buFont typeface="Arial" pitchFamily="34" charset="0"/>
              <a:buChar char="­"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"Профессиональный конструктор»</a:t>
            </a:r>
          </a:p>
          <a:p>
            <a:pPr marL="631825" lvl="1" indent="-174625" eaLnBrk="0" hangingPunct="0">
              <a:buFont typeface="Arial" pitchFamily="34" charset="0"/>
              <a:buChar char="­"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"Методическое сопровождение молодых педагогов»</a:t>
            </a:r>
          </a:p>
          <a:p>
            <a:pPr marL="631825" lvl="1" indent="-174625" eaLnBrk="0" fontAlgn="t" hangingPunct="0">
              <a:buFont typeface="Arial" pitchFamily="34" charset="0"/>
              <a:buChar char="­"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«Педагогический дебют»</a:t>
            </a:r>
          </a:p>
          <a:p>
            <a:pPr marL="631825" lvl="1" indent="-174625" eaLnBrk="0" fontAlgn="t" hangingPunct="0">
              <a:buFont typeface="Arial" pitchFamily="34" charset="0"/>
              <a:buChar char="­"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«Лучший наставник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31825" lvl="1" indent="-174625" eaLnBrk="0" fontAlgn="t" hangingPunct="0">
              <a:buFont typeface="Arial" pitchFamily="34" charset="0"/>
              <a:buChar char="­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Учительский дом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31825" lvl="1" indent="-174625" eaLnBrk="0" fontAlgn="t" hangingPunct="0"/>
            <a:endParaRPr lang="ru-RU" sz="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Разработать: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lvl="1" indent="-174625" algn="just" eaLnBrk="0" hangingPunct="0">
              <a:buFont typeface="Times New Roman" pitchFamily="18" charset="0"/>
              <a:buChar char="­"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соглашения на 2023-2025г.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учетом новых требований трудового законодательства, новых дополнительных мер социальной защиты работников образования, с сохранением имеющихся социальных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гарантий;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lvl="1" indent="-174625" algn="just" eaLnBrk="0" hangingPunct="0">
              <a:buFont typeface="Times New Roman" pitchFamily="18" charset="0"/>
              <a:buChar char="­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совместный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по вовлечению и закреплению в образовательные учреждения молодых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кадров;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lvl="1" indent="-174625" algn="just" eaLnBrk="0" hangingPunct="0">
              <a:buFont typeface="Times New Roman" pitchFamily="18" charset="0"/>
              <a:buChar char="­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проект-программу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предоставления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льгот по частичному возмещению затрат на оплату съемного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жилья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31825" lvl="1" indent="-174625" algn="just">
              <a:buFont typeface="Times New Roman" pitchFamily="18" charset="0"/>
              <a:buChar char="­"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по работе с молодыми педагогами «Работающая молодежь»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 отделом по делам молодежи департамента организационной работы общественных связей и контроля Администрации ГО «Город Архангельск» по созданию условий для вовлечения молодежи в общественную жизнь города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Архангельска.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ru-RU" sz="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00263" lvl="4" indent="-271463" algn="just" fontAlgn="t"/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Продолжить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практику проведения спортивно – оздоровительных мероприятий  для работников образовательных учреждений   в рамках проекта Общероссийского Профсоюза образования «Профсоюз –территория здоровья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100263" lvl="4" indent="-271463" algn="just" fontAlgn="t"/>
            <a:endParaRPr lang="ru-RU" sz="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00263" lvl="4" indent="-271463" algn="just" fontAlgn="t"/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  Отработать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вопросы «О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снижении отчетности учителей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9700" name="Picture 4" descr="D:\Папки Надежды\Стол\последний Коллегия 16.11.21\HGL8wZWOd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0"/>
            <a:ext cx="2109788" cy="158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D:\Папки Надежды\Стол\КАРТИНКИ\logo_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715000"/>
            <a:ext cx="1143000" cy="83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381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</a:t>
            </a:r>
            <a:r>
              <a:rPr lang="ru-RU" sz="1200" b="1" dirty="0" smtClean="0">
                <a:latin typeface="+mn-lt"/>
              </a:rPr>
              <a:t>Архангельска</a:t>
            </a:r>
          </a:p>
          <a:p>
            <a:r>
              <a:rPr lang="ru-RU" sz="1200" b="1" dirty="0" smtClean="0">
                <a:latin typeface="+mn-lt"/>
              </a:rPr>
              <a:t>Департамент образования</a:t>
            </a:r>
            <a:endParaRPr lang="ru-RU" sz="1200" b="1" dirty="0">
              <a:latin typeface="+mn-lt"/>
            </a:endParaRPr>
          </a:p>
        </p:txBody>
      </p:sp>
      <p:pic>
        <p:nvPicPr>
          <p:cNvPr id="8" name="Рисунок 7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5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апки Надежды\Стол\последний Коллегия 26.11.21\Партнерство\Нужные фотки к партнерству\OT_APnsLL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11588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D:\Папки Надежды\Стол\8ipY57n9i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400223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4724401" y="1600200"/>
            <a:ext cx="40022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Надеемся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дальнейшее развитие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социального  партнерства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защите социально-трудовых прав и профессиональных интересов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533400" y="44196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Надеемся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на дальнейшее развитие социального партнерства в рамках работы трехсторонней комиссии на муниципальном уровне.</a:t>
            </a:r>
          </a:p>
          <a:p>
            <a:pPr algn="just" eaLnBrk="0" hangingPunct="0"/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11" name="Рисунок 10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5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600200" y="1066800"/>
            <a:ext cx="5867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«Региональная общественная организация объединения работодателей «Союз промышленников и предпринимателей Архангельской области»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"/>
            <a:ext cx="33528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+mj-lt"/>
              </a:rPr>
              <a:t>Координационный </a:t>
            </a:r>
            <a:r>
              <a:rPr lang="ru-RU" sz="1400" b="1" dirty="0">
                <a:latin typeface="+mj-lt"/>
              </a:rPr>
              <a:t>совет профсоюзов города Архангельска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38200" y="304800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Администрация города Архангельска</a:t>
            </a:r>
          </a:p>
        </p:txBody>
      </p:sp>
      <p:pic>
        <p:nvPicPr>
          <p:cNvPr id="9221" name="Picture 10" descr="D:\Папки Надежды\Стол\Все для отчетной конференции 2019г\Лето\E3fGS5tO0v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57400"/>
            <a:ext cx="2325688" cy="154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7" descr="D:\Папки Надежды\Стол\d3e387aab9d41c48e818d37b9fa707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62778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D:\Папки Надежды\Стол\КАРТИНКИ\Новые картинки\Kkjdhd8OF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381000" y="20574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>
                <a:solidFill>
                  <a:srgbClr val="000099"/>
                </a:solidFill>
              </a:rPr>
              <a:t>Пересмотр Порядка компенсации расходов на оплату стоимости проезда и провоза багажа к месту использования отпуска и обратно (исключили ортодромию).</a:t>
            </a:r>
          </a:p>
        </p:txBody>
      </p:sp>
      <p:sp>
        <p:nvSpPr>
          <p:cNvPr id="9226" name="Прямоугольник 10"/>
          <p:cNvSpPr>
            <a:spLocks noChangeArrowheads="1"/>
          </p:cNvSpPr>
          <p:nvPr/>
        </p:nvSpPr>
        <p:spPr bwMode="auto">
          <a:xfrm>
            <a:off x="381000" y="34290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>
                <a:solidFill>
                  <a:srgbClr val="000099"/>
                </a:solidFill>
              </a:rPr>
              <a:t>Отмена практики заключения с работниками лагерей с дневным пребыванием детей гражданско-правовых  договоров, а </a:t>
            </a:r>
            <a:r>
              <a:rPr lang="ru-RU" dirty="0" smtClean="0">
                <a:solidFill>
                  <a:srgbClr val="000099"/>
                </a:solidFill>
              </a:rPr>
              <a:t>заключение </a:t>
            </a:r>
            <a:r>
              <a:rPr lang="ru-RU" dirty="0">
                <a:solidFill>
                  <a:srgbClr val="000099"/>
                </a:solidFill>
              </a:rPr>
              <a:t>трудовых договоров. </a:t>
            </a: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4038600" y="53340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Внесение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изменений  </a:t>
            </a:r>
            <a:endParaRPr lang="ru-RU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постановление Администрации </a:t>
            </a:r>
            <a:endParaRPr lang="ru-RU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ородского округа 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«Город Архангельск» </a:t>
            </a:r>
            <a:endParaRPr lang="ru-RU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об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индексации заработной 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платы (2020 г.).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9228" name="Picture 12" descr="D:\Папки Надежды\Загрузки\jcUBJVIIO7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953000"/>
            <a:ext cx="3543300" cy="163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9" name="Picture 13" descr="D:\Папки Надежды\Загрузки\110418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733800"/>
            <a:ext cx="243840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457200" y="1219200"/>
            <a:ext cx="54864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Совместные проверки по охране труда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образовательных учреждениях: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99"/>
                </a:solidFill>
              </a:rPr>
              <a:t>«</a:t>
            </a:r>
            <a:r>
              <a:rPr lang="ru-RU" sz="1600" dirty="0">
                <a:solidFill>
                  <a:srgbClr val="000099"/>
                </a:solidFill>
              </a:rPr>
              <a:t>Обеспечения безопасной эксплуатации зданий и сооружений образовательных организаций Архангельской области</a:t>
            </a:r>
            <a:r>
              <a:rPr lang="ru-RU" sz="1600" dirty="0" smtClean="0">
                <a:solidFill>
                  <a:srgbClr val="000099"/>
                </a:solidFill>
              </a:rPr>
              <a:t>»;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914400" y="3048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Департамента экономического развития  Администрации города Архангельска</a:t>
            </a:r>
          </a:p>
        </p:txBody>
      </p:sp>
      <p:pic>
        <p:nvPicPr>
          <p:cNvPr id="10247" name="Picture 10" descr="D:\Папки Надежды\Загрузки\wdfGTwMhD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2209800" cy="145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9530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953000"/>
            <a:ext cx="2844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3" descr="D:\Папки Надежды\Загрузки\124\МБДОУ  124 Мирослава_00001.jpg"/>
          <p:cNvPicPr>
            <a:picLocks noChangeAspect="1" noChangeArrowheads="1"/>
          </p:cNvPicPr>
          <p:nvPr/>
        </p:nvPicPr>
        <p:blipFill>
          <a:blip r:embed="rId5" cstate="print"/>
          <a:srcRect l="7447" r="9574"/>
          <a:stretch>
            <a:fillRect/>
          </a:stretch>
        </p:blipFill>
        <p:spPr bwMode="auto">
          <a:xfrm>
            <a:off x="6400800" y="1066800"/>
            <a:ext cx="2209800" cy="199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8006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2971800" y="3200400"/>
            <a:ext cx="563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99"/>
                </a:solidFill>
              </a:rPr>
              <a:t>«</a:t>
            </a:r>
            <a:r>
              <a:rPr lang="ru-RU" sz="1600" dirty="0">
                <a:solidFill>
                  <a:srgbClr val="000099"/>
                </a:solidFill>
              </a:rPr>
              <a:t>Соблюдение государственных нормативных требований по охране труда в кабинетах (мастерских) технологии    общеобразовательных учреждений Архангельской области».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5" name="Picture 9" descr="D:\Папки Надежды\Стол\КАРТИНКИ\Новые картинки\Kkjdhd8OFb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62600" y="304800"/>
            <a:ext cx="335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latin typeface="+mj-lt"/>
              </a:rPr>
              <a:t>Координационный </a:t>
            </a:r>
            <a:r>
              <a:rPr lang="ru-RU" sz="1200" b="1" dirty="0">
                <a:latin typeface="+mj-lt"/>
              </a:rPr>
              <a:t>совет профсоюзов города Архангельска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D:\Папки Надежды\Загрузки\001122_x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2600325" cy="172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00400" y="2667000"/>
            <a:ext cx="5410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     «По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своему жизненному и трудовому опыту могу сказать, что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профсоюзы на местах берут на себя важную часть работы с сотрудниками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предприятия или учреждения. Это высвобождает время для руководителя, позволяет объективно смотреть на проблемы. 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     Такую </a:t>
            </a:r>
            <a:r>
              <a:rPr lang="ru-RU" dirty="0">
                <a:solidFill>
                  <a:srgbClr val="000099"/>
                </a:solidFill>
                <a:cs typeface="Times New Roman" pitchFamily="18" charset="0"/>
              </a:rPr>
              <a:t>деятельность можно только приветствовать. Сегодня мы обсудили общие подходы к взаимодействию с профсоюзными организациями, а в дальнейшем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будем выстраивать регулярную работу с отраслевыми профсоюзами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 (Д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. А. </a:t>
            </a:r>
            <a:r>
              <a:rPr lang="ru-RU" dirty="0" err="1" smtClean="0">
                <a:solidFill>
                  <a:srgbClr val="000099"/>
                </a:solidFill>
                <a:cs typeface="Times New Roman" pitchFamily="18" charset="0"/>
              </a:rPr>
              <a:t>Морев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,  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Гл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ава 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городского </a:t>
            </a: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округа «Город Архангельск»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1600200" y="1143000"/>
            <a:ext cx="7162800" cy="11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без участия профсоюзов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представить диалог между работником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работодателем».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82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8" name="Рисунок 5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4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56260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endParaRPr lang="ru-RU" sz="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1788" indent="-182563" algn="just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Соглашение между мэрией города Архангельска и городской организацией профсоюза работников народного образования и науки РФ по урегулированию социально-трудовых отношений на 2020-2022 годы;</a:t>
            </a:r>
          </a:p>
          <a:p>
            <a:pPr marL="2871788" indent="-182563" algn="just">
              <a:lnSpc>
                <a:spcPct val="80000"/>
              </a:lnSpc>
              <a:defRPr/>
            </a:pPr>
            <a:endParaRPr lang="ru-RU" sz="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1788" indent="-182563" algn="just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Договор с департаментом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взаимодействии в вопросах соблюдения трудового законодательства в учреждениях образования;</a:t>
            </a:r>
          </a:p>
          <a:p>
            <a:pPr marL="2871788" indent="-182563" algn="just">
              <a:lnSpc>
                <a:spcPct val="80000"/>
              </a:lnSpc>
              <a:defRPr/>
            </a:pPr>
            <a:endParaRPr lang="ru-RU" sz="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1788" indent="-182563" algn="just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по контролю за выполнением Соглашения между Администрацией МО «Город Архангельск» и Профсоюзом.</a:t>
            </a:r>
          </a:p>
          <a:p>
            <a:pPr algn="just">
              <a:lnSpc>
                <a:spcPct val="80000"/>
              </a:lnSpc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sz="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председателя Архангельской городской организации  Профсоюза в: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коллегии департамента образования; 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межведомственной комиссии по организации летнего отдыха детей;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экспертной группе по определению лучших учителей;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аттестационной комиссии руководителей образовательных учреждений;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комиссии по выплатам стимулирующего характера руководителям образовательных учреждений;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жюри конкурсов  «Педагогический дебют», «Лучший наставник»;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является председателем координационного совета профсоюзов г.Архангельска;</a:t>
            </a:r>
          </a:p>
          <a:p>
            <a:pPr marL="271463" lvl="1" indent="-271463" algn="just">
              <a:lnSpc>
                <a:spcPct val="80000"/>
              </a:lnSpc>
              <a:buFont typeface="Times New Roman" pitchFamily="18" charset="0"/>
              <a:buChar char="–"/>
              <a:tabLst>
                <a:tab pos="806450" algn="l"/>
              </a:tabLst>
              <a:defRPr/>
            </a:pP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членом городской трехсторонней комиссии по регулированию социально-трудовых отношений города Архангельска.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D:\Папки Надежды\Стол\Партнерство\СМИ2019\СМИ декабрь\HsaBRheQ0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6" name="Рисунок 5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5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5562600"/>
            <a:ext cx="5029200" cy="990600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Постоянно ведется целенаправленная работа с председателями первичных организаций и  руководителями образовательных учреждений по заключению коллективных договоров.</a:t>
            </a:r>
          </a:p>
        </p:txBody>
      </p:sp>
      <p:sp>
        <p:nvSpPr>
          <p:cNvPr id="2055" name="Заголовок 3"/>
          <p:cNvSpPr>
            <a:spLocks/>
          </p:cNvSpPr>
          <p:nvPr/>
        </p:nvSpPr>
        <p:spPr bwMode="auto">
          <a:xfrm>
            <a:off x="990600" y="12954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</a:rPr>
              <a:t>Регулирование социально-трудовых прав 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</a:rPr>
              <a:t>работников образования посредством Соглашения 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</a:rPr>
              <a:t>и коллективных переговоров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70832"/>
              </p:ext>
            </p:extLst>
          </p:nvPr>
        </p:nvGraphicFramePr>
        <p:xfrm>
          <a:off x="457200" y="2743200"/>
          <a:ext cx="8243888" cy="2538414"/>
        </p:xfrm>
        <a:graphic>
          <a:graphicData uri="http://schemas.openxmlformats.org/drawingml/2006/table">
            <a:tbl>
              <a:tblPr/>
              <a:tblGrid>
                <a:gridCol w="4121150"/>
                <a:gridCol w="4122738"/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Отраслевое городское Соглашение распространяется на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212" marR="602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1825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7 788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работников ОУ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212" marR="602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1 января  2021 года заключено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212" marR="602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81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коллективных договоров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212" marR="602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Нормы коллективных договоров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распространяются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212" marR="602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81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6 425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работников ОУ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212" marR="602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9" name="Рисунок 8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81000" y="1905000"/>
            <a:ext cx="83820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360000" anchor="ctr">
            <a:spAutoFit/>
          </a:bodyPr>
          <a:lstStyle/>
          <a:p>
            <a:pPr marL="182563" indent="-182563" algn="just" defTabSz="936625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Компенсация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затрат на проезд речными переправами педагогическим работникам учреждений к месту работы и обратно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;</a:t>
            </a:r>
          </a:p>
          <a:p>
            <a:pPr marL="182563" indent="-182563" algn="just" defTabSz="936625" eaLnBrk="0" hangingPunct="0"/>
            <a:endParaRPr lang="ru-RU" sz="600" dirty="0">
              <a:solidFill>
                <a:srgbClr val="000099"/>
              </a:solidFill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Компенсация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расходов на обеспечение льгот по оплате коммунальных услуг педагогическим работникам и другим специалистам, работающим в сельской местности и поселках городского типа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;</a:t>
            </a:r>
          </a:p>
          <a:p>
            <a:pPr marL="182563" indent="-182563" algn="just" eaLnBrk="0" hangingPunct="0"/>
            <a:endParaRPr lang="ru-RU" sz="600" dirty="0">
              <a:solidFill>
                <a:srgbClr val="000099"/>
              </a:solidFill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Дополнительная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материальная помощь отдельным категориям работников 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учреждений, реализующих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образовательные программы дошкольного образования: поварам детского питания, подсобным рабочим, в размере должностного оклада по основному месту работы (по основной должности) один раз в течение года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  <a:p>
            <a:pPr marL="182563" indent="-182563" algn="just" eaLnBrk="0" hangingPunct="0"/>
            <a:endParaRPr lang="ru-RU" sz="600" dirty="0">
              <a:solidFill>
                <a:srgbClr val="000099"/>
              </a:solidFill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Предоставление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ежегодного основного оплачиваемого отпуска педагогическим работникам, работающим с детьми с ОВЗ, продолжительностью 56 календарных дней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  <a:p>
            <a:pPr marL="182563" indent="-182563" algn="just" eaLnBrk="0" hangingPunct="0">
              <a:buFont typeface="Arial" pitchFamily="34" charset="0"/>
              <a:buChar char="•"/>
            </a:pPr>
            <a:endParaRPr lang="ru-RU" sz="600" dirty="0">
              <a:solidFill>
                <a:srgbClr val="000099"/>
              </a:solidFill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Педагогическому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работнику, имеющему (имевшему) высшую квалификационную категорию по одной из должностей, не может быть отказано в прохождении аттестации на высшую квалификационную категорию по другой должности, в том числе, в случае, если на высшую квалификационную категорию педагогический работник претендует впервые, не имея первой квалификационной категории. </a:t>
            </a:r>
            <a:endParaRPr lang="ru-RU" sz="13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endParaRPr lang="ru-RU" sz="600" dirty="0">
              <a:solidFill>
                <a:srgbClr val="000099"/>
              </a:solidFill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Оплата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труда работников в ночное время (с 22 часов до 6 часов) 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в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повышенном размере, но не ниже 35 процентов часовой тарифной ставки (части оклада (должностного оклада), рассчитанного за час работы) за каждый час работы в ночное время. </a:t>
            </a:r>
            <a:endParaRPr lang="ru-RU" sz="13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endParaRPr lang="ru-RU" sz="6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marL="182563" indent="-182563" algn="just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Признание </a:t>
            </a:r>
            <a:r>
              <a:rPr lang="ru-RU" sz="1300" dirty="0">
                <a:solidFill>
                  <a:srgbClr val="000099"/>
                </a:solidFill>
                <a:cs typeface="Times New Roman" pitchFamily="18" charset="0"/>
              </a:rPr>
              <a:t>статуса председателя первичной профсоюзной организации значимым для деятельности Учреждения</a:t>
            </a:r>
            <a:r>
              <a:rPr lang="ru-RU" sz="1300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lang="ru-RU" sz="1300" dirty="0">
              <a:solidFill>
                <a:srgbClr val="000099"/>
              </a:solidFill>
            </a:endParaRPr>
          </a:p>
        </p:txBody>
      </p:sp>
      <p:pic>
        <p:nvPicPr>
          <p:cNvPr id="3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5" name="Рисунок 4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12192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pPr algn="ctr" eaLnBrk="0" hangingPunct="0"/>
            <a:r>
              <a:rPr lang="ru-RU" sz="1500" b="1" dirty="0">
                <a:solidFill>
                  <a:srgbClr val="C00000"/>
                </a:solidFill>
                <a:cs typeface="Times New Roman" pitchFamily="18" charset="0"/>
              </a:rPr>
              <a:t>Дополнительные муниципальные меры социальной поддержки работникам образовательных учреждений в сравнении с Федеральным  </a:t>
            </a:r>
            <a:r>
              <a:rPr lang="ru-RU" sz="1500" b="1" dirty="0" smtClean="0">
                <a:solidFill>
                  <a:srgbClr val="C00000"/>
                </a:solidFill>
                <a:cs typeface="Times New Roman" pitchFamily="18" charset="0"/>
              </a:rPr>
              <a:t>законодательством: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10668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Эффективность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Отраслевого соглашения между Администрацией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МО "Город Архангельск» и Профсоюзом образования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2019, 2020 годы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8" descr="D:\Папки Надежды\Стол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810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Администрация города Архангельска</a:t>
            </a:r>
          </a:p>
        </p:txBody>
      </p:sp>
      <p:pic>
        <p:nvPicPr>
          <p:cNvPr id="6" name="Рисунок 5" descr="https://detsad19.murm.prosadiki.ru/media/2018/10/15/1221657545/logotip_profsoyuza.png"/>
          <p:cNvPicPr>
            <a:picLocks noChangeAspect="1" noChangeArrowheads="1"/>
          </p:cNvPicPr>
          <p:nvPr/>
        </p:nvPicPr>
        <p:blipFill>
          <a:blip r:embed="rId3" cstate="print"/>
          <a:srcRect l="20126" t="14318" r="29560" b="14094"/>
          <a:stretch>
            <a:fillRect/>
          </a:stretch>
        </p:blipFill>
        <p:spPr bwMode="auto">
          <a:xfrm>
            <a:off x="4419600" y="15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3048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Архангельская городская организация </a:t>
            </a:r>
            <a:r>
              <a:rPr lang="ru-RU" sz="1200" b="1" dirty="0" smtClean="0">
                <a:latin typeface="+mn-lt"/>
              </a:rPr>
              <a:t>Общероссийского профсоюза </a:t>
            </a:r>
            <a:r>
              <a:rPr lang="ru-RU" sz="1200" b="1" dirty="0">
                <a:latin typeface="+mn-lt"/>
              </a:rPr>
              <a:t>образования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20148"/>
              </p:ext>
            </p:extLst>
          </p:nvPr>
        </p:nvGraphicFramePr>
        <p:xfrm>
          <a:off x="533400" y="2133600"/>
          <a:ext cx="8000999" cy="4519422"/>
        </p:xfrm>
        <a:graphic>
          <a:graphicData uri="http://schemas.openxmlformats.org/drawingml/2006/table">
            <a:tbl>
              <a:tblPr/>
              <a:tblGrid>
                <a:gridCol w="5434030"/>
                <a:gridCol w="1283211"/>
                <a:gridCol w="1283758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cap="all" spc="1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Пункт обязательства соглашения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(тыс.руб.)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800">
                          <a:latin typeface="Arial"/>
                          <a:ea typeface="Calibri"/>
                          <a:cs typeface="Times New Roman"/>
                        </a:rPr>
                        <a:t>(тыс.руб.)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Расходы по компенсации затрат на проезд речными переправами педагогическим работникам учреждений к месту работы и обратно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 Black"/>
                          <a:ea typeface="Calibri"/>
                          <a:cs typeface="Arial"/>
                        </a:rPr>
                        <a:t>0,141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Black"/>
                          <a:ea typeface="Calibri"/>
                          <a:cs typeface="Arial"/>
                        </a:rPr>
                        <a:t>0,104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Расходы на обеспечение льгот по оплате коммунальных услуг педагогическим работникам и другим специалистам, работающим в сельской местности и поселках городского типа</a:t>
                      </a:r>
                      <a:r>
                        <a:rPr lang="ru-RU" sz="1050" i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Black"/>
                          <a:ea typeface="Calibri"/>
                          <a:cs typeface="Arial"/>
                        </a:rPr>
                        <a:t>6 218,3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Black"/>
                          <a:ea typeface="Calibri"/>
                          <a:cs typeface="Arial"/>
                        </a:rPr>
                        <a:t>5 920,8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Расходы на оплачиваемый один раз в два года за счет средств работодателя проезд к месту использования отпуска </a:t>
                      </a:r>
                      <a:r>
                        <a:rPr lang="ru-RU" sz="1050" dirty="0" smtClean="0">
                          <a:latin typeface="Arial"/>
                          <a:ea typeface="Calibri"/>
                          <a:cs typeface="Times New Roman"/>
                        </a:rPr>
                        <a:t>и обратно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Black"/>
                          <a:ea typeface="Calibri"/>
                          <a:cs typeface="Arial"/>
                        </a:rPr>
                        <a:t>71 257,6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 Black"/>
                          <a:ea typeface="Calibri"/>
                          <a:cs typeface="Arial"/>
                        </a:rPr>
                        <a:t>25  567,0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Расходы на выплату материальной помощи работникам образовательных учреждений в размере оклада (должностного оклада), ставки заработной платы по основному месту  работы (по основной должности) один раз в течение года </a:t>
                      </a:r>
                      <a:r>
                        <a:rPr lang="ru-RU" sz="1050" i="0" dirty="0">
                          <a:latin typeface="Arial"/>
                          <a:ea typeface="Calibri"/>
                          <a:cs typeface="Times New Roman"/>
                        </a:rPr>
                        <a:t>по всем категориям работников</a:t>
                      </a:r>
                      <a:endParaRPr lang="ru-RU" sz="9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Black"/>
                          <a:ea typeface="Calibri"/>
                          <a:cs typeface="Arial"/>
                        </a:rPr>
                        <a:t>64 333,0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Black"/>
                          <a:ea typeface="Calibri"/>
                          <a:cs typeface="Arial"/>
                        </a:rPr>
                        <a:t>73 622,17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Расходы на выплату единовременного выходного пособия работникам, увольняющимся по собственному желанию в связи с выходом на пенсию по старости или по состоянию здоровья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Black"/>
                          <a:ea typeface="Calibri"/>
                          <a:cs typeface="Arial"/>
                        </a:rPr>
                        <a:t>4 719,5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 Black"/>
                          <a:ea typeface="Calibri"/>
                          <a:cs typeface="Arial"/>
                        </a:rPr>
                        <a:t>7 643,13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Дополнительная материальная помощь отдельным категориям работников дошкольных учреждений: поварам детского питания, подсобным рабочим, в размере должностного оклада по основному месту работы (по основной должности) один раз в течение года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Black"/>
                          <a:ea typeface="Calibri"/>
                          <a:cs typeface="Arial"/>
                        </a:rPr>
                        <a:t>0,890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Black"/>
                          <a:ea typeface="Calibri"/>
                          <a:cs typeface="Arial"/>
                        </a:rPr>
                        <a:t>0,964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Calibri"/>
                          <a:cs typeface="Times New Roman"/>
                        </a:rPr>
                        <a:t>Расходы на обеспечение выплат молодым педагогам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Black"/>
                          <a:ea typeface="Calibri"/>
                          <a:cs typeface="Arial"/>
                        </a:rPr>
                        <a:t>3 845,1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 Black"/>
                          <a:ea typeface="Calibri"/>
                          <a:cs typeface="Arial"/>
                        </a:rPr>
                        <a:t>5 911,08</a:t>
                      </a:r>
                      <a:endParaRPr lang="ru-RU" sz="9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Arial"/>
                          <a:ea typeface="Calibri"/>
                          <a:cs typeface="Times New Roman"/>
                        </a:rPr>
                        <a:t>В С Е Г О 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 Black"/>
                          <a:ea typeface="Calibri"/>
                          <a:cs typeface="Arial"/>
                        </a:rPr>
                        <a:t>150 374,0</a:t>
                      </a:r>
                      <a:endParaRPr lang="ru-RU" sz="9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 Black"/>
                          <a:ea typeface="Calibri"/>
                          <a:cs typeface="Arial"/>
                        </a:rPr>
                        <a:t>118 864,6</a:t>
                      </a:r>
                      <a:endParaRPr lang="ru-RU" sz="9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5" marR="41755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8979</TotalTime>
  <Words>2370</Words>
  <Application>Microsoft Office PowerPoint</Application>
  <PresentationFormat>Экран (4:3)</PresentationFormat>
  <Paragraphs>300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 Отраслевого соглашения между Администрацией  МО "Город Архангельск» и Профсоюзом образования   2019, 2020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«Профсоюз - территория здоровья». 2021</vt:lpstr>
      <vt:lpstr>Развитие кадрового потенциала   образовательных учреждений</vt:lpstr>
      <vt:lpstr>Презентация PowerPoint</vt:lpstr>
      <vt:lpstr>Из Соглашения между Администрацией МО г.Архангельск и Архангельской городской организацией профсоюза работников образования:   X. Дополнительные меры по созданию условий        для привлечения молодых педагогов в Учреждения </vt:lpstr>
      <vt:lpstr>Социальная защита  молодых педагогов</vt:lpstr>
      <vt:lpstr>Презентация PowerPoint</vt:lpstr>
      <vt:lpstr>Презентация PowerPoint</vt:lpstr>
      <vt:lpstr>Брэнды</vt:lpstr>
      <vt:lpstr>Презентация PowerPoint</vt:lpstr>
      <vt:lpstr>Социальное партнерство. 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Ёлочка</dc:creator>
  <cp:lastModifiedBy>ГПО</cp:lastModifiedBy>
  <cp:revision>953</cp:revision>
  <cp:lastPrinted>1601-01-01T00:00:00Z</cp:lastPrinted>
  <dcterms:created xsi:type="dcterms:W3CDTF">1601-01-01T00:00:00Z</dcterms:created>
  <dcterms:modified xsi:type="dcterms:W3CDTF">2021-11-25T07:07:24Z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