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35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CC98-4D8F-4DF2-B05E-2E9EE0609744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95ECB-FB7F-470B-9A57-092004B56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725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CC98-4D8F-4DF2-B05E-2E9EE0609744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95ECB-FB7F-470B-9A57-092004B56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0569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CC98-4D8F-4DF2-B05E-2E9EE0609744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95ECB-FB7F-470B-9A57-092004B56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849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CC98-4D8F-4DF2-B05E-2E9EE0609744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95ECB-FB7F-470B-9A57-092004B56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4635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CC98-4D8F-4DF2-B05E-2E9EE0609744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95ECB-FB7F-470B-9A57-092004B56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525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CC98-4D8F-4DF2-B05E-2E9EE0609744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95ECB-FB7F-470B-9A57-092004B56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9938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CC98-4D8F-4DF2-B05E-2E9EE0609744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95ECB-FB7F-470B-9A57-092004B56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4627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CC98-4D8F-4DF2-B05E-2E9EE0609744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95ECB-FB7F-470B-9A57-092004B56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7427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CC98-4D8F-4DF2-B05E-2E9EE0609744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95ECB-FB7F-470B-9A57-092004B56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2672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CC98-4D8F-4DF2-B05E-2E9EE0609744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95ECB-FB7F-470B-9A57-092004B56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2095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CC98-4D8F-4DF2-B05E-2E9EE0609744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95ECB-FB7F-470B-9A57-092004B56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7573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64CC98-4D8F-4DF2-B05E-2E9EE0609744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95ECB-FB7F-470B-9A57-092004B56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6070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DavidchukMV\AppData\Local\Microsoft\Windows\Temporary Internet Files\Content.IE5\8CSK1XXB\Фон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57519" cy="6888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3519" y="116632"/>
            <a:ext cx="9144000" cy="6888743"/>
          </a:xfrm>
          <a:prstGeom prst="rect">
            <a:avLst/>
          </a:prstGeom>
          <a:solidFill>
            <a:schemeClr val="bg1"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30361" y="5979333"/>
            <a:ext cx="3857663" cy="722511"/>
          </a:xfrm>
        </p:spPr>
        <p:txBody>
          <a:bodyPr>
            <a:normAutofit/>
          </a:bodyPr>
          <a:lstStyle/>
          <a:p>
            <a:pPr algn="l"/>
            <a:r>
              <a:rPr lang="ru-RU" sz="1200" b="1" dirty="0" smtClean="0"/>
              <a:t>ФЕСТИВАЛЬ ТРАДИЦИОННОЙ НАРОДНОЙ КУЛЬТУРЫ </a:t>
            </a:r>
            <a:br>
              <a:rPr lang="ru-RU" sz="1200" b="1" dirty="0" smtClean="0"/>
            </a:br>
            <a:r>
              <a:rPr lang="ru-RU" sz="1200" b="1" dirty="0" smtClean="0"/>
              <a:t>"АРХАНГЕЛОГОРОДСКИЕ ГОСТИНЫ "</a:t>
            </a:r>
            <a:endParaRPr lang="ru-RU" sz="12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4283" y="1844824"/>
            <a:ext cx="8568952" cy="4032448"/>
          </a:xfrm>
        </p:spPr>
        <p:txBody>
          <a:bodyPr>
            <a:normAutofit fontScale="92500" lnSpcReduction="20000"/>
          </a:bodyPr>
          <a:lstStyle/>
          <a:p>
            <a:pPr marL="285750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ru-RU" sz="1800" b="1" dirty="0" smtClean="0">
              <a:solidFill>
                <a:srgbClr val="002060"/>
              </a:solidFill>
            </a:endParaRPr>
          </a:p>
          <a:p>
            <a:pPr marL="285750" indent="-285750" algn="l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2400" b="1" dirty="0" smtClean="0">
                <a:solidFill>
                  <a:srgbClr val="002060"/>
                </a:solidFill>
              </a:rPr>
              <a:t>Комплексный план </a:t>
            </a:r>
            <a:r>
              <a:rPr lang="ru-RU" sz="2400" b="1" dirty="0">
                <a:solidFill>
                  <a:srgbClr val="002060"/>
                </a:solidFill>
              </a:rPr>
              <a:t>противодействия идеологии терроризма в Российской Федерации на 2019 - 2023 </a:t>
            </a:r>
            <a:r>
              <a:rPr lang="ru-RU" sz="2400" b="1" dirty="0" smtClean="0">
                <a:solidFill>
                  <a:srgbClr val="002060"/>
                </a:solidFill>
              </a:rPr>
              <a:t>годы</a:t>
            </a:r>
          </a:p>
          <a:p>
            <a:pPr marL="285750" indent="-28575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2400" b="1" dirty="0" smtClean="0">
              <a:solidFill>
                <a:srgbClr val="002060"/>
              </a:solidFill>
            </a:endParaRPr>
          </a:p>
          <a:p>
            <a:pPr marL="285750" indent="-285750" algn="l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2400" b="1" dirty="0" smtClean="0">
                <a:solidFill>
                  <a:srgbClr val="002060"/>
                </a:solidFill>
              </a:rPr>
              <a:t>Региональный план </a:t>
            </a:r>
            <a:r>
              <a:rPr lang="ru-RU" sz="2400" b="1" dirty="0">
                <a:solidFill>
                  <a:srgbClr val="002060"/>
                </a:solidFill>
              </a:rPr>
              <a:t>противодействия идеологии терроризма в Архангельской области на 2020 год, </a:t>
            </a:r>
            <a:r>
              <a:rPr lang="ru-RU" sz="2400" b="1" dirty="0" smtClean="0">
                <a:solidFill>
                  <a:srgbClr val="002060"/>
                </a:solidFill>
              </a:rPr>
              <a:t>утвержденный </a:t>
            </a:r>
            <a:r>
              <a:rPr lang="ru-RU" sz="2400" b="1" dirty="0">
                <a:solidFill>
                  <a:srgbClr val="002060"/>
                </a:solidFill>
              </a:rPr>
              <a:t>председателем антитеррористической </a:t>
            </a:r>
            <a:r>
              <a:rPr lang="ru-RU" sz="2400" b="1" dirty="0" smtClean="0">
                <a:solidFill>
                  <a:srgbClr val="002060"/>
                </a:solidFill>
              </a:rPr>
              <a:t>комиссии </a:t>
            </a:r>
            <a:r>
              <a:rPr lang="ru-RU" sz="2400" b="1" dirty="0">
                <a:solidFill>
                  <a:srgbClr val="002060"/>
                </a:solidFill>
              </a:rPr>
              <a:t>Архангельской </a:t>
            </a:r>
            <a:r>
              <a:rPr lang="ru-RU" sz="2400" b="1" dirty="0" smtClean="0">
                <a:solidFill>
                  <a:srgbClr val="002060"/>
                </a:solidFill>
              </a:rPr>
              <a:t>области</a:t>
            </a:r>
          </a:p>
          <a:p>
            <a:pPr algn="l">
              <a:spcBef>
                <a:spcPts val="0"/>
              </a:spcBef>
            </a:pPr>
            <a:endParaRPr lang="ru-RU" sz="2400" b="1" dirty="0" smtClean="0">
              <a:solidFill>
                <a:srgbClr val="002060"/>
              </a:solidFill>
            </a:endParaRPr>
          </a:p>
          <a:p>
            <a:pPr marL="285750" indent="-285750" algn="l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2400" b="1" dirty="0" smtClean="0">
                <a:solidFill>
                  <a:srgbClr val="002060"/>
                </a:solidFill>
              </a:rPr>
              <a:t>Постановление Правительства Российской Федерации от </a:t>
            </a:r>
            <a:r>
              <a:rPr lang="ru-RU" sz="2400" b="1" dirty="0">
                <a:solidFill>
                  <a:srgbClr val="002060"/>
                </a:solidFill>
              </a:rPr>
              <a:t>11 февраля 2017 г. </a:t>
            </a:r>
            <a:r>
              <a:rPr lang="ru-RU" sz="2400" b="1" dirty="0" smtClean="0">
                <a:solidFill>
                  <a:srgbClr val="002060"/>
                </a:solidFill>
              </a:rPr>
              <a:t/>
            </a:r>
            <a:br>
              <a:rPr lang="ru-RU" sz="2400" b="1" dirty="0" smtClean="0">
                <a:solidFill>
                  <a:srgbClr val="002060"/>
                </a:solidFill>
              </a:rPr>
            </a:br>
            <a:r>
              <a:rPr lang="ru-RU" sz="2400" b="1" dirty="0" smtClean="0">
                <a:solidFill>
                  <a:srgbClr val="002060"/>
                </a:solidFill>
              </a:rPr>
              <a:t>№ 176 «Об утверждении требований к антитеррористической защищенности объектов (территорий) в сфере культуры и формы паспорта безопасности этих объектов (территорий)»</a:t>
            </a:r>
          </a:p>
          <a:p>
            <a:pPr marL="285750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ru-RU" sz="2000" b="1" dirty="0" smtClean="0">
              <a:solidFill>
                <a:srgbClr val="002060"/>
              </a:solidFill>
            </a:endParaRPr>
          </a:p>
          <a:p>
            <a:pPr marL="285750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ru-RU" sz="1800" b="1" dirty="0" smtClean="0">
              <a:solidFill>
                <a:srgbClr val="002060"/>
              </a:solidFill>
            </a:endParaRPr>
          </a:p>
          <a:p>
            <a:pPr marL="285750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ru-RU" sz="1800" b="1" dirty="0" smtClean="0">
              <a:solidFill>
                <a:srgbClr val="002060"/>
              </a:solidFill>
            </a:endParaRPr>
          </a:p>
          <a:p>
            <a:pPr algn="l"/>
            <a:endParaRPr lang="ru-RU" sz="1800" b="1" dirty="0" smtClean="0">
              <a:solidFill>
                <a:srgbClr val="002060"/>
              </a:solidFill>
            </a:endParaRPr>
          </a:p>
          <a:p>
            <a:endParaRPr lang="ru-RU" sz="2000" dirty="0" smtClean="0">
              <a:solidFill>
                <a:srgbClr val="002060"/>
              </a:solidFill>
            </a:endParaRPr>
          </a:p>
          <a:p>
            <a:endParaRPr lang="ru-RU" sz="2000" dirty="0">
              <a:solidFill>
                <a:srgbClr val="002060"/>
              </a:solidFill>
            </a:endParaRPr>
          </a:p>
        </p:txBody>
      </p:sp>
      <p:pic>
        <p:nvPicPr>
          <p:cNvPr id="1026" name="Picture 2" descr="C:\Users\DavidchukMV\AppData\Local\Microsoft\Windows\Temporary Internet Files\Content.IE5\8CSK1XXB\Montazhnaya_oblast_1_4x-8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96" t="18494" r="18745" b="25797"/>
          <a:stretch/>
        </p:blipFill>
        <p:spPr bwMode="auto">
          <a:xfrm>
            <a:off x="467544" y="5949281"/>
            <a:ext cx="480296" cy="648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2664296" cy="660857"/>
          </a:xfrm>
          <a:prstGeom prst="rect">
            <a:avLst/>
          </a:prstGeom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899592" y="692696"/>
            <a:ext cx="7704856" cy="12961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500" b="1" u="sng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Соблюдение </a:t>
            </a:r>
            <a:r>
              <a:rPr lang="ru-RU" sz="2500" b="1" u="sng" dirty="0">
                <a:solidFill>
                  <a:srgbClr val="C00000"/>
                </a:solidFill>
                <a:cs typeface="Times New Roman" panose="02020603050405020304" pitchFamily="18" charset="0"/>
              </a:rPr>
              <a:t>выполнения </a:t>
            </a:r>
            <a:endParaRPr lang="en-US" sz="2500" b="1" u="sng" dirty="0" smtClean="0">
              <a:solidFill>
                <a:srgbClr val="C00000"/>
              </a:solidFill>
              <a:latin typeface="Agency FB" panose="020B0503020202020204" pitchFamily="34" charset="0"/>
              <a:cs typeface="Times New Roman" panose="02020603050405020304" pitchFamily="18" charset="0"/>
            </a:endParaRPr>
          </a:p>
          <a:p>
            <a:r>
              <a:rPr lang="ru-RU" sz="2500" b="1" u="sng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требований к </a:t>
            </a:r>
            <a:r>
              <a:rPr lang="ru-RU" sz="2500" b="1" u="sng" dirty="0">
                <a:solidFill>
                  <a:srgbClr val="C00000"/>
                </a:solidFill>
                <a:cs typeface="Times New Roman" panose="02020603050405020304" pitchFamily="18" charset="0"/>
              </a:rPr>
              <a:t>антитеррористической защищенности объектов (территорий) в сфере культуры </a:t>
            </a:r>
          </a:p>
        </p:txBody>
      </p:sp>
    </p:spTree>
    <p:extLst>
      <p:ext uri="{BB962C8B-B14F-4D97-AF65-F5344CB8AC3E}">
        <p14:creationId xmlns:p14="http://schemas.microsoft.com/office/powerpoint/2010/main" val="146669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DavidchukMV\AppData\Local\Microsoft\Windows\Temporary Internet Files\Content.IE5\8CSK1XXB\Фон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57519" cy="6888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947840" y="476673"/>
            <a:ext cx="7334192" cy="864095"/>
          </a:xfrm>
          <a:prstGeom prst="rect">
            <a:avLst/>
          </a:prstGeom>
          <a:solidFill>
            <a:schemeClr val="bg1"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30361" y="5979333"/>
            <a:ext cx="3857663" cy="722511"/>
          </a:xfrm>
        </p:spPr>
        <p:txBody>
          <a:bodyPr>
            <a:normAutofit/>
          </a:bodyPr>
          <a:lstStyle/>
          <a:p>
            <a:pPr algn="l"/>
            <a:r>
              <a:rPr lang="ru-RU" sz="1200" b="1" dirty="0" smtClean="0"/>
              <a:t>ФЕСТИВАЛЬ ТРАДИЦИОННОЙ НАРОДНОЙ КУЛЬТУРЫ </a:t>
            </a:r>
            <a:br>
              <a:rPr lang="ru-RU" sz="1200" b="1" dirty="0" smtClean="0"/>
            </a:br>
            <a:r>
              <a:rPr lang="ru-RU" sz="1200" b="1" dirty="0" smtClean="0"/>
              <a:t>"АРХАНГЕЛОГОРОДСКИЕ ГОСТИНЫ "</a:t>
            </a:r>
            <a:endParaRPr lang="ru-RU" sz="12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568951" cy="4824536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ru-RU" sz="1400" b="1" dirty="0" smtClean="0">
                <a:solidFill>
                  <a:srgbClr val="002060"/>
                </a:solidFill>
              </a:rPr>
              <a:t>	</a:t>
            </a:r>
            <a:r>
              <a:rPr lang="ru-RU" sz="2000" b="1" dirty="0" smtClean="0">
                <a:solidFill>
                  <a:srgbClr val="002060"/>
                </a:solidFill>
              </a:rPr>
              <a:t>Федеральным </a:t>
            </a:r>
            <a:r>
              <a:rPr lang="ru-RU" sz="2000" b="1" dirty="0">
                <a:solidFill>
                  <a:srgbClr val="002060"/>
                </a:solidFill>
              </a:rPr>
              <a:t>законом от 16.12.2019 </a:t>
            </a:r>
            <a:r>
              <a:rPr lang="ru-RU" sz="2000" b="1" dirty="0" smtClean="0">
                <a:solidFill>
                  <a:srgbClr val="002060"/>
                </a:solidFill>
              </a:rPr>
              <a:t>№ </a:t>
            </a:r>
            <a:r>
              <a:rPr lang="ru-RU" sz="2000" b="1" dirty="0">
                <a:solidFill>
                  <a:srgbClr val="002060"/>
                </a:solidFill>
              </a:rPr>
              <a:t>439-ФЗ вносятся следующие изменения в трудовое законодательство</a:t>
            </a:r>
            <a:r>
              <a:rPr lang="ru-RU" sz="2000" b="1" dirty="0" smtClean="0">
                <a:solidFill>
                  <a:srgbClr val="002060"/>
                </a:solidFill>
              </a:rPr>
              <a:t>:</a:t>
            </a:r>
          </a:p>
          <a:p>
            <a:pPr algn="l">
              <a:spcBef>
                <a:spcPts val="0"/>
              </a:spcBef>
            </a:pPr>
            <a:endParaRPr lang="ru-RU" sz="700" b="1" dirty="0">
              <a:solidFill>
                <a:srgbClr val="002060"/>
              </a:solidFill>
            </a:endParaRPr>
          </a:p>
          <a:p>
            <a:pPr marL="285750" indent="-285750" algn="l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1800" b="1" dirty="0" smtClean="0">
                <a:solidFill>
                  <a:srgbClr val="002060"/>
                </a:solidFill>
              </a:rPr>
              <a:t>с </a:t>
            </a:r>
            <a:r>
              <a:rPr lang="ru-RU" sz="1800" b="1" dirty="0">
                <a:solidFill>
                  <a:srgbClr val="002060"/>
                </a:solidFill>
              </a:rPr>
              <a:t>1 января 2020 года работники могут отказаться от продолжения </a:t>
            </a:r>
            <a:r>
              <a:rPr lang="ru-RU" sz="1800" b="1" dirty="0" smtClean="0">
                <a:solidFill>
                  <a:srgbClr val="002060"/>
                </a:solidFill>
              </a:rPr>
              <a:t>ведения</a:t>
            </a:r>
          </a:p>
          <a:p>
            <a:pPr algn="l">
              <a:spcBef>
                <a:spcPts val="0"/>
              </a:spcBef>
            </a:pPr>
            <a:r>
              <a:rPr lang="ru-RU" sz="1800" b="1" dirty="0" smtClean="0">
                <a:solidFill>
                  <a:srgbClr val="002060"/>
                </a:solidFill>
              </a:rPr>
              <a:t>работодателем трудовых </a:t>
            </a:r>
            <a:r>
              <a:rPr lang="ru-RU" sz="1800" b="1" dirty="0">
                <a:solidFill>
                  <a:srgbClr val="002060"/>
                </a:solidFill>
              </a:rPr>
              <a:t>книжек в бумажном </a:t>
            </a:r>
            <a:r>
              <a:rPr lang="ru-RU" sz="1800" b="1" dirty="0" smtClean="0">
                <a:solidFill>
                  <a:srgbClr val="002060"/>
                </a:solidFill>
              </a:rPr>
              <a:t>виде</a:t>
            </a:r>
          </a:p>
          <a:p>
            <a:pPr marL="285750" indent="-28575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600" b="1" dirty="0" smtClean="0">
              <a:solidFill>
                <a:srgbClr val="002060"/>
              </a:solidFill>
            </a:endParaRPr>
          </a:p>
          <a:p>
            <a:pPr marL="285750" indent="-285750" algn="l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1800" b="1" dirty="0" smtClean="0">
                <a:solidFill>
                  <a:srgbClr val="002060"/>
                </a:solidFill>
              </a:rPr>
              <a:t>работодатели </a:t>
            </a:r>
            <a:r>
              <a:rPr lang="ru-RU" sz="1800" b="1" dirty="0">
                <a:solidFill>
                  <a:srgbClr val="002060"/>
                </a:solidFill>
              </a:rPr>
              <a:t>с 1 января 2020 года обязаны формировать в электронном </a:t>
            </a:r>
            <a:r>
              <a:rPr lang="ru-RU" sz="1800" b="1" dirty="0" smtClean="0">
                <a:solidFill>
                  <a:srgbClr val="002060"/>
                </a:solidFill>
              </a:rPr>
              <a:t>виде</a:t>
            </a:r>
          </a:p>
          <a:p>
            <a:pPr algn="l">
              <a:spcBef>
                <a:spcPts val="0"/>
              </a:spcBef>
            </a:pPr>
            <a:r>
              <a:rPr lang="ru-RU" sz="1800" b="1" dirty="0" smtClean="0">
                <a:solidFill>
                  <a:srgbClr val="002060"/>
                </a:solidFill>
              </a:rPr>
              <a:t>сведения о  трудовой </a:t>
            </a:r>
            <a:r>
              <a:rPr lang="ru-RU" sz="1800" b="1" dirty="0">
                <a:solidFill>
                  <a:srgbClr val="002060"/>
                </a:solidFill>
              </a:rPr>
              <a:t>деятельности на каждого работника </a:t>
            </a:r>
            <a:r>
              <a:rPr lang="ru-RU" sz="1800" b="1" dirty="0" smtClean="0">
                <a:solidFill>
                  <a:srgbClr val="002060"/>
                </a:solidFill>
              </a:rPr>
              <a:t>и </a:t>
            </a:r>
            <a:r>
              <a:rPr lang="ru-RU" sz="1800" b="1" dirty="0">
                <a:solidFill>
                  <a:srgbClr val="002060"/>
                </a:solidFill>
              </a:rPr>
              <a:t>предоставлять их для хранения в Пенсионный Фонд </a:t>
            </a:r>
            <a:r>
              <a:rPr lang="ru-RU" sz="1800" b="1" dirty="0" smtClean="0">
                <a:solidFill>
                  <a:srgbClr val="002060"/>
                </a:solidFill>
              </a:rPr>
              <a:t>РФ</a:t>
            </a:r>
          </a:p>
          <a:p>
            <a:pPr marL="285750" indent="-28575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600" b="1" dirty="0" smtClean="0">
              <a:solidFill>
                <a:srgbClr val="002060"/>
              </a:solidFill>
            </a:endParaRPr>
          </a:p>
          <a:p>
            <a:pPr marL="285750" indent="-285750" algn="l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1800" b="1" dirty="0" smtClean="0">
                <a:solidFill>
                  <a:srgbClr val="002060"/>
                </a:solidFill>
              </a:rPr>
              <a:t>По </a:t>
            </a:r>
            <a:r>
              <a:rPr lang="ru-RU" sz="1800" b="1" dirty="0">
                <a:solidFill>
                  <a:srgbClr val="002060"/>
                </a:solidFill>
              </a:rPr>
              <a:t>31 декабря 2020 года включительно </a:t>
            </a:r>
            <a:r>
              <a:rPr lang="ru-RU" sz="1800" b="1" dirty="0" smtClean="0">
                <a:solidFill>
                  <a:srgbClr val="002060"/>
                </a:solidFill>
              </a:rPr>
              <a:t>работник должен подать письменное</a:t>
            </a:r>
          </a:p>
          <a:p>
            <a:pPr algn="l">
              <a:spcBef>
                <a:spcPts val="0"/>
              </a:spcBef>
            </a:pPr>
            <a:r>
              <a:rPr lang="ru-RU" sz="1800" b="1" dirty="0" smtClean="0">
                <a:solidFill>
                  <a:srgbClr val="002060"/>
                </a:solidFill>
              </a:rPr>
              <a:t>заявление</a:t>
            </a:r>
            <a:r>
              <a:rPr lang="ru-RU" sz="1800" b="1" dirty="0">
                <a:solidFill>
                  <a:srgbClr val="002060"/>
                </a:solidFill>
              </a:rPr>
              <a:t>, </a:t>
            </a:r>
            <a:r>
              <a:rPr lang="ru-RU" sz="1800" b="1" dirty="0" smtClean="0">
                <a:solidFill>
                  <a:srgbClr val="002060"/>
                </a:solidFill>
              </a:rPr>
              <a:t>в </a:t>
            </a:r>
            <a:r>
              <a:rPr lang="ru-RU" sz="1800" b="1" dirty="0">
                <a:solidFill>
                  <a:srgbClr val="002060"/>
                </a:solidFill>
              </a:rPr>
              <a:t>котором </a:t>
            </a:r>
            <a:r>
              <a:rPr lang="ru-RU" sz="1800" b="1" dirty="0" smtClean="0">
                <a:solidFill>
                  <a:srgbClr val="002060"/>
                </a:solidFill>
              </a:rPr>
              <a:t>укажет </a:t>
            </a:r>
            <a:r>
              <a:rPr lang="ru-RU" sz="1800" b="1" dirty="0">
                <a:solidFill>
                  <a:srgbClr val="002060"/>
                </a:solidFill>
              </a:rPr>
              <a:t>выбор: продолжить ведение трудовой книжки в бумажном виде или предоставлять сведения о трудовой </a:t>
            </a:r>
            <a:r>
              <a:rPr lang="ru-RU" sz="1800" b="1" dirty="0" smtClean="0">
                <a:solidFill>
                  <a:srgbClr val="002060"/>
                </a:solidFill>
              </a:rPr>
              <a:t>деятельности</a:t>
            </a:r>
            <a:endParaRPr lang="ru-RU" sz="1800" b="1" dirty="0">
              <a:solidFill>
                <a:srgbClr val="002060"/>
              </a:solidFill>
            </a:endParaRPr>
          </a:p>
          <a:p>
            <a:pPr marL="285750" indent="-28575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600" b="1" dirty="0" smtClean="0">
              <a:solidFill>
                <a:srgbClr val="002060"/>
              </a:solidFill>
            </a:endParaRPr>
          </a:p>
          <a:p>
            <a:pPr marL="285750" indent="-285750" algn="l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1800" b="1" dirty="0" smtClean="0">
                <a:solidFill>
                  <a:srgbClr val="002060"/>
                </a:solidFill>
              </a:rPr>
              <a:t>Если заявление не подано до </a:t>
            </a:r>
            <a:r>
              <a:rPr lang="ru-RU" sz="1800" b="1" dirty="0">
                <a:solidFill>
                  <a:srgbClr val="002060"/>
                </a:solidFill>
              </a:rPr>
              <a:t>31 декабря 2020 года, </a:t>
            </a:r>
            <a:r>
              <a:rPr lang="ru-RU" sz="1800" b="1" dirty="0" smtClean="0">
                <a:solidFill>
                  <a:srgbClr val="002060"/>
                </a:solidFill>
              </a:rPr>
              <a:t>утратится право </a:t>
            </a:r>
            <a:r>
              <a:rPr lang="ru-RU" sz="1800" b="1" dirty="0">
                <a:solidFill>
                  <a:srgbClr val="002060"/>
                </a:solidFill>
              </a:rPr>
              <a:t>на </a:t>
            </a:r>
            <a:r>
              <a:rPr lang="ru-RU" sz="1800" b="1" dirty="0" smtClean="0">
                <a:solidFill>
                  <a:srgbClr val="002060"/>
                </a:solidFill>
              </a:rPr>
              <a:t>подачу</a:t>
            </a:r>
          </a:p>
          <a:p>
            <a:pPr algn="l">
              <a:spcBef>
                <a:spcPts val="0"/>
              </a:spcBef>
            </a:pPr>
            <a:r>
              <a:rPr lang="ru-RU" sz="1800" b="1" dirty="0" smtClean="0">
                <a:solidFill>
                  <a:srgbClr val="002060"/>
                </a:solidFill>
              </a:rPr>
              <a:t>заявления в дальнейшем, ведение </a:t>
            </a:r>
            <a:r>
              <a:rPr lang="ru-RU" sz="1800" b="1" dirty="0">
                <a:solidFill>
                  <a:srgbClr val="002060"/>
                </a:solidFill>
              </a:rPr>
              <a:t>трудовой книжки в бумажном виде будет продолжено только </a:t>
            </a:r>
            <a:r>
              <a:rPr lang="ru-RU" sz="1800" b="1" dirty="0" smtClean="0">
                <a:solidFill>
                  <a:srgbClr val="002060"/>
                </a:solidFill>
              </a:rPr>
              <a:t>по </a:t>
            </a:r>
            <a:r>
              <a:rPr lang="ru-RU" sz="1800" b="1" dirty="0">
                <a:solidFill>
                  <a:srgbClr val="002060"/>
                </a:solidFill>
              </a:rPr>
              <a:t>настоящему месту работы. При последующем трудоустройстве вся информация </a:t>
            </a:r>
            <a:r>
              <a:rPr lang="ru-RU" sz="1800" b="1" dirty="0" smtClean="0">
                <a:solidFill>
                  <a:srgbClr val="002060"/>
                </a:solidFill>
              </a:rPr>
              <a:t>о </a:t>
            </a:r>
            <a:r>
              <a:rPr lang="ru-RU" sz="1800" b="1" dirty="0">
                <a:solidFill>
                  <a:srgbClr val="002060"/>
                </a:solidFill>
              </a:rPr>
              <a:t>трудовой деятельности будет формироваться </a:t>
            </a:r>
            <a:r>
              <a:rPr lang="ru-RU" sz="1800" b="1" dirty="0" smtClean="0">
                <a:solidFill>
                  <a:srgbClr val="002060"/>
                </a:solidFill>
              </a:rPr>
              <a:t/>
            </a:r>
            <a:br>
              <a:rPr lang="ru-RU" sz="1800" b="1" dirty="0" smtClean="0">
                <a:solidFill>
                  <a:srgbClr val="002060"/>
                </a:solidFill>
              </a:rPr>
            </a:br>
            <a:r>
              <a:rPr lang="ru-RU" sz="1800" b="1" dirty="0" smtClean="0">
                <a:solidFill>
                  <a:srgbClr val="002060"/>
                </a:solidFill>
              </a:rPr>
              <a:t>в </a:t>
            </a:r>
            <a:r>
              <a:rPr lang="ru-RU" sz="1800" b="1" dirty="0">
                <a:solidFill>
                  <a:srgbClr val="002060"/>
                </a:solidFill>
              </a:rPr>
              <a:t>электронном </a:t>
            </a:r>
            <a:r>
              <a:rPr lang="ru-RU" sz="1800" b="1" dirty="0" smtClean="0">
                <a:solidFill>
                  <a:srgbClr val="002060"/>
                </a:solidFill>
              </a:rPr>
              <a:t>виде</a:t>
            </a:r>
            <a:endParaRPr lang="ru-RU" sz="1800" b="1" dirty="0">
              <a:solidFill>
                <a:srgbClr val="002060"/>
              </a:solidFill>
            </a:endParaRPr>
          </a:p>
          <a:p>
            <a:pPr marL="285750" indent="-28575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1400" b="1" dirty="0" smtClean="0">
              <a:solidFill>
                <a:srgbClr val="002060"/>
              </a:solidFill>
            </a:endParaRPr>
          </a:p>
          <a:p>
            <a:pPr marL="285750" indent="-28575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1400" b="1" dirty="0">
              <a:solidFill>
                <a:srgbClr val="002060"/>
              </a:solidFill>
            </a:endParaRPr>
          </a:p>
          <a:p>
            <a:pPr marL="285750" indent="-28575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1400" b="1" dirty="0" smtClean="0">
              <a:solidFill>
                <a:srgbClr val="002060"/>
              </a:solidFill>
            </a:endParaRPr>
          </a:p>
          <a:p>
            <a:pPr marL="285750" indent="-28575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1400" b="1" dirty="0" smtClean="0">
              <a:solidFill>
                <a:srgbClr val="002060"/>
              </a:solidFill>
            </a:endParaRPr>
          </a:p>
          <a:p>
            <a:pPr algn="l">
              <a:spcBef>
                <a:spcPts val="0"/>
              </a:spcBef>
            </a:pPr>
            <a:endParaRPr lang="ru-RU" sz="1400" b="1" dirty="0">
              <a:solidFill>
                <a:srgbClr val="002060"/>
              </a:solidFill>
            </a:endParaRPr>
          </a:p>
          <a:p>
            <a:pPr algn="l">
              <a:spcBef>
                <a:spcPts val="0"/>
              </a:spcBef>
            </a:pPr>
            <a:endParaRPr lang="ru-RU" sz="1400" b="1" dirty="0" smtClean="0">
              <a:solidFill>
                <a:srgbClr val="002060"/>
              </a:solidFill>
            </a:endParaRPr>
          </a:p>
          <a:p>
            <a:pPr algn="l">
              <a:spcBef>
                <a:spcPts val="0"/>
              </a:spcBef>
            </a:pPr>
            <a:endParaRPr lang="ru-RU" sz="1400" b="1" dirty="0">
              <a:solidFill>
                <a:srgbClr val="002060"/>
              </a:solidFill>
            </a:endParaRPr>
          </a:p>
          <a:p>
            <a:pPr algn="l">
              <a:spcBef>
                <a:spcPts val="0"/>
              </a:spcBef>
            </a:pPr>
            <a:r>
              <a:rPr lang="ru-RU" sz="1400" b="1" dirty="0" smtClean="0">
                <a:solidFill>
                  <a:srgbClr val="002060"/>
                </a:solidFill>
              </a:rPr>
              <a:t>	</a:t>
            </a:r>
          </a:p>
          <a:p>
            <a:pPr algn="l">
              <a:spcBef>
                <a:spcPts val="0"/>
              </a:spcBef>
            </a:pPr>
            <a:endParaRPr lang="ru-RU" sz="1400" b="1" dirty="0">
              <a:solidFill>
                <a:srgbClr val="002060"/>
              </a:solidFill>
            </a:endParaRPr>
          </a:p>
          <a:p>
            <a:pPr algn="l">
              <a:spcBef>
                <a:spcPts val="0"/>
              </a:spcBef>
            </a:pPr>
            <a:endParaRPr lang="ru-RU" sz="1400" b="1" dirty="0" smtClean="0">
              <a:solidFill>
                <a:srgbClr val="002060"/>
              </a:solidFill>
            </a:endParaRPr>
          </a:p>
          <a:p>
            <a:pPr algn="l">
              <a:spcBef>
                <a:spcPts val="0"/>
              </a:spcBef>
            </a:pPr>
            <a:endParaRPr lang="ru-RU" sz="1400" b="1" dirty="0">
              <a:solidFill>
                <a:srgbClr val="002060"/>
              </a:solidFill>
            </a:endParaRPr>
          </a:p>
          <a:p>
            <a:pPr algn="l">
              <a:spcBef>
                <a:spcPts val="0"/>
              </a:spcBef>
            </a:pPr>
            <a:endParaRPr lang="ru-RU" sz="1400" b="1" dirty="0">
              <a:solidFill>
                <a:srgbClr val="002060"/>
              </a:solidFill>
            </a:endParaRPr>
          </a:p>
          <a:p>
            <a:pPr marL="685800" indent="-68580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1400" b="1" dirty="0">
              <a:solidFill>
                <a:srgbClr val="002060"/>
              </a:solidFill>
            </a:endParaRPr>
          </a:p>
          <a:p>
            <a:pPr marL="685800" lvl="0" indent="-68580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5200" b="1" dirty="0" smtClean="0">
              <a:solidFill>
                <a:srgbClr val="002060"/>
              </a:solidFill>
            </a:endParaRPr>
          </a:p>
          <a:p>
            <a:endParaRPr lang="ru-RU" sz="2000" dirty="0">
              <a:solidFill>
                <a:srgbClr val="002060"/>
              </a:solidFill>
            </a:endParaRPr>
          </a:p>
        </p:txBody>
      </p:sp>
      <p:pic>
        <p:nvPicPr>
          <p:cNvPr id="1026" name="Picture 2" descr="C:\Users\DavidchukMV\AppData\Local\Microsoft\Windows\Temporary Internet Files\Content.IE5\8CSK1XXB\Montazhnaya_oblast_1_4x-8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96" t="18494" r="18745" b="25797"/>
          <a:stretch/>
        </p:blipFill>
        <p:spPr bwMode="auto">
          <a:xfrm>
            <a:off x="467544" y="5949281"/>
            <a:ext cx="480296" cy="648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2664296" cy="660857"/>
          </a:xfrm>
          <a:prstGeom prst="rect">
            <a:avLst/>
          </a:prstGeom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899592" y="591077"/>
            <a:ext cx="7920880" cy="11097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u="sng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Изменения в трудовом законодательстве</a:t>
            </a:r>
            <a:endParaRPr lang="ru-RU" sz="3200" b="1" u="sng" dirty="0">
              <a:solidFill>
                <a:srgbClr val="C00000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2941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DavidchukMV\AppData\Local\Microsoft\Windows\Temporary Internet Files\Content.IE5\8CSK1XXB\Фон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57519" cy="6888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947840" y="476673"/>
            <a:ext cx="7334192" cy="864095"/>
          </a:xfrm>
          <a:prstGeom prst="rect">
            <a:avLst/>
          </a:prstGeom>
          <a:solidFill>
            <a:schemeClr val="bg1"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30361" y="5979333"/>
            <a:ext cx="3857663" cy="722511"/>
          </a:xfrm>
        </p:spPr>
        <p:txBody>
          <a:bodyPr>
            <a:normAutofit/>
          </a:bodyPr>
          <a:lstStyle/>
          <a:p>
            <a:pPr algn="l"/>
            <a:r>
              <a:rPr lang="ru-RU" sz="1200" b="1" dirty="0" smtClean="0"/>
              <a:t>ФЕСТИВАЛЬ ТРАДИЦИОННОЙ НАРОДНОЙ КУЛЬТУРЫ </a:t>
            </a:r>
            <a:br>
              <a:rPr lang="ru-RU" sz="1200" b="1" dirty="0" smtClean="0"/>
            </a:br>
            <a:r>
              <a:rPr lang="ru-RU" sz="1200" b="1" dirty="0" smtClean="0"/>
              <a:t>"АРХАНГЕЛОГОРОДСКИЕ ГОСТИНЫ "</a:t>
            </a:r>
            <a:endParaRPr lang="ru-RU" sz="12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568951" cy="4824536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ru-RU" sz="1400" b="1" dirty="0" smtClean="0">
                <a:solidFill>
                  <a:srgbClr val="002060"/>
                </a:solidFill>
              </a:rPr>
              <a:t>	</a:t>
            </a:r>
          </a:p>
          <a:p>
            <a:pPr algn="l">
              <a:spcBef>
                <a:spcPts val="0"/>
              </a:spcBef>
            </a:pPr>
            <a:endParaRPr lang="ru-RU" sz="1400" b="1" dirty="0">
              <a:solidFill>
                <a:srgbClr val="002060"/>
              </a:solidFill>
            </a:endParaRPr>
          </a:p>
          <a:p>
            <a:pPr algn="l">
              <a:spcBef>
                <a:spcPts val="0"/>
              </a:spcBef>
            </a:pPr>
            <a:endParaRPr lang="ru-RU" sz="1400" b="1" dirty="0" smtClean="0">
              <a:solidFill>
                <a:srgbClr val="002060"/>
              </a:solidFill>
            </a:endParaRPr>
          </a:p>
          <a:p>
            <a:pPr algn="l">
              <a:spcBef>
                <a:spcPts val="0"/>
              </a:spcBef>
            </a:pPr>
            <a:endParaRPr lang="ru-RU" sz="1400" b="1" dirty="0">
              <a:solidFill>
                <a:srgbClr val="002060"/>
              </a:solidFill>
            </a:endParaRPr>
          </a:p>
          <a:p>
            <a:pPr algn="l">
              <a:spcBef>
                <a:spcPts val="0"/>
              </a:spcBef>
            </a:pPr>
            <a:endParaRPr lang="ru-RU" sz="1400" b="1" dirty="0" smtClean="0">
              <a:solidFill>
                <a:srgbClr val="002060"/>
              </a:solidFill>
            </a:endParaRPr>
          </a:p>
          <a:p>
            <a:pPr>
              <a:spcBef>
                <a:spcPts val="0"/>
              </a:spcBef>
            </a:pPr>
            <a:r>
              <a:rPr lang="ru-RU" sz="6000" b="1" u="sng" dirty="0" smtClean="0">
                <a:solidFill>
                  <a:schemeClr val="accent2"/>
                </a:solidFill>
              </a:rPr>
              <a:t>Спасибо за внимание!</a:t>
            </a:r>
            <a:endParaRPr lang="ru-RU" sz="6000" b="1" u="sng" dirty="0">
              <a:solidFill>
                <a:schemeClr val="accent2"/>
              </a:solidFill>
            </a:endParaRPr>
          </a:p>
          <a:p>
            <a:pPr marL="285750" indent="-28575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1400" b="1" dirty="0" smtClean="0">
              <a:solidFill>
                <a:srgbClr val="002060"/>
              </a:solidFill>
            </a:endParaRPr>
          </a:p>
          <a:p>
            <a:pPr marL="285750" indent="-28575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1400" b="1" dirty="0">
              <a:solidFill>
                <a:srgbClr val="002060"/>
              </a:solidFill>
            </a:endParaRPr>
          </a:p>
          <a:p>
            <a:pPr marL="285750" indent="-28575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1400" b="1" dirty="0" smtClean="0">
              <a:solidFill>
                <a:srgbClr val="002060"/>
              </a:solidFill>
            </a:endParaRPr>
          </a:p>
          <a:p>
            <a:pPr marL="285750" indent="-28575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1400" b="1" dirty="0" smtClean="0">
              <a:solidFill>
                <a:srgbClr val="002060"/>
              </a:solidFill>
            </a:endParaRPr>
          </a:p>
          <a:p>
            <a:pPr algn="l">
              <a:spcBef>
                <a:spcPts val="0"/>
              </a:spcBef>
            </a:pPr>
            <a:endParaRPr lang="ru-RU" sz="1400" b="1" dirty="0">
              <a:solidFill>
                <a:srgbClr val="002060"/>
              </a:solidFill>
            </a:endParaRPr>
          </a:p>
          <a:p>
            <a:pPr algn="l">
              <a:spcBef>
                <a:spcPts val="0"/>
              </a:spcBef>
            </a:pPr>
            <a:endParaRPr lang="ru-RU" sz="1400" b="1" dirty="0" smtClean="0">
              <a:solidFill>
                <a:srgbClr val="002060"/>
              </a:solidFill>
            </a:endParaRPr>
          </a:p>
          <a:p>
            <a:pPr algn="l">
              <a:spcBef>
                <a:spcPts val="0"/>
              </a:spcBef>
            </a:pPr>
            <a:endParaRPr lang="ru-RU" sz="1400" b="1" dirty="0">
              <a:solidFill>
                <a:srgbClr val="002060"/>
              </a:solidFill>
            </a:endParaRPr>
          </a:p>
          <a:p>
            <a:pPr algn="l">
              <a:spcBef>
                <a:spcPts val="0"/>
              </a:spcBef>
            </a:pPr>
            <a:r>
              <a:rPr lang="ru-RU" sz="1400" b="1" dirty="0" smtClean="0">
                <a:solidFill>
                  <a:srgbClr val="002060"/>
                </a:solidFill>
              </a:rPr>
              <a:t>	</a:t>
            </a:r>
          </a:p>
          <a:p>
            <a:pPr algn="l">
              <a:spcBef>
                <a:spcPts val="0"/>
              </a:spcBef>
            </a:pPr>
            <a:endParaRPr lang="ru-RU" sz="1400" b="1" dirty="0">
              <a:solidFill>
                <a:srgbClr val="002060"/>
              </a:solidFill>
            </a:endParaRPr>
          </a:p>
          <a:p>
            <a:pPr algn="l">
              <a:spcBef>
                <a:spcPts val="0"/>
              </a:spcBef>
            </a:pPr>
            <a:endParaRPr lang="ru-RU" sz="1400" b="1" dirty="0" smtClean="0">
              <a:solidFill>
                <a:srgbClr val="002060"/>
              </a:solidFill>
            </a:endParaRPr>
          </a:p>
          <a:p>
            <a:pPr algn="l">
              <a:spcBef>
                <a:spcPts val="0"/>
              </a:spcBef>
            </a:pPr>
            <a:endParaRPr lang="ru-RU" sz="1400" b="1" dirty="0">
              <a:solidFill>
                <a:srgbClr val="002060"/>
              </a:solidFill>
            </a:endParaRPr>
          </a:p>
          <a:p>
            <a:pPr algn="l">
              <a:spcBef>
                <a:spcPts val="0"/>
              </a:spcBef>
            </a:pPr>
            <a:endParaRPr lang="ru-RU" sz="1400" b="1" dirty="0">
              <a:solidFill>
                <a:srgbClr val="002060"/>
              </a:solidFill>
            </a:endParaRPr>
          </a:p>
          <a:p>
            <a:pPr marL="685800" indent="-68580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1400" b="1" dirty="0">
              <a:solidFill>
                <a:srgbClr val="002060"/>
              </a:solidFill>
            </a:endParaRPr>
          </a:p>
          <a:p>
            <a:pPr marL="685800" lvl="0" indent="-68580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5200" b="1" dirty="0" smtClean="0">
              <a:solidFill>
                <a:srgbClr val="002060"/>
              </a:solidFill>
            </a:endParaRPr>
          </a:p>
          <a:p>
            <a:endParaRPr lang="ru-RU" sz="2000" dirty="0">
              <a:solidFill>
                <a:srgbClr val="002060"/>
              </a:solidFill>
            </a:endParaRPr>
          </a:p>
        </p:txBody>
      </p:sp>
      <p:pic>
        <p:nvPicPr>
          <p:cNvPr id="1026" name="Picture 2" descr="C:\Users\DavidchukMV\AppData\Local\Microsoft\Windows\Temporary Internet Files\Content.IE5\8CSK1XXB\Montazhnaya_oblast_1_4x-8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96" t="18494" r="18745" b="25797"/>
          <a:stretch/>
        </p:blipFill>
        <p:spPr bwMode="auto">
          <a:xfrm>
            <a:off x="467544" y="5949281"/>
            <a:ext cx="480296" cy="648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2664296" cy="660857"/>
          </a:xfrm>
          <a:prstGeom prst="rect">
            <a:avLst/>
          </a:prstGeom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899592" y="591077"/>
            <a:ext cx="7920880" cy="11097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3200" b="1" u="sng" dirty="0">
              <a:solidFill>
                <a:srgbClr val="C00000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8919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DavidchukMV\AppData\Local\Microsoft\Windows\Temporary Internet Files\Content.IE5\8CSK1XXB\Фон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57519" cy="6888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888743"/>
          </a:xfrm>
          <a:prstGeom prst="rect">
            <a:avLst/>
          </a:prstGeom>
          <a:solidFill>
            <a:schemeClr val="bg1"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30361" y="5979333"/>
            <a:ext cx="3857663" cy="722511"/>
          </a:xfrm>
        </p:spPr>
        <p:txBody>
          <a:bodyPr>
            <a:normAutofit/>
          </a:bodyPr>
          <a:lstStyle/>
          <a:p>
            <a:pPr algn="l"/>
            <a:r>
              <a:rPr lang="ru-RU" sz="1200" b="1" dirty="0" smtClean="0"/>
              <a:t>ФЕСТИВАЛЬ ТРАДИЦИОННОЙ НАРОДНОЙ КУЛЬТУРЫ </a:t>
            </a:r>
            <a:br>
              <a:rPr lang="ru-RU" sz="1200" b="1" dirty="0" smtClean="0"/>
            </a:br>
            <a:r>
              <a:rPr lang="ru-RU" sz="1200" b="1" dirty="0" smtClean="0"/>
              <a:t>"АРХАНГЕЛОГОРОДСКИЕ ГОСТИНЫ "</a:t>
            </a:r>
            <a:endParaRPr lang="ru-RU" sz="12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4282" y="1844823"/>
            <a:ext cx="8742213" cy="4752726"/>
          </a:xfrm>
        </p:spPr>
        <p:txBody>
          <a:bodyPr>
            <a:normAutofit fontScale="25000" lnSpcReduction="20000"/>
          </a:bodyPr>
          <a:lstStyle/>
          <a:p>
            <a:pPr marL="285750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ru-RU" sz="1800" b="1" dirty="0" smtClean="0">
              <a:solidFill>
                <a:srgbClr val="002060"/>
              </a:solidFill>
            </a:endParaRPr>
          </a:p>
          <a:p>
            <a:pPr marL="685800" indent="-68580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6800" b="1" dirty="0" smtClean="0">
              <a:solidFill>
                <a:srgbClr val="002060"/>
              </a:solidFill>
            </a:endParaRPr>
          </a:p>
          <a:p>
            <a:pPr marL="685800" indent="-685800" algn="l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6800" b="1" dirty="0" smtClean="0">
                <a:solidFill>
                  <a:srgbClr val="002060"/>
                </a:solidFill>
              </a:rPr>
              <a:t>Назначение </a:t>
            </a:r>
            <a:r>
              <a:rPr lang="ru-RU" sz="6800" b="1" dirty="0">
                <a:solidFill>
                  <a:srgbClr val="002060"/>
                </a:solidFill>
              </a:rPr>
              <a:t>должностных лиц, ответственных за проведение </a:t>
            </a:r>
            <a:r>
              <a:rPr lang="ru-RU" sz="6800" b="1" dirty="0" smtClean="0">
                <a:solidFill>
                  <a:srgbClr val="002060"/>
                </a:solidFill>
              </a:rPr>
              <a:t>мероприятий</a:t>
            </a:r>
          </a:p>
          <a:p>
            <a:pPr algn="l">
              <a:spcBef>
                <a:spcPts val="0"/>
              </a:spcBef>
            </a:pPr>
            <a:r>
              <a:rPr lang="ru-RU" sz="6800" b="1" dirty="0" smtClean="0">
                <a:solidFill>
                  <a:srgbClr val="002060"/>
                </a:solidFill>
              </a:rPr>
              <a:t>по </a:t>
            </a:r>
            <a:r>
              <a:rPr lang="ru-RU" sz="6800" b="1" dirty="0">
                <a:solidFill>
                  <a:srgbClr val="002060"/>
                </a:solidFill>
              </a:rPr>
              <a:t>обеспечению антитеррористической защищенности объектов (территорий) и организацию взаимодействия с территориальными органами </a:t>
            </a:r>
            <a:r>
              <a:rPr lang="ru-RU" sz="6800" b="1" dirty="0" smtClean="0">
                <a:solidFill>
                  <a:srgbClr val="002060"/>
                </a:solidFill>
              </a:rPr>
              <a:t>безопасности</a:t>
            </a:r>
          </a:p>
          <a:p>
            <a:pPr algn="l">
              <a:spcBef>
                <a:spcPts val="0"/>
              </a:spcBef>
            </a:pPr>
            <a:endParaRPr lang="ru-RU" sz="2800" b="1" dirty="0" smtClean="0">
              <a:solidFill>
                <a:srgbClr val="002060"/>
              </a:solidFill>
            </a:endParaRPr>
          </a:p>
          <a:p>
            <a:pPr marL="685800" indent="-685800" algn="l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6800" b="1" dirty="0" smtClean="0">
                <a:solidFill>
                  <a:srgbClr val="002060"/>
                </a:solidFill>
              </a:rPr>
              <a:t>Проведение </a:t>
            </a:r>
            <a:r>
              <a:rPr lang="ru-RU" sz="6800" b="1" dirty="0">
                <a:solidFill>
                  <a:srgbClr val="002060"/>
                </a:solidFill>
              </a:rPr>
              <a:t>учений и тренировок по реализации планов </a:t>
            </a:r>
            <a:r>
              <a:rPr lang="ru-RU" sz="6800" b="1" dirty="0" smtClean="0">
                <a:solidFill>
                  <a:srgbClr val="002060"/>
                </a:solidFill>
              </a:rPr>
              <a:t>обеспечения</a:t>
            </a:r>
          </a:p>
          <a:p>
            <a:pPr algn="l">
              <a:spcBef>
                <a:spcPts val="0"/>
              </a:spcBef>
            </a:pPr>
            <a:r>
              <a:rPr lang="ru-RU" sz="6800" b="1" dirty="0" smtClean="0">
                <a:solidFill>
                  <a:srgbClr val="002060"/>
                </a:solidFill>
              </a:rPr>
              <a:t>антитеррористической защищенности</a:t>
            </a:r>
          </a:p>
          <a:p>
            <a:pPr algn="l">
              <a:spcBef>
                <a:spcPts val="0"/>
              </a:spcBef>
            </a:pPr>
            <a:endParaRPr lang="ru-RU" sz="2800" b="1" dirty="0" smtClean="0">
              <a:solidFill>
                <a:srgbClr val="002060"/>
              </a:solidFill>
            </a:endParaRPr>
          </a:p>
          <a:p>
            <a:pPr marL="685800" indent="-685800" algn="l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6800" b="1" dirty="0" smtClean="0">
                <a:solidFill>
                  <a:srgbClr val="002060"/>
                </a:solidFill>
              </a:rPr>
              <a:t>Организация </a:t>
            </a:r>
            <a:r>
              <a:rPr lang="ru-RU" sz="6800" b="1" dirty="0">
                <a:solidFill>
                  <a:srgbClr val="002060"/>
                </a:solidFill>
              </a:rPr>
              <a:t>пропускного режима и контроль за соблюдением </a:t>
            </a:r>
            <a:r>
              <a:rPr lang="ru-RU" sz="6800" b="1" dirty="0" smtClean="0">
                <a:solidFill>
                  <a:srgbClr val="002060"/>
                </a:solidFill>
              </a:rPr>
              <a:t>пропускного</a:t>
            </a:r>
          </a:p>
          <a:p>
            <a:pPr algn="l">
              <a:spcBef>
                <a:spcPts val="0"/>
              </a:spcBef>
            </a:pPr>
            <a:r>
              <a:rPr lang="ru-RU" sz="6800" b="1" dirty="0" smtClean="0">
                <a:solidFill>
                  <a:srgbClr val="002060"/>
                </a:solidFill>
              </a:rPr>
              <a:t>и </a:t>
            </a:r>
            <a:r>
              <a:rPr lang="ru-RU" sz="6800" b="1" dirty="0" err="1" smtClean="0">
                <a:solidFill>
                  <a:srgbClr val="002060"/>
                </a:solidFill>
              </a:rPr>
              <a:t>внутриобъектового</a:t>
            </a:r>
            <a:r>
              <a:rPr lang="ru-RU" sz="6800" b="1" dirty="0" smtClean="0">
                <a:solidFill>
                  <a:srgbClr val="002060"/>
                </a:solidFill>
              </a:rPr>
              <a:t> </a:t>
            </a:r>
            <a:r>
              <a:rPr lang="ru-RU" sz="6800" b="1" dirty="0">
                <a:solidFill>
                  <a:srgbClr val="002060"/>
                </a:solidFill>
              </a:rPr>
              <a:t>режимов, установленных на объектах (территориях</a:t>
            </a:r>
            <a:r>
              <a:rPr lang="ru-RU" sz="6800" b="1" dirty="0" smtClean="0">
                <a:solidFill>
                  <a:srgbClr val="002060"/>
                </a:solidFill>
              </a:rPr>
              <a:t>)</a:t>
            </a:r>
          </a:p>
          <a:p>
            <a:pPr algn="l">
              <a:spcBef>
                <a:spcPts val="0"/>
              </a:spcBef>
            </a:pPr>
            <a:endParaRPr lang="ru-RU" sz="2800" b="1" dirty="0">
              <a:solidFill>
                <a:srgbClr val="002060"/>
              </a:solidFill>
            </a:endParaRPr>
          </a:p>
          <a:p>
            <a:pPr marL="685800" indent="-685800" algn="l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6800" b="1" dirty="0" smtClean="0">
                <a:solidFill>
                  <a:srgbClr val="002060"/>
                </a:solidFill>
              </a:rPr>
              <a:t>Обеспечение </a:t>
            </a:r>
            <a:r>
              <a:rPr lang="ru-RU" sz="6800" b="1" dirty="0">
                <a:solidFill>
                  <a:srgbClr val="002060"/>
                </a:solidFill>
              </a:rPr>
              <a:t>инженерно-технического укрепления зданий (</a:t>
            </a:r>
            <a:r>
              <a:rPr lang="ru-RU" sz="6800" b="1" dirty="0" smtClean="0">
                <a:solidFill>
                  <a:srgbClr val="002060"/>
                </a:solidFill>
              </a:rPr>
              <a:t>строений,</a:t>
            </a:r>
          </a:p>
          <a:p>
            <a:pPr algn="l">
              <a:spcBef>
                <a:spcPts val="0"/>
              </a:spcBef>
            </a:pPr>
            <a:r>
              <a:rPr lang="ru-RU" sz="6800" b="1" dirty="0" smtClean="0">
                <a:solidFill>
                  <a:srgbClr val="002060"/>
                </a:solidFill>
              </a:rPr>
              <a:t>сооружений</a:t>
            </a:r>
            <a:r>
              <a:rPr lang="ru-RU" sz="6800" b="1" dirty="0">
                <a:solidFill>
                  <a:srgbClr val="002060"/>
                </a:solidFill>
              </a:rPr>
              <a:t>) объектов (территорий</a:t>
            </a:r>
            <a:r>
              <a:rPr lang="ru-RU" sz="6800" b="1" dirty="0" smtClean="0">
                <a:solidFill>
                  <a:srgbClr val="002060"/>
                </a:solidFill>
              </a:rPr>
              <a:t>)</a:t>
            </a:r>
          </a:p>
          <a:p>
            <a:pPr marL="685800" indent="-68580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2800" b="1" dirty="0">
              <a:solidFill>
                <a:srgbClr val="002060"/>
              </a:solidFill>
            </a:endParaRPr>
          </a:p>
          <a:p>
            <a:pPr marL="685800" indent="-685800" algn="l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6800" b="1" dirty="0" smtClean="0">
                <a:solidFill>
                  <a:srgbClr val="002060"/>
                </a:solidFill>
              </a:rPr>
              <a:t>Осуществление </a:t>
            </a:r>
            <a:r>
              <a:rPr lang="ru-RU" sz="6800" b="1" dirty="0">
                <a:solidFill>
                  <a:srgbClr val="002060"/>
                </a:solidFill>
              </a:rPr>
              <a:t>мероприятий информационной </a:t>
            </a:r>
            <a:r>
              <a:rPr lang="ru-RU" sz="6800" b="1" dirty="0" smtClean="0">
                <a:solidFill>
                  <a:srgbClr val="002060"/>
                </a:solidFill>
              </a:rPr>
              <a:t>безопасности,</a:t>
            </a:r>
          </a:p>
          <a:p>
            <a:pPr algn="l">
              <a:spcBef>
                <a:spcPts val="0"/>
              </a:spcBef>
            </a:pPr>
            <a:r>
              <a:rPr lang="ru-RU" sz="6800" b="1" dirty="0" smtClean="0">
                <a:solidFill>
                  <a:srgbClr val="002060"/>
                </a:solidFill>
              </a:rPr>
              <a:t>обеспечивающих </a:t>
            </a:r>
            <a:r>
              <a:rPr lang="ru-RU" sz="6800" b="1" dirty="0">
                <a:solidFill>
                  <a:srgbClr val="002060"/>
                </a:solidFill>
              </a:rPr>
              <a:t>защиту от несанкционированного доступа к информационным ресурсам объектов (территорий</a:t>
            </a:r>
            <a:r>
              <a:rPr lang="ru-RU" sz="6800" b="1" dirty="0" smtClean="0">
                <a:solidFill>
                  <a:srgbClr val="002060"/>
                </a:solidFill>
              </a:rPr>
              <a:t>)</a:t>
            </a:r>
          </a:p>
          <a:p>
            <a:pPr marL="685800" indent="-68580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2800" b="1" dirty="0">
              <a:solidFill>
                <a:srgbClr val="002060"/>
              </a:solidFill>
            </a:endParaRPr>
          </a:p>
          <a:p>
            <a:pPr marL="685800" indent="-685800" algn="l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6800" b="1" dirty="0" smtClean="0">
                <a:solidFill>
                  <a:srgbClr val="002060"/>
                </a:solidFill>
              </a:rPr>
              <a:t>Размещение </a:t>
            </a:r>
            <a:r>
              <a:rPr lang="ru-RU" sz="6800" b="1" dirty="0">
                <a:solidFill>
                  <a:srgbClr val="002060"/>
                </a:solidFill>
              </a:rPr>
              <a:t>на объектах (территориях) наглядных пособий с </a:t>
            </a:r>
            <a:r>
              <a:rPr lang="ru-RU" sz="6800" b="1" dirty="0" smtClean="0">
                <a:solidFill>
                  <a:srgbClr val="002060"/>
                </a:solidFill>
              </a:rPr>
              <a:t>информацией</a:t>
            </a:r>
          </a:p>
          <a:p>
            <a:pPr algn="l">
              <a:spcBef>
                <a:spcPts val="0"/>
              </a:spcBef>
            </a:pPr>
            <a:r>
              <a:rPr lang="ru-RU" sz="6800" b="1" dirty="0" smtClean="0">
                <a:solidFill>
                  <a:srgbClr val="002060"/>
                </a:solidFill>
              </a:rPr>
              <a:t>о </a:t>
            </a:r>
            <a:r>
              <a:rPr lang="ru-RU" sz="6800" b="1" dirty="0">
                <a:solidFill>
                  <a:srgbClr val="002060"/>
                </a:solidFill>
              </a:rPr>
              <a:t>порядке действия работников и посетителей при обнаружении подозрительных лиц или предметов на объектах (территориях), а также при поступлении информации об угрозе совершения или о совершении террористических актов на объектах (территориях</a:t>
            </a:r>
            <a:r>
              <a:rPr lang="ru-RU" sz="6800" b="1" dirty="0" smtClean="0">
                <a:solidFill>
                  <a:srgbClr val="002060"/>
                </a:solidFill>
              </a:rPr>
              <a:t>)</a:t>
            </a:r>
          </a:p>
          <a:p>
            <a:pPr marL="685800" indent="-68580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7200" b="1" dirty="0">
              <a:solidFill>
                <a:srgbClr val="002060"/>
              </a:solidFill>
            </a:endParaRPr>
          </a:p>
          <a:p>
            <a:pPr marL="285750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ru-RU" sz="7200" b="1" dirty="0" smtClean="0">
              <a:solidFill>
                <a:srgbClr val="002060"/>
              </a:solidFill>
            </a:endParaRPr>
          </a:p>
          <a:p>
            <a:pPr marL="285750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ru-RU" sz="5200" b="1" dirty="0" smtClean="0">
              <a:solidFill>
                <a:srgbClr val="002060"/>
              </a:solidFill>
            </a:endParaRPr>
          </a:p>
          <a:p>
            <a:pPr algn="l"/>
            <a:endParaRPr lang="ru-RU" sz="4800" b="1" dirty="0" smtClean="0">
              <a:solidFill>
                <a:srgbClr val="002060"/>
              </a:solidFill>
            </a:endParaRPr>
          </a:p>
          <a:p>
            <a:endParaRPr lang="ru-RU" sz="2000" dirty="0" smtClean="0">
              <a:solidFill>
                <a:srgbClr val="002060"/>
              </a:solidFill>
            </a:endParaRPr>
          </a:p>
          <a:p>
            <a:endParaRPr lang="ru-RU" sz="2000" dirty="0">
              <a:solidFill>
                <a:srgbClr val="002060"/>
              </a:solidFill>
            </a:endParaRPr>
          </a:p>
        </p:txBody>
      </p:sp>
      <p:pic>
        <p:nvPicPr>
          <p:cNvPr id="1026" name="Picture 2" descr="C:\Users\DavidchukMV\AppData\Local\Microsoft\Windows\Temporary Internet Files\Content.IE5\8CSK1XXB\Montazhnaya_oblast_1_4x-8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96" t="18494" r="18745" b="25797"/>
          <a:stretch/>
        </p:blipFill>
        <p:spPr bwMode="auto">
          <a:xfrm>
            <a:off x="467544" y="5949281"/>
            <a:ext cx="480296" cy="648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2664296" cy="660857"/>
          </a:xfrm>
          <a:prstGeom prst="rect">
            <a:avLst/>
          </a:prstGeom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539552" y="620688"/>
            <a:ext cx="8280920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100" b="1" u="sng" dirty="0">
                <a:solidFill>
                  <a:srgbClr val="C00000"/>
                </a:solidFill>
                <a:cs typeface="Times New Roman" panose="02020603050405020304" pitchFamily="18" charset="0"/>
              </a:rPr>
              <a:t>В целях обеспечения необходимой степени антитеррористической защищенности объектов (территорий) независимо от присвоенной </a:t>
            </a:r>
            <a:r>
              <a:rPr lang="ru-RU" sz="2100" b="1" u="sng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/>
            </a:r>
            <a:br>
              <a:rPr lang="ru-RU" sz="2100" b="1" u="sng" dirty="0" smtClean="0">
                <a:solidFill>
                  <a:srgbClr val="C00000"/>
                </a:solidFill>
                <a:cs typeface="Times New Roman" panose="02020603050405020304" pitchFamily="18" charset="0"/>
              </a:rPr>
            </a:br>
            <a:r>
              <a:rPr lang="ru-RU" sz="2100" b="1" u="sng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им </a:t>
            </a:r>
            <a:r>
              <a:rPr lang="ru-RU" sz="2100" b="1" u="sng" dirty="0">
                <a:solidFill>
                  <a:srgbClr val="C00000"/>
                </a:solidFill>
                <a:cs typeface="Times New Roman" panose="02020603050405020304" pitchFamily="18" charset="0"/>
              </a:rPr>
              <a:t>категории осуществляются следующие </a:t>
            </a:r>
            <a:r>
              <a:rPr lang="ru-RU" sz="2100" b="1" u="sng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мероприятия:</a:t>
            </a:r>
            <a:endParaRPr lang="ru-RU" sz="2100" b="1" u="sng" dirty="0">
              <a:solidFill>
                <a:srgbClr val="C00000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5480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DavidchukMV\AppData\Local\Microsoft\Windows\Temporary Internet Files\Content.IE5\8CSK1XXB\Фон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57519" cy="6888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888743"/>
          </a:xfrm>
          <a:prstGeom prst="rect">
            <a:avLst/>
          </a:prstGeom>
          <a:solidFill>
            <a:schemeClr val="bg1"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30361" y="5979333"/>
            <a:ext cx="3857663" cy="722511"/>
          </a:xfrm>
        </p:spPr>
        <p:txBody>
          <a:bodyPr>
            <a:normAutofit/>
          </a:bodyPr>
          <a:lstStyle/>
          <a:p>
            <a:pPr algn="l"/>
            <a:r>
              <a:rPr lang="ru-RU" sz="1200" b="1" dirty="0" smtClean="0"/>
              <a:t>ФЕСТИВАЛЬ ТРАДИЦИОННОЙ НАРОДНОЙ КУЛЬТУРЫ </a:t>
            </a:r>
            <a:br>
              <a:rPr lang="ru-RU" sz="1200" b="1" dirty="0" smtClean="0"/>
            </a:br>
            <a:r>
              <a:rPr lang="ru-RU" sz="1200" b="1" dirty="0" smtClean="0"/>
              <a:t>"АРХАНГЕЛОГОРОДСКИЕ ГОСТИНЫ "</a:t>
            </a:r>
            <a:endParaRPr lang="ru-RU" sz="12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4283" y="1844823"/>
            <a:ext cx="8568952" cy="4320481"/>
          </a:xfrm>
        </p:spPr>
        <p:txBody>
          <a:bodyPr>
            <a:normAutofit fontScale="25000" lnSpcReduction="20000"/>
          </a:bodyPr>
          <a:lstStyle/>
          <a:p>
            <a:pPr marL="285750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ru-RU" sz="1800" b="1" dirty="0" smtClean="0">
              <a:solidFill>
                <a:srgbClr val="002060"/>
              </a:solidFill>
            </a:endParaRPr>
          </a:p>
          <a:p>
            <a:pPr marL="685800" lvl="0" indent="-68580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5200" b="1" dirty="0" smtClean="0">
              <a:solidFill>
                <a:srgbClr val="002060"/>
              </a:solidFill>
            </a:endParaRPr>
          </a:p>
          <a:p>
            <a:pPr marL="685800" lvl="0" indent="-685800" algn="l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6800" b="1" dirty="0" smtClean="0">
                <a:solidFill>
                  <a:srgbClr val="002060"/>
                </a:solidFill>
              </a:rPr>
              <a:t>Оборудование </a:t>
            </a:r>
            <a:r>
              <a:rPr lang="ru-RU" sz="6800" b="1" dirty="0">
                <a:solidFill>
                  <a:srgbClr val="002060"/>
                </a:solidFill>
              </a:rPr>
              <a:t>объектов (территорий) системами экстренного </a:t>
            </a:r>
            <a:r>
              <a:rPr lang="ru-RU" sz="6800" b="1" dirty="0" smtClean="0">
                <a:solidFill>
                  <a:srgbClr val="002060"/>
                </a:solidFill>
              </a:rPr>
              <a:t>оповещения</a:t>
            </a:r>
          </a:p>
          <a:p>
            <a:pPr lvl="0" algn="l">
              <a:spcBef>
                <a:spcPts val="0"/>
              </a:spcBef>
            </a:pPr>
            <a:r>
              <a:rPr lang="ru-RU" sz="6800" b="1" dirty="0" smtClean="0">
                <a:solidFill>
                  <a:srgbClr val="002060"/>
                </a:solidFill>
              </a:rPr>
              <a:t>работников </a:t>
            </a:r>
            <a:r>
              <a:rPr lang="ru-RU" sz="6800" b="1" dirty="0">
                <a:solidFill>
                  <a:srgbClr val="002060"/>
                </a:solidFill>
              </a:rPr>
              <a:t>и посетителей объектов (территорий) о потенциальной угрозе возникновения или о возникновении чрезвычайной ситуации.</a:t>
            </a:r>
          </a:p>
          <a:p>
            <a:pPr marL="685800" lvl="0" indent="-68580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2800" b="1" dirty="0">
              <a:solidFill>
                <a:srgbClr val="002060"/>
              </a:solidFill>
            </a:endParaRPr>
          </a:p>
          <a:p>
            <a:pPr marL="685800" lvl="0" indent="-685800" algn="l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6800" b="1" dirty="0">
                <a:solidFill>
                  <a:srgbClr val="002060"/>
                </a:solidFill>
              </a:rPr>
              <a:t>Обеспечение защиты служебной информации ограниченного </a:t>
            </a:r>
            <a:r>
              <a:rPr lang="ru-RU" sz="6800" b="1" dirty="0" smtClean="0">
                <a:solidFill>
                  <a:srgbClr val="002060"/>
                </a:solidFill>
              </a:rPr>
              <a:t>распространения,</a:t>
            </a:r>
          </a:p>
          <a:p>
            <a:pPr lvl="0" algn="l">
              <a:spcBef>
                <a:spcPts val="0"/>
              </a:spcBef>
            </a:pPr>
            <a:r>
              <a:rPr lang="ru-RU" sz="6800" b="1" dirty="0" smtClean="0">
                <a:solidFill>
                  <a:srgbClr val="002060"/>
                </a:solidFill>
              </a:rPr>
              <a:t>содержащейся </a:t>
            </a:r>
            <a:r>
              <a:rPr lang="ru-RU" sz="6800" b="1" dirty="0">
                <a:solidFill>
                  <a:srgbClr val="002060"/>
                </a:solidFill>
              </a:rPr>
              <a:t>в паспорте безопасности объекта (территории), иных документах и на других материальных носителях информации, в том числе служебной информации ограниченного распространения о принимаемых мерах по антитеррористической защищенности объекта (территории</a:t>
            </a:r>
            <a:r>
              <a:rPr lang="ru-RU" sz="6800" b="1" dirty="0" smtClean="0">
                <a:solidFill>
                  <a:srgbClr val="002060"/>
                </a:solidFill>
              </a:rPr>
              <a:t>).</a:t>
            </a:r>
          </a:p>
          <a:p>
            <a:pPr marL="685800" lvl="0" indent="-68580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2800" b="1" dirty="0">
              <a:solidFill>
                <a:srgbClr val="002060"/>
              </a:solidFill>
            </a:endParaRPr>
          </a:p>
          <a:p>
            <a:pPr marL="685800" lvl="0" indent="-685800" algn="l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6800" b="1" dirty="0" smtClean="0">
                <a:solidFill>
                  <a:srgbClr val="002060"/>
                </a:solidFill>
              </a:rPr>
              <a:t>Установление </a:t>
            </a:r>
            <a:r>
              <a:rPr lang="ru-RU" sz="6800" b="1" dirty="0">
                <a:solidFill>
                  <a:srgbClr val="002060"/>
                </a:solidFill>
              </a:rPr>
              <a:t>порядка работы со служебной информацией </a:t>
            </a:r>
            <a:r>
              <a:rPr lang="ru-RU" sz="6800" b="1" dirty="0" smtClean="0">
                <a:solidFill>
                  <a:srgbClr val="002060"/>
                </a:solidFill>
              </a:rPr>
              <a:t>ограниченного</a:t>
            </a:r>
          </a:p>
          <a:p>
            <a:pPr lvl="0" algn="l">
              <a:spcBef>
                <a:spcPts val="0"/>
              </a:spcBef>
            </a:pPr>
            <a:r>
              <a:rPr lang="ru-RU" sz="6800" b="1" dirty="0" smtClean="0">
                <a:solidFill>
                  <a:srgbClr val="002060"/>
                </a:solidFill>
              </a:rPr>
              <a:t>распространения.</a:t>
            </a:r>
          </a:p>
          <a:p>
            <a:pPr lvl="0" algn="l">
              <a:spcBef>
                <a:spcPts val="0"/>
              </a:spcBef>
            </a:pPr>
            <a:endParaRPr lang="ru-RU" sz="2800" b="1" dirty="0">
              <a:solidFill>
                <a:srgbClr val="002060"/>
              </a:solidFill>
            </a:endParaRPr>
          </a:p>
          <a:p>
            <a:pPr marL="685800" lvl="0" indent="-685800" algn="l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6800" b="1" dirty="0" smtClean="0">
                <a:solidFill>
                  <a:srgbClr val="002060"/>
                </a:solidFill>
              </a:rPr>
              <a:t>Подготовка </a:t>
            </a:r>
            <a:r>
              <a:rPr lang="ru-RU" sz="6800" b="1" dirty="0">
                <a:solidFill>
                  <a:srgbClr val="002060"/>
                </a:solidFill>
              </a:rPr>
              <a:t>и переподготовка должностных лиц по вопросам </a:t>
            </a:r>
            <a:r>
              <a:rPr lang="ru-RU" sz="6800" b="1" dirty="0" smtClean="0">
                <a:solidFill>
                  <a:srgbClr val="002060"/>
                </a:solidFill>
              </a:rPr>
              <a:t>обеспечения</a:t>
            </a:r>
          </a:p>
          <a:p>
            <a:pPr lvl="0" algn="l">
              <a:spcBef>
                <a:spcPts val="0"/>
              </a:spcBef>
            </a:pPr>
            <a:r>
              <a:rPr lang="ru-RU" sz="6800" b="1" dirty="0" smtClean="0">
                <a:solidFill>
                  <a:srgbClr val="002060"/>
                </a:solidFill>
              </a:rPr>
              <a:t>антитеррористической </a:t>
            </a:r>
            <a:r>
              <a:rPr lang="ru-RU" sz="6800" b="1" dirty="0">
                <a:solidFill>
                  <a:srgbClr val="002060"/>
                </a:solidFill>
              </a:rPr>
              <a:t>защищенности объектов (территорий), работы со служебной информацией ограниченного распространения</a:t>
            </a:r>
            <a:r>
              <a:rPr lang="ru-RU" sz="6800" b="1" dirty="0" smtClean="0">
                <a:solidFill>
                  <a:srgbClr val="002060"/>
                </a:solidFill>
              </a:rPr>
              <a:t>.</a:t>
            </a:r>
          </a:p>
          <a:p>
            <a:pPr lvl="0" algn="l">
              <a:spcBef>
                <a:spcPts val="0"/>
              </a:spcBef>
            </a:pPr>
            <a:endParaRPr lang="ru-RU" sz="2800" b="1" dirty="0" smtClean="0">
              <a:solidFill>
                <a:srgbClr val="002060"/>
              </a:solidFill>
            </a:endParaRPr>
          </a:p>
          <a:p>
            <a:pPr marL="685800" lvl="0" indent="-685800" algn="l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6800" b="1" dirty="0" smtClean="0">
                <a:solidFill>
                  <a:srgbClr val="002060"/>
                </a:solidFill>
              </a:rPr>
              <a:t>Выявление </a:t>
            </a:r>
            <a:r>
              <a:rPr lang="ru-RU" sz="6800" b="1" dirty="0">
                <a:solidFill>
                  <a:srgbClr val="002060"/>
                </a:solidFill>
              </a:rPr>
              <a:t>и предотвращение несанкционированного проноса (провоза) </a:t>
            </a:r>
            <a:r>
              <a:rPr lang="ru-RU" sz="6800" b="1" dirty="0" smtClean="0">
                <a:solidFill>
                  <a:srgbClr val="002060"/>
                </a:solidFill>
              </a:rPr>
              <a:t>на</a:t>
            </a:r>
          </a:p>
          <a:p>
            <a:pPr lvl="0" algn="l">
              <a:spcBef>
                <a:spcPts val="0"/>
              </a:spcBef>
            </a:pPr>
            <a:r>
              <a:rPr lang="ru-RU" sz="6800" b="1" dirty="0" smtClean="0">
                <a:solidFill>
                  <a:srgbClr val="002060"/>
                </a:solidFill>
              </a:rPr>
              <a:t>объект </a:t>
            </a:r>
            <a:r>
              <a:rPr lang="ru-RU" sz="6800" b="1" dirty="0">
                <a:solidFill>
                  <a:srgbClr val="002060"/>
                </a:solidFill>
              </a:rPr>
              <a:t>(территорию) и применения на объекте (территории) токсичных химикатов, отравляющих веществ и патогенных биологических агентов, в том числе при их получении посредством почтовых отправлений. </a:t>
            </a:r>
          </a:p>
          <a:p>
            <a:pPr marL="285750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ru-RU" sz="5200" b="1" dirty="0" smtClean="0">
              <a:solidFill>
                <a:srgbClr val="002060"/>
              </a:solidFill>
            </a:endParaRPr>
          </a:p>
          <a:p>
            <a:pPr algn="l"/>
            <a:endParaRPr lang="ru-RU" sz="4800" b="1" dirty="0" smtClean="0">
              <a:solidFill>
                <a:srgbClr val="002060"/>
              </a:solidFill>
            </a:endParaRPr>
          </a:p>
          <a:p>
            <a:endParaRPr lang="ru-RU" sz="2000" dirty="0" smtClean="0">
              <a:solidFill>
                <a:srgbClr val="002060"/>
              </a:solidFill>
            </a:endParaRPr>
          </a:p>
          <a:p>
            <a:endParaRPr lang="ru-RU" sz="2000" dirty="0">
              <a:solidFill>
                <a:srgbClr val="002060"/>
              </a:solidFill>
            </a:endParaRPr>
          </a:p>
        </p:txBody>
      </p:sp>
      <p:pic>
        <p:nvPicPr>
          <p:cNvPr id="1026" name="Picture 2" descr="C:\Users\DavidchukMV\AppData\Local\Microsoft\Windows\Temporary Internet Files\Content.IE5\8CSK1XXB\Montazhnaya_oblast_1_4x-8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96" t="18494" r="18745" b="25797"/>
          <a:stretch/>
        </p:blipFill>
        <p:spPr bwMode="auto">
          <a:xfrm>
            <a:off x="467544" y="5949281"/>
            <a:ext cx="480296" cy="648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2664296" cy="660857"/>
          </a:xfrm>
          <a:prstGeom prst="rect">
            <a:avLst/>
          </a:prstGeom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899592" y="764704"/>
            <a:ext cx="7920880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b="1" u="sng" dirty="0">
                <a:solidFill>
                  <a:srgbClr val="C00000"/>
                </a:solidFill>
                <a:cs typeface="Times New Roman" panose="02020603050405020304" pitchFamily="18" charset="0"/>
              </a:rPr>
              <a:t>В целях обеспечения необходимой степени антитеррористической защищенности объектов (территорий) независимо от присвоенной им категории осуществляются следующие </a:t>
            </a:r>
            <a:r>
              <a:rPr lang="ru-RU" sz="2000" b="1" u="sng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мероприятия:</a:t>
            </a:r>
            <a:endParaRPr lang="ru-RU" sz="2000" b="1" u="sng" dirty="0">
              <a:solidFill>
                <a:srgbClr val="C00000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5772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DavidchukMV\AppData\Local\Microsoft\Windows\Temporary Internet Files\Content.IE5\8CSK1XXB\Фон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57519" cy="6888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888743"/>
          </a:xfrm>
          <a:prstGeom prst="rect">
            <a:avLst/>
          </a:prstGeom>
          <a:solidFill>
            <a:schemeClr val="bg1"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30361" y="5979333"/>
            <a:ext cx="3857663" cy="722511"/>
          </a:xfrm>
        </p:spPr>
        <p:txBody>
          <a:bodyPr>
            <a:normAutofit/>
          </a:bodyPr>
          <a:lstStyle/>
          <a:p>
            <a:pPr algn="l"/>
            <a:r>
              <a:rPr lang="ru-RU" sz="1200" b="1" dirty="0" smtClean="0"/>
              <a:t>ФЕСТИВАЛЬ ТРАДИЦИОННОЙ НАРОДНОЙ КУЛЬТУРЫ </a:t>
            </a:r>
            <a:br>
              <a:rPr lang="ru-RU" sz="1200" b="1" dirty="0" smtClean="0"/>
            </a:br>
            <a:r>
              <a:rPr lang="ru-RU" sz="1200" b="1" dirty="0" smtClean="0"/>
              <a:t>"АРХАНГЕЛОГОРОДСКИЕ ГОСТИНЫ "</a:t>
            </a:r>
            <a:endParaRPr lang="ru-RU" sz="12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4283" y="1844823"/>
            <a:ext cx="8568952" cy="4320481"/>
          </a:xfrm>
        </p:spPr>
        <p:txBody>
          <a:bodyPr>
            <a:normAutofit fontScale="92500" lnSpcReduction="10000"/>
          </a:bodyPr>
          <a:lstStyle/>
          <a:p>
            <a:pPr marL="285750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ru-RU" sz="1800" b="1" dirty="0" smtClean="0">
              <a:solidFill>
                <a:srgbClr val="002060"/>
              </a:solidFill>
            </a:endParaRPr>
          </a:p>
          <a:p>
            <a:pPr marL="685800" indent="-685800" algn="l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2400" b="1" dirty="0">
                <a:solidFill>
                  <a:srgbClr val="002060"/>
                </a:solidFill>
              </a:rPr>
              <a:t>Федеральный закон от 21 декабря 1994 года № 69-ФЗ </a:t>
            </a:r>
            <a:r>
              <a:rPr lang="ru-RU" sz="2400" b="1" dirty="0" smtClean="0">
                <a:solidFill>
                  <a:srgbClr val="002060"/>
                </a:solidFill>
              </a:rPr>
              <a:t/>
            </a:r>
            <a:br>
              <a:rPr lang="ru-RU" sz="2400" b="1" dirty="0" smtClean="0">
                <a:solidFill>
                  <a:srgbClr val="002060"/>
                </a:solidFill>
              </a:rPr>
            </a:br>
            <a:r>
              <a:rPr lang="ru-RU" sz="2400" b="1" dirty="0" smtClean="0">
                <a:solidFill>
                  <a:srgbClr val="002060"/>
                </a:solidFill>
              </a:rPr>
              <a:t>«</a:t>
            </a:r>
            <a:r>
              <a:rPr lang="ru-RU" sz="2400" b="1" dirty="0">
                <a:solidFill>
                  <a:srgbClr val="002060"/>
                </a:solidFill>
              </a:rPr>
              <a:t>О пожарной безопасности</a:t>
            </a:r>
            <a:r>
              <a:rPr lang="ru-RU" sz="2400" b="1" dirty="0" smtClean="0">
                <a:solidFill>
                  <a:srgbClr val="002060"/>
                </a:solidFill>
              </a:rPr>
              <a:t>»</a:t>
            </a:r>
          </a:p>
          <a:p>
            <a:pPr algn="l">
              <a:spcBef>
                <a:spcPts val="0"/>
              </a:spcBef>
            </a:pPr>
            <a:endParaRPr lang="ru-RU" sz="1000" b="1" dirty="0">
              <a:solidFill>
                <a:srgbClr val="002060"/>
              </a:solidFill>
            </a:endParaRPr>
          </a:p>
          <a:p>
            <a:pPr algn="l">
              <a:spcBef>
                <a:spcPts val="0"/>
              </a:spcBef>
            </a:pPr>
            <a:endParaRPr lang="ru-RU" sz="2000" b="1" dirty="0">
              <a:solidFill>
                <a:srgbClr val="002060"/>
              </a:solidFill>
            </a:endParaRPr>
          </a:p>
          <a:p>
            <a:pPr marL="685800" indent="-685800" algn="l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2400" b="1" dirty="0" smtClean="0">
                <a:solidFill>
                  <a:srgbClr val="002060"/>
                </a:solidFill>
              </a:rPr>
              <a:t>Постановление Правительства </a:t>
            </a:r>
            <a:r>
              <a:rPr lang="ru-RU" sz="2400" b="1" dirty="0">
                <a:solidFill>
                  <a:srgbClr val="002060"/>
                </a:solidFill>
              </a:rPr>
              <a:t>Р</a:t>
            </a:r>
            <a:r>
              <a:rPr lang="ru-RU" sz="2400" b="1" dirty="0" smtClean="0">
                <a:solidFill>
                  <a:srgbClr val="002060"/>
                </a:solidFill>
              </a:rPr>
              <a:t>оссийской Федерации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</a:rPr>
              <a:t>от </a:t>
            </a:r>
            <a:r>
              <a:rPr lang="ru-RU" sz="2400" b="1" dirty="0">
                <a:solidFill>
                  <a:srgbClr val="002060"/>
                </a:solidFill>
              </a:rPr>
              <a:t>25 апреля 2012 </a:t>
            </a:r>
            <a:r>
              <a:rPr lang="ru-RU" sz="2400" b="1" dirty="0" smtClean="0">
                <a:solidFill>
                  <a:srgbClr val="002060"/>
                </a:solidFill>
              </a:rPr>
              <a:t>года № 390 «О противопожарном режиме» </a:t>
            </a:r>
            <a:r>
              <a:rPr lang="ru-RU" sz="2200" b="1" dirty="0" smtClean="0">
                <a:solidFill>
                  <a:srgbClr val="002060"/>
                </a:solidFill>
              </a:rPr>
              <a:t>(утратит силу 01 января 2021 года)</a:t>
            </a:r>
          </a:p>
          <a:p>
            <a:pPr marL="685800" indent="-68580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1000" b="1" dirty="0" smtClean="0">
              <a:solidFill>
                <a:srgbClr val="002060"/>
              </a:solidFill>
            </a:endParaRPr>
          </a:p>
          <a:p>
            <a:pPr marL="685800" indent="-68580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2000" b="1" dirty="0" smtClean="0">
              <a:solidFill>
                <a:srgbClr val="002060"/>
              </a:solidFill>
            </a:endParaRPr>
          </a:p>
          <a:p>
            <a:pPr marL="685800" indent="-685800" algn="l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2400" b="1" dirty="0">
                <a:solidFill>
                  <a:srgbClr val="002060"/>
                </a:solidFill>
              </a:rPr>
              <a:t>Постановление </a:t>
            </a:r>
            <a:r>
              <a:rPr lang="ru-RU" sz="2400" b="1" dirty="0" smtClean="0">
                <a:solidFill>
                  <a:srgbClr val="002060"/>
                </a:solidFill>
              </a:rPr>
              <a:t>Правительства </a:t>
            </a:r>
            <a:r>
              <a:rPr lang="ru-RU" sz="2400" b="1" dirty="0">
                <a:solidFill>
                  <a:srgbClr val="002060"/>
                </a:solidFill>
              </a:rPr>
              <a:t>Р</a:t>
            </a:r>
            <a:r>
              <a:rPr lang="ru-RU" sz="2400" b="1" dirty="0" smtClean="0">
                <a:solidFill>
                  <a:srgbClr val="002060"/>
                </a:solidFill>
              </a:rPr>
              <a:t>оссийской </a:t>
            </a:r>
            <a:r>
              <a:rPr lang="ru-RU" sz="2400" b="1" dirty="0">
                <a:solidFill>
                  <a:srgbClr val="002060"/>
                </a:solidFill>
              </a:rPr>
              <a:t>Ф</a:t>
            </a:r>
            <a:r>
              <a:rPr lang="ru-RU" sz="2400" b="1" dirty="0" smtClean="0">
                <a:solidFill>
                  <a:srgbClr val="002060"/>
                </a:solidFill>
              </a:rPr>
              <a:t>едерации от 16 сентября 2020 года </a:t>
            </a:r>
            <a:r>
              <a:rPr lang="ru-RU" sz="2400" b="1" dirty="0">
                <a:solidFill>
                  <a:srgbClr val="002060"/>
                </a:solidFill>
              </a:rPr>
              <a:t>№</a:t>
            </a:r>
            <a:r>
              <a:rPr lang="ru-RU" sz="2400" b="1" dirty="0" smtClean="0">
                <a:solidFill>
                  <a:srgbClr val="002060"/>
                </a:solidFill>
              </a:rPr>
              <a:t> 1479 «Об утверждении правил Противопожарного режима в Российской Федерации» </a:t>
            </a:r>
            <a:br>
              <a:rPr lang="ru-RU" sz="2400" b="1" dirty="0" smtClean="0">
                <a:solidFill>
                  <a:srgbClr val="002060"/>
                </a:solidFill>
              </a:rPr>
            </a:br>
            <a:r>
              <a:rPr lang="ru-RU" sz="2200" b="1" dirty="0" smtClean="0">
                <a:solidFill>
                  <a:srgbClr val="002060"/>
                </a:solidFill>
              </a:rPr>
              <a:t>(вступает в силу </a:t>
            </a:r>
            <a:r>
              <a:rPr lang="ru-RU" sz="2200" b="1" dirty="0">
                <a:solidFill>
                  <a:srgbClr val="002060"/>
                </a:solidFill>
              </a:rPr>
              <a:t>с </a:t>
            </a:r>
            <a:r>
              <a:rPr lang="ru-RU" sz="2200" b="1" dirty="0" smtClean="0">
                <a:solidFill>
                  <a:srgbClr val="002060"/>
                </a:solidFill>
              </a:rPr>
              <a:t>01 </a:t>
            </a:r>
            <a:r>
              <a:rPr lang="ru-RU" sz="2200" b="1" dirty="0">
                <a:solidFill>
                  <a:srgbClr val="002060"/>
                </a:solidFill>
              </a:rPr>
              <a:t>января 2021 года </a:t>
            </a:r>
            <a:r>
              <a:rPr lang="ru-RU" sz="2200" b="1" dirty="0" smtClean="0">
                <a:solidFill>
                  <a:srgbClr val="002060"/>
                </a:solidFill>
              </a:rPr>
              <a:t>и действует до 31 декабря 2026 года включительно)</a:t>
            </a:r>
          </a:p>
          <a:p>
            <a:pPr marL="685800" indent="-68580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1600" b="1" dirty="0">
              <a:solidFill>
                <a:srgbClr val="002060"/>
              </a:solidFill>
            </a:endParaRPr>
          </a:p>
          <a:p>
            <a:pPr marL="685800" indent="-68580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1400" b="1" dirty="0" smtClean="0">
              <a:solidFill>
                <a:srgbClr val="002060"/>
              </a:solidFill>
            </a:endParaRPr>
          </a:p>
          <a:p>
            <a:pPr marL="685800" indent="-68580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1400" b="1" dirty="0">
              <a:solidFill>
                <a:srgbClr val="002060"/>
              </a:solidFill>
            </a:endParaRPr>
          </a:p>
          <a:p>
            <a:pPr marL="685800" lvl="0" indent="-68580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5200" b="1" dirty="0" smtClean="0">
              <a:solidFill>
                <a:srgbClr val="002060"/>
              </a:solidFill>
            </a:endParaRPr>
          </a:p>
          <a:p>
            <a:endParaRPr lang="ru-RU" sz="2000" dirty="0">
              <a:solidFill>
                <a:srgbClr val="002060"/>
              </a:solidFill>
            </a:endParaRPr>
          </a:p>
        </p:txBody>
      </p:sp>
      <p:pic>
        <p:nvPicPr>
          <p:cNvPr id="1026" name="Picture 2" descr="C:\Users\DavidchukMV\AppData\Local\Microsoft\Windows\Temporary Internet Files\Content.IE5\8CSK1XXB\Montazhnaya_oblast_1_4x-8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96" t="18494" r="18745" b="25797"/>
          <a:stretch/>
        </p:blipFill>
        <p:spPr bwMode="auto">
          <a:xfrm>
            <a:off x="467544" y="5949281"/>
            <a:ext cx="480296" cy="648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2664296" cy="660857"/>
          </a:xfrm>
          <a:prstGeom prst="rect">
            <a:avLst/>
          </a:prstGeom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899592" y="764704"/>
            <a:ext cx="7920880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b="1" u="sng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Об утверждении </a:t>
            </a:r>
          </a:p>
          <a:p>
            <a:r>
              <a:rPr lang="ru-RU" sz="2800" b="1" u="sng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Правил противопожарного режима</a:t>
            </a:r>
            <a:endParaRPr lang="ru-RU" sz="2800" b="1" u="sng" dirty="0">
              <a:solidFill>
                <a:srgbClr val="C00000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1171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DavidchukMV\AppData\Local\Microsoft\Windows\Temporary Internet Files\Content.IE5\8CSK1XXB\Фон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57519" cy="6888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707692" y="0"/>
            <a:ext cx="8831844" cy="6888743"/>
          </a:xfrm>
          <a:prstGeom prst="rect">
            <a:avLst/>
          </a:prstGeom>
          <a:solidFill>
            <a:schemeClr val="bg1"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30361" y="5979333"/>
            <a:ext cx="3857663" cy="722511"/>
          </a:xfrm>
        </p:spPr>
        <p:txBody>
          <a:bodyPr>
            <a:normAutofit/>
          </a:bodyPr>
          <a:lstStyle/>
          <a:p>
            <a:pPr algn="l"/>
            <a:r>
              <a:rPr lang="ru-RU" sz="1200" b="1" smtClean="0"/>
              <a:t>ФЕСТИВАЛЬ ТРАДИЦИОННОЙ НАРОДНОЙ КУЛЬТУРЫ </a:t>
            </a:r>
            <a:br>
              <a:rPr lang="ru-RU" sz="1200" b="1" smtClean="0"/>
            </a:br>
            <a:r>
              <a:rPr lang="ru-RU" sz="1200" b="1" smtClean="0"/>
              <a:t>"АРХАНГЕЛОГОРОДСКИЕ ГОСТИНЫ "</a:t>
            </a:r>
            <a:endParaRPr lang="ru-RU" sz="12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07691" y="1772815"/>
            <a:ext cx="8155543" cy="4500599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r>
              <a:rPr lang="ru-RU" sz="1400" b="1" dirty="0" smtClean="0">
                <a:solidFill>
                  <a:srgbClr val="002060"/>
                </a:solidFill>
              </a:rPr>
              <a:t>	</a:t>
            </a:r>
            <a:r>
              <a:rPr lang="ru-RU" sz="1400" b="1" dirty="0">
                <a:solidFill>
                  <a:srgbClr val="002060"/>
                </a:solidFill>
              </a:rPr>
              <a:t>	</a:t>
            </a:r>
            <a:endParaRPr lang="ru-RU" sz="1400" b="1" dirty="0" smtClean="0">
              <a:solidFill>
                <a:srgbClr val="002060"/>
              </a:solidFill>
            </a:endParaRPr>
          </a:p>
          <a:p>
            <a:pPr>
              <a:spcBef>
                <a:spcPts val="0"/>
              </a:spcBef>
            </a:pPr>
            <a:r>
              <a:rPr lang="ru-RU" sz="2300" b="1" dirty="0" smtClean="0">
                <a:solidFill>
                  <a:srgbClr val="002060"/>
                </a:solidFill>
              </a:rPr>
              <a:t>В разделе I. «Общие требования» изменились требования к :</a:t>
            </a:r>
          </a:p>
          <a:p>
            <a:pPr algn="l">
              <a:spcBef>
                <a:spcPts val="0"/>
              </a:spcBef>
            </a:pPr>
            <a:endParaRPr lang="ru-RU" sz="700" b="1" dirty="0" smtClean="0">
              <a:solidFill>
                <a:srgbClr val="002060"/>
              </a:solidFill>
            </a:endParaRPr>
          </a:p>
          <a:p>
            <a:pPr marL="685800" indent="-685800" algn="l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2200" b="1" dirty="0">
                <a:solidFill>
                  <a:srgbClr val="002060"/>
                </a:solidFill>
              </a:rPr>
              <a:t>И</a:t>
            </a:r>
            <a:r>
              <a:rPr lang="ru-RU" sz="2200" b="1" dirty="0" smtClean="0">
                <a:solidFill>
                  <a:srgbClr val="002060"/>
                </a:solidFill>
              </a:rPr>
              <a:t>нструкциям о мерах пожарной безопасности,</a:t>
            </a:r>
          </a:p>
          <a:p>
            <a:pPr algn="l">
              <a:spcBef>
                <a:spcPts val="0"/>
              </a:spcBef>
            </a:pPr>
            <a:r>
              <a:rPr lang="ru-RU" sz="2200" b="1" dirty="0" smtClean="0">
                <a:solidFill>
                  <a:srgbClr val="002060"/>
                </a:solidFill>
              </a:rPr>
              <a:t>организации противопожарного инструктажа.</a:t>
            </a:r>
          </a:p>
          <a:p>
            <a:pPr marL="685800" indent="-68580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900" b="1" dirty="0" smtClean="0">
              <a:solidFill>
                <a:srgbClr val="002060"/>
              </a:solidFill>
            </a:endParaRPr>
          </a:p>
          <a:p>
            <a:pPr marL="685800" indent="-685800" algn="l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2200" b="1" dirty="0" smtClean="0">
                <a:solidFill>
                  <a:srgbClr val="002060"/>
                </a:solidFill>
              </a:rPr>
              <a:t>Средствам противопожарной защиты</a:t>
            </a:r>
          </a:p>
          <a:p>
            <a:pPr marL="685800" indent="-68580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900" b="1" dirty="0">
              <a:solidFill>
                <a:srgbClr val="002060"/>
              </a:solidFill>
            </a:endParaRPr>
          </a:p>
          <a:p>
            <a:pPr marL="685800" indent="-685800" algn="l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2200" b="1" dirty="0">
                <a:solidFill>
                  <a:srgbClr val="002060"/>
                </a:solidFill>
              </a:rPr>
              <a:t>У</a:t>
            </a:r>
            <a:r>
              <a:rPr lang="ru-RU" sz="2200" b="1" dirty="0" smtClean="0">
                <a:solidFill>
                  <a:srgbClr val="002060"/>
                </a:solidFill>
              </a:rPr>
              <a:t>словиям </a:t>
            </a:r>
            <a:r>
              <a:rPr lang="ru-RU" sz="2200" b="1" dirty="0">
                <a:solidFill>
                  <a:srgbClr val="002060"/>
                </a:solidFill>
              </a:rPr>
              <a:t>выжигания сухой травянистой </a:t>
            </a:r>
            <a:r>
              <a:rPr lang="ru-RU" sz="2200" b="1" dirty="0" smtClean="0">
                <a:solidFill>
                  <a:srgbClr val="002060"/>
                </a:solidFill>
              </a:rPr>
              <a:t>растительности</a:t>
            </a:r>
          </a:p>
          <a:p>
            <a:pPr marL="685800" indent="-68580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900" b="1" dirty="0">
              <a:solidFill>
                <a:srgbClr val="002060"/>
              </a:solidFill>
            </a:endParaRPr>
          </a:p>
          <a:p>
            <a:pPr marL="685800" indent="-685800" algn="l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2200" b="1" dirty="0">
                <a:solidFill>
                  <a:srgbClr val="002060"/>
                </a:solidFill>
              </a:rPr>
              <a:t>З</a:t>
            </a:r>
            <a:r>
              <a:rPr lang="ru-RU" sz="2200" b="1" dirty="0" smtClean="0">
                <a:solidFill>
                  <a:srgbClr val="002060"/>
                </a:solidFill>
              </a:rPr>
              <a:t>даниям </a:t>
            </a:r>
            <a:r>
              <a:rPr lang="ru-RU" sz="2200" b="1" dirty="0">
                <a:solidFill>
                  <a:srgbClr val="002060"/>
                </a:solidFill>
              </a:rPr>
              <a:t>организаций отдыха детей и их оздоровления</a:t>
            </a:r>
            <a:endParaRPr lang="ru-RU" sz="2200" b="1" dirty="0" smtClean="0">
              <a:solidFill>
                <a:srgbClr val="002060"/>
              </a:solidFill>
            </a:endParaRPr>
          </a:p>
          <a:p>
            <a:pPr marL="685800" lvl="0" indent="-68580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900" b="1" dirty="0" smtClean="0">
              <a:solidFill>
                <a:srgbClr val="002060"/>
              </a:solidFill>
            </a:endParaRPr>
          </a:p>
          <a:p>
            <a:pPr marL="685800" lvl="0" indent="-685800" algn="l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2200" b="1" dirty="0">
                <a:solidFill>
                  <a:srgbClr val="002060"/>
                </a:solidFill>
              </a:rPr>
              <a:t>И</a:t>
            </a:r>
            <a:r>
              <a:rPr lang="ru-RU" sz="2200" b="1" dirty="0" smtClean="0">
                <a:solidFill>
                  <a:srgbClr val="002060"/>
                </a:solidFill>
              </a:rPr>
              <a:t>спользованию </a:t>
            </a:r>
            <a:r>
              <a:rPr lang="ru-RU" sz="2200" b="1" dirty="0">
                <a:solidFill>
                  <a:srgbClr val="002060"/>
                </a:solidFill>
              </a:rPr>
              <a:t>подвальных и цокольных </a:t>
            </a:r>
            <a:r>
              <a:rPr lang="ru-RU" sz="2200" b="1" dirty="0" smtClean="0">
                <a:solidFill>
                  <a:srgbClr val="002060"/>
                </a:solidFill>
              </a:rPr>
              <a:t>этажей</a:t>
            </a:r>
          </a:p>
          <a:p>
            <a:pPr marL="685800" lvl="0" indent="-68580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900" b="1" dirty="0">
              <a:solidFill>
                <a:srgbClr val="002060"/>
              </a:solidFill>
            </a:endParaRPr>
          </a:p>
          <a:p>
            <a:pPr marL="685800" lvl="0" indent="-685800" algn="l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2200" b="1" dirty="0">
                <a:solidFill>
                  <a:srgbClr val="002060"/>
                </a:solidFill>
              </a:rPr>
              <a:t>О</a:t>
            </a:r>
            <a:r>
              <a:rPr lang="ru-RU" sz="2200" b="1" dirty="0" smtClean="0">
                <a:solidFill>
                  <a:srgbClr val="002060"/>
                </a:solidFill>
              </a:rPr>
              <a:t>бъектам </a:t>
            </a:r>
            <a:r>
              <a:rPr lang="ru-RU" sz="2200" b="1" dirty="0">
                <a:solidFill>
                  <a:srgbClr val="002060"/>
                </a:solidFill>
              </a:rPr>
              <a:t>с массовым пребыванием </a:t>
            </a:r>
            <a:r>
              <a:rPr lang="ru-RU" sz="2200" b="1" dirty="0" smtClean="0">
                <a:solidFill>
                  <a:srgbClr val="002060"/>
                </a:solidFill>
              </a:rPr>
              <a:t>людей</a:t>
            </a:r>
          </a:p>
          <a:p>
            <a:pPr marL="685800" lvl="0" indent="-68580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800" b="1" dirty="0">
              <a:solidFill>
                <a:srgbClr val="002060"/>
              </a:solidFill>
            </a:endParaRPr>
          </a:p>
          <a:p>
            <a:pPr marL="685800" lvl="0" indent="-685800" algn="l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2200" b="1" dirty="0">
                <a:solidFill>
                  <a:srgbClr val="002060"/>
                </a:solidFill>
              </a:rPr>
              <a:t>М</a:t>
            </a:r>
            <a:r>
              <a:rPr lang="ru-RU" sz="2200" b="1" dirty="0" smtClean="0">
                <a:solidFill>
                  <a:srgbClr val="002060"/>
                </a:solidFill>
              </a:rPr>
              <a:t>естам, где запрещено курение</a:t>
            </a:r>
          </a:p>
          <a:p>
            <a:pPr marL="685800" lvl="0" indent="-68580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2400" b="1" dirty="0">
              <a:solidFill>
                <a:srgbClr val="002060"/>
              </a:solidFill>
            </a:endParaRPr>
          </a:p>
          <a:p>
            <a:pPr marL="685800" lvl="0" indent="-68580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1400" b="1" dirty="0" smtClean="0">
              <a:solidFill>
                <a:srgbClr val="002060"/>
              </a:solidFill>
            </a:endParaRPr>
          </a:p>
          <a:p>
            <a:endParaRPr lang="ru-RU" sz="2000" dirty="0">
              <a:solidFill>
                <a:srgbClr val="002060"/>
              </a:solidFill>
            </a:endParaRPr>
          </a:p>
        </p:txBody>
      </p:sp>
      <p:pic>
        <p:nvPicPr>
          <p:cNvPr id="1026" name="Picture 2" descr="C:\Users\DavidchukMV\AppData\Local\Microsoft\Windows\Temporary Internet Files\Content.IE5\8CSK1XXB\Montazhnaya_oblast_1_4x-8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96" t="18494" r="18745" b="25797"/>
          <a:stretch/>
        </p:blipFill>
        <p:spPr bwMode="auto">
          <a:xfrm>
            <a:off x="467544" y="5949281"/>
            <a:ext cx="480296" cy="648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2664296" cy="660857"/>
          </a:xfrm>
          <a:prstGeom prst="rect">
            <a:avLst/>
          </a:prstGeom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899592" y="591076"/>
            <a:ext cx="7920880" cy="13977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b="1" u="sng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Основные новеллы </a:t>
            </a:r>
          </a:p>
          <a:p>
            <a:r>
              <a:rPr lang="ru-RU" sz="2800" b="1" u="sng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Правил противопожарного режима</a:t>
            </a:r>
            <a:endParaRPr lang="ru-RU" sz="2800" b="1" u="sng" dirty="0">
              <a:solidFill>
                <a:srgbClr val="C00000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6077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DavidchukMV\AppData\Local\Microsoft\Windows\Temporary Internet Files\Content.IE5\8CSK1XXB\Фон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57519" cy="6888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47703" y="116632"/>
            <a:ext cx="9144000" cy="6888743"/>
          </a:xfrm>
          <a:prstGeom prst="rect">
            <a:avLst/>
          </a:prstGeom>
          <a:solidFill>
            <a:schemeClr val="bg1"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30361" y="5979333"/>
            <a:ext cx="3857663" cy="722511"/>
          </a:xfrm>
        </p:spPr>
        <p:txBody>
          <a:bodyPr>
            <a:normAutofit/>
          </a:bodyPr>
          <a:lstStyle/>
          <a:p>
            <a:pPr algn="l"/>
            <a:r>
              <a:rPr lang="ru-RU" sz="1200" b="1" dirty="0" smtClean="0"/>
              <a:t>ФЕСТИВАЛЬ ТРАДИЦИОННОЙ НАРОДНОЙ КУЛЬТУРЫ </a:t>
            </a:r>
            <a:br>
              <a:rPr lang="ru-RU" sz="1200" b="1" dirty="0" smtClean="0"/>
            </a:br>
            <a:r>
              <a:rPr lang="ru-RU" sz="1200" b="1" dirty="0" smtClean="0"/>
              <a:t>"АРХАНГЕЛОГОРОДСКИЕ ГОСТИНЫ "</a:t>
            </a:r>
            <a:endParaRPr lang="ru-RU" sz="12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07691" y="1844823"/>
            <a:ext cx="8155543" cy="4320481"/>
          </a:xfrm>
        </p:spPr>
        <p:txBody>
          <a:bodyPr>
            <a:normAutofit fontScale="92500"/>
          </a:bodyPr>
          <a:lstStyle/>
          <a:p>
            <a:pPr marL="285750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ru-RU" sz="1800" b="1" dirty="0" smtClean="0">
              <a:solidFill>
                <a:srgbClr val="002060"/>
              </a:solidFill>
            </a:endParaRPr>
          </a:p>
          <a:p>
            <a:pPr marL="685800" indent="-685800" algn="l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2200" b="1" dirty="0">
                <a:solidFill>
                  <a:srgbClr val="002060"/>
                </a:solidFill>
              </a:rPr>
              <a:t>Федеральный закон от 25 декабря 2008 года № </a:t>
            </a:r>
            <a:r>
              <a:rPr lang="ru-RU" sz="2200" b="1" dirty="0" smtClean="0">
                <a:solidFill>
                  <a:srgbClr val="002060"/>
                </a:solidFill>
              </a:rPr>
              <a:t>273-ФЗ </a:t>
            </a:r>
            <a:br>
              <a:rPr lang="ru-RU" sz="2200" b="1" dirty="0" smtClean="0">
                <a:solidFill>
                  <a:srgbClr val="002060"/>
                </a:solidFill>
              </a:rPr>
            </a:br>
            <a:r>
              <a:rPr lang="ru-RU" sz="2200" b="1" dirty="0" smtClean="0">
                <a:solidFill>
                  <a:srgbClr val="002060"/>
                </a:solidFill>
              </a:rPr>
              <a:t>«О противодействии коррупции»</a:t>
            </a:r>
            <a:endParaRPr lang="ru-RU" sz="2200" b="1" dirty="0">
              <a:solidFill>
                <a:srgbClr val="002060"/>
              </a:solidFill>
            </a:endParaRPr>
          </a:p>
          <a:p>
            <a:pPr marL="685800" indent="-68580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900" b="1" dirty="0">
              <a:solidFill>
                <a:srgbClr val="002060"/>
              </a:solidFill>
            </a:endParaRPr>
          </a:p>
          <a:p>
            <a:pPr marL="685800" lvl="0" indent="-685800" algn="l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2200" b="1" dirty="0">
                <a:solidFill>
                  <a:srgbClr val="002060"/>
                </a:solidFill>
              </a:rPr>
              <a:t>Указ Президента Российской Федерации от 13 апреля 2010 года № 460 </a:t>
            </a:r>
            <a:r>
              <a:rPr lang="ru-RU" sz="2200" b="1" dirty="0" smtClean="0">
                <a:solidFill>
                  <a:srgbClr val="002060"/>
                </a:solidFill>
              </a:rPr>
              <a:t>«Национальная </a:t>
            </a:r>
            <a:r>
              <a:rPr lang="ru-RU" sz="2200" b="1" dirty="0">
                <a:solidFill>
                  <a:srgbClr val="002060"/>
                </a:solidFill>
              </a:rPr>
              <a:t>стратегия противодействия </a:t>
            </a:r>
            <a:r>
              <a:rPr lang="ru-RU" sz="2200" b="1" dirty="0" smtClean="0">
                <a:solidFill>
                  <a:srgbClr val="002060"/>
                </a:solidFill>
              </a:rPr>
              <a:t>коррупции»</a:t>
            </a:r>
          </a:p>
          <a:p>
            <a:pPr marL="685800" lvl="0" indent="-68580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900" b="1" dirty="0">
              <a:solidFill>
                <a:srgbClr val="002060"/>
              </a:solidFill>
            </a:endParaRPr>
          </a:p>
          <a:p>
            <a:pPr marL="685800" lvl="0" indent="-685800" algn="l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2200" b="1" dirty="0">
                <a:solidFill>
                  <a:srgbClr val="002060"/>
                </a:solidFill>
              </a:rPr>
              <a:t>Указ Президента Российской Федерации от 29 июня 2018 года </a:t>
            </a:r>
            <a:r>
              <a:rPr lang="ru-RU" sz="2200" b="1" dirty="0" smtClean="0">
                <a:solidFill>
                  <a:srgbClr val="002060"/>
                </a:solidFill>
              </a:rPr>
              <a:t/>
            </a:r>
            <a:br>
              <a:rPr lang="ru-RU" sz="2200" b="1" dirty="0" smtClean="0">
                <a:solidFill>
                  <a:srgbClr val="002060"/>
                </a:solidFill>
              </a:rPr>
            </a:br>
            <a:r>
              <a:rPr lang="ru-RU" sz="2200" b="1" dirty="0" smtClean="0">
                <a:solidFill>
                  <a:srgbClr val="002060"/>
                </a:solidFill>
              </a:rPr>
              <a:t>№ </a:t>
            </a:r>
            <a:r>
              <a:rPr lang="ru-RU" sz="2200" b="1" dirty="0">
                <a:solidFill>
                  <a:srgbClr val="002060"/>
                </a:solidFill>
              </a:rPr>
              <a:t>378 </a:t>
            </a:r>
            <a:r>
              <a:rPr lang="ru-RU" sz="2200" b="1" dirty="0" smtClean="0">
                <a:solidFill>
                  <a:srgbClr val="002060"/>
                </a:solidFill>
              </a:rPr>
              <a:t>«О </a:t>
            </a:r>
            <a:r>
              <a:rPr lang="ru-RU" sz="2200" b="1" dirty="0">
                <a:solidFill>
                  <a:srgbClr val="002060"/>
                </a:solidFill>
              </a:rPr>
              <a:t>Национальном плане противодействия коррупции на 2018 - 2020 </a:t>
            </a:r>
            <a:r>
              <a:rPr lang="ru-RU" sz="2200" b="1" dirty="0" smtClean="0">
                <a:solidFill>
                  <a:srgbClr val="002060"/>
                </a:solidFill>
              </a:rPr>
              <a:t>годы»</a:t>
            </a:r>
          </a:p>
          <a:p>
            <a:pPr marL="685800" lvl="0" indent="-68580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900" b="1" dirty="0">
              <a:solidFill>
                <a:srgbClr val="002060"/>
              </a:solidFill>
            </a:endParaRPr>
          </a:p>
          <a:p>
            <a:pPr marL="685800" lvl="0" indent="-685800" algn="l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2200" b="1" dirty="0">
                <a:solidFill>
                  <a:srgbClr val="002060"/>
                </a:solidFill>
              </a:rPr>
              <a:t>Указ Президента Российской Федерации от 19 мая 2008 года </a:t>
            </a:r>
            <a:r>
              <a:rPr lang="ru-RU" sz="2200" b="1" dirty="0" smtClean="0">
                <a:solidFill>
                  <a:srgbClr val="002060"/>
                </a:solidFill>
              </a:rPr>
              <a:t/>
            </a:r>
            <a:br>
              <a:rPr lang="ru-RU" sz="2200" b="1" dirty="0" smtClean="0">
                <a:solidFill>
                  <a:srgbClr val="002060"/>
                </a:solidFill>
              </a:rPr>
            </a:br>
            <a:r>
              <a:rPr lang="ru-RU" sz="2200" b="1" dirty="0" smtClean="0">
                <a:solidFill>
                  <a:srgbClr val="002060"/>
                </a:solidFill>
              </a:rPr>
              <a:t>№ </a:t>
            </a:r>
            <a:r>
              <a:rPr lang="ru-RU" sz="2200" b="1" dirty="0">
                <a:solidFill>
                  <a:srgbClr val="002060"/>
                </a:solidFill>
              </a:rPr>
              <a:t>815 «О мерах по противодействию </a:t>
            </a:r>
            <a:r>
              <a:rPr lang="ru-RU" sz="2200" b="1" dirty="0" smtClean="0">
                <a:solidFill>
                  <a:srgbClr val="002060"/>
                </a:solidFill>
              </a:rPr>
              <a:t>коррупции»</a:t>
            </a:r>
          </a:p>
          <a:p>
            <a:pPr marL="685800" lvl="0" indent="-68580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900" b="1" dirty="0">
              <a:solidFill>
                <a:srgbClr val="002060"/>
              </a:solidFill>
            </a:endParaRPr>
          </a:p>
          <a:p>
            <a:pPr marL="685800" lvl="0" indent="-685800" algn="l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2200" b="1" dirty="0">
                <a:solidFill>
                  <a:srgbClr val="002060"/>
                </a:solidFill>
              </a:rPr>
              <a:t>Областной закон от 26.11.2008 № 626-31-ОЗ  </a:t>
            </a:r>
            <a:r>
              <a:rPr lang="ru-RU" sz="2200" b="1" dirty="0" smtClean="0">
                <a:solidFill>
                  <a:srgbClr val="002060"/>
                </a:solidFill>
              </a:rPr>
              <a:t>«О </a:t>
            </a:r>
            <a:r>
              <a:rPr lang="ru-RU" sz="2200" b="1" dirty="0">
                <a:solidFill>
                  <a:srgbClr val="002060"/>
                </a:solidFill>
              </a:rPr>
              <a:t>противодействии коррупции в Архангельской </a:t>
            </a:r>
            <a:r>
              <a:rPr lang="ru-RU" sz="2200" b="1" dirty="0" smtClean="0">
                <a:solidFill>
                  <a:srgbClr val="002060"/>
                </a:solidFill>
              </a:rPr>
              <a:t>области»</a:t>
            </a:r>
          </a:p>
          <a:p>
            <a:pPr marL="685800" lvl="0" indent="-68580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1400" b="1" dirty="0">
              <a:solidFill>
                <a:srgbClr val="002060"/>
              </a:solidFill>
            </a:endParaRPr>
          </a:p>
          <a:p>
            <a:pPr marL="685800" lvl="0" indent="-68580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1400" b="1" dirty="0" smtClean="0">
              <a:solidFill>
                <a:srgbClr val="002060"/>
              </a:solidFill>
            </a:endParaRPr>
          </a:p>
          <a:p>
            <a:pPr marL="685800" lvl="0" indent="-68580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1400" b="1" dirty="0">
              <a:solidFill>
                <a:srgbClr val="002060"/>
              </a:solidFill>
            </a:endParaRPr>
          </a:p>
          <a:p>
            <a:pPr marL="685800" lvl="0" indent="-68580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1400" b="1" dirty="0">
              <a:solidFill>
                <a:srgbClr val="002060"/>
              </a:solidFill>
            </a:endParaRPr>
          </a:p>
        </p:txBody>
      </p:sp>
      <p:pic>
        <p:nvPicPr>
          <p:cNvPr id="1026" name="Picture 2" descr="C:\Users\DavidchukMV\AppData\Local\Microsoft\Windows\Temporary Internet Files\Content.IE5\8CSK1XXB\Montazhnaya_oblast_1_4x-8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96" t="18494" r="18745" b="25797"/>
          <a:stretch/>
        </p:blipFill>
        <p:spPr bwMode="auto">
          <a:xfrm>
            <a:off x="467544" y="5949281"/>
            <a:ext cx="480296" cy="648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2664296" cy="660857"/>
          </a:xfrm>
          <a:prstGeom prst="rect">
            <a:avLst/>
          </a:prstGeom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899592" y="764704"/>
            <a:ext cx="7920880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u="sng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Законодательство </a:t>
            </a:r>
          </a:p>
          <a:p>
            <a:r>
              <a:rPr lang="ru-RU" sz="3200" b="1" u="sng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о </a:t>
            </a:r>
            <a:r>
              <a:rPr lang="ru-RU" sz="3200" b="1" u="sng" dirty="0">
                <a:solidFill>
                  <a:srgbClr val="C00000"/>
                </a:solidFill>
                <a:cs typeface="Times New Roman" panose="02020603050405020304" pitchFamily="18" charset="0"/>
              </a:rPr>
              <a:t>противодействии коррупции </a:t>
            </a:r>
          </a:p>
        </p:txBody>
      </p:sp>
    </p:spTree>
    <p:extLst>
      <p:ext uri="{BB962C8B-B14F-4D97-AF65-F5344CB8AC3E}">
        <p14:creationId xmlns:p14="http://schemas.microsoft.com/office/powerpoint/2010/main" val="479405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DavidchukMV\AppData\Local\Microsoft\Windows\Temporary Internet Files\Content.IE5\8CSK1XXB\Фон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57519" cy="6888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827584" y="836712"/>
            <a:ext cx="6984776" cy="720081"/>
          </a:xfrm>
          <a:prstGeom prst="rect">
            <a:avLst/>
          </a:prstGeom>
          <a:solidFill>
            <a:schemeClr val="bg1"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30361" y="5979333"/>
            <a:ext cx="3857663" cy="722511"/>
          </a:xfrm>
        </p:spPr>
        <p:txBody>
          <a:bodyPr>
            <a:normAutofit/>
          </a:bodyPr>
          <a:lstStyle/>
          <a:p>
            <a:pPr algn="l"/>
            <a:r>
              <a:rPr lang="ru-RU" sz="1200" b="1" dirty="0" smtClean="0"/>
              <a:t>ФЕСТИВАЛЬ ТРАДИЦИОННОЙ НАРОДНОЙ КУЛЬТУРЫ </a:t>
            </a:r>
            <a:br>
              <a:rPr lang="ru-RU" sz="1200" b="1" dirty="0" smtClean="0"/>
            </a:br>
            <a:r>
              <a:rPr lang="ru-RU" sz="1200" b="1" dirty="0" smtClean="0"/>
              <a:t>"АРХАНГЕЛОГОРОДСКИЕ ГОСТИНЫ "</a:t>
            </a:r>
            <a:endParaRPr lang="ru-RU" sz="12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1" y="1484784"/>
            <a:ext cx="8323683" cy="4608512"/>
          </a:xfrm>
        </p:spPr>
        <p:txBody>
          <a:bodyPr>
            <a:noAutofit/>
          </a:bodyPr>
          <a:lstStyle/>
          <a:p>
            <a:pPr marL="285750" indent="-28575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1400" b="1" dirty="0" smtClean="0">
              <a:solidFill>
                <a:srgbClr val="002060"/>
              </a:solidFill>
            </a:endParaRPr>
          </a:p>
          <a:p>
            <a:pPr marL="285750" indent="-285750" algn="l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2200" b="1" dirty="0" smtClean="0">
                <a:solidFill>
                  <a:srgbClr val="002060"/>
                </a:solidFill>
              </a:rPr>
              <a:t>разработка </a:t>
            </a:r>
            <a:r>
              <a:rPr lang="ru-RU" sz="2200" b="1" dirty="0">
                <a:solidFill>
                  <a:srgbClr val="002060"/>
                </a:solidFill>
              </a:rPr>
              <a:t>и принятие антикоррупционной </a:t>
            </a:r>
            <a:r>
              <a:rPr lang="ru-RU" sz="2200" b="1" dirty="0" smtClean="0">
                <a:solidFill>
                  <a:srgbClr val="002060"/>
                </a:solidFill>
              </a:rPr>
              <a:t>политики</a:t>
            </a:r>
          </a:p>
          <a:p>
            <a:pPr algn="l">
              <a:spcBef>
                <a:spcPts val="0"/>
              </a:spcBef>
            </a:pPr>
            <a:r>
              <a:rPr lang="ru-RU" sz="2200" b="1" dirty="0" smtClean="0">
                <a:solidFill>
                  <a:srgbClr val="002060"/>
                </a:solidFill>
              </a:rPr>
              <a:t>организации</a:t>
            </a:r>
          </a:p>
          <a:p>
            <a:pPr marL="285750" indent="-28575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700" b="1" dirty="0">
              <a:solidFill>
                <a:srgbClr val="002060"/>
              </a:solidFill>
            </a:endParaRPr>
          </a:p>
          <a:p>
            <a:pPr marL="285750" indent="-285750" algn="l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2200" b="1" dirty="0" smtClean="0">
                <a:solidFill>
                  <a:srgbClr val="002060"/>
                </a:solidFill>
              </a:rPr>
              <a:t>назначение работников</a:t>
            </a:r>
            <a:r>
              <a:rPr lang="ru-RU" sz="2200" b="1" dirty="0">
                <a:solidFill>
                  <a:srgbClr val="002060"/>
                </a:solidFill>
              </a:rPr>
              <a:t>, ответственных </a:t>
            </a:r>
            <a:r>
              <a:rPr lang="ru-RU" sz="2200" b="1" dirty="0" smtClean="0">
                <a:solidFill>
                  <a:srgbClr val="002060"/>
                </a:solidFill>
              </a:rPr>
              <a:t>за</a:t>
            </a:r>
          </a:p>
          <a:p>
            <a:pPr algn="l">
              <a:spcBef>
                <a:spcPts val="0"/>
              </a:spcBef>
            </a:pPr>
            <a:r>
              <a:rPr lang="ru-RU" sz="2200" b="1" dirty="0" smtClean="0">
                <a:solidFill>
                  <a:srgbClr val="002060"/>
                </a:solidFill>
              </a:rPr>
              <a:t>предупреждение коррупции</a:t>
            </a:r>
          </a:p>
          <a:p>
            <a:pPr algn="l">
              <a:spcBef>
                <a:spcPts val="0"/>
              </a:spcBef>
            </a:pPr>
            <a:endParaRPr lang="ru-RU" sz="700" b="1" dirty="0">
              <a:solidFill>
                <a:srgbClr val="002060"/>
              </a:solidFill>
            </a:endParaRPr>
          </a:p>
          <a:p>
            <a:pPr marL="285750" indent="-285750" algn="l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2200" b="1" dirty="0" smtClean="0">
                <a:solidFill>
                  <a:srgbClr val="002060"/>
                </a:solidFill>
              </a:rPr>
              <a:t>выявление </a:t>
            </a:r>
            <a:r>
              <a:rPr lang="ru-RU" sz="2200" b="1" dirty="0">
                <a:solidFill>
                  <a:srgbClr val="002060"/>
                </a:solidFill>
              </a:rPr>
              <a:t>и урегулирование конфликта </a:t>
            </a:r>
            <a:r>
              <a:rPr lang="ru-RU" sz="2200" b="1" dirty="0" smtClean="0">
                <a:solidFill>
                  <a:srgbClr val="002060"/>
                </a:solidFill>
              </a:rPr>
              <a:t>интересов </a:t>
            </a:r>
          </a:p>
          <a:p>
            <a:pPr marL="285750" indent="-28575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700" b="1" dirty="0" smtClean="0">
              <a:solidFill>
                <a:srgbClr val="002060"/>
              </a:solidFill>
            </a:endParaRPr>
          </a:p>
          <a:p>
            <a:pPr marL="285750" indent="-285750" algn="l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2200" b="1" dirty="0" smtClean="0">
                <a:solidFill>
                  <a:srgbClr val="002060"/>
                </a:solidFill>
              </a:rPr>
              <a:t>установление </a:t>
            </a:r>
            <a:r>
              <a:rPr lang="ru-RU" sz="2200" b="1" dirty="0">
                <a:solidFill>
                  <a:srgbClr val="002060"/>
                </a:solidFill>
              </a:rPr>
              <a:t>для работников стандартов и </a:t>
            </a:r>
            <a:r>
              <a:rPr lang="ru-RU" sz="2200" b="1" dirty="0" smtClean="0">
                <a:solidFill>
                  <a:srgbClr val="002060"/>
                </a:solidFill>
              </a:rPr>
              <a:t>кодексов</a:t>
            </a:r>
          </a:p>
          <a:p>
            <a:pPr algn="l">
              <a:spcBef>
                <a:spcPts val="0"/>
              </a:spcBef>
            </a:pPr>
            <a:r>
              <a:rPr lang="ru-RU" sz="2200" b="1" dirty="0" smtClean="0">
                <a:solidFill>
                  <a:srgbClr val="002060"/>
                </a:solidFill>
              </a:rPr>
              <a:t>поведения </a:t>
            </a:r>
            <a:r>
              <a:rPr lang="ru-RU" sz="2200" b="1" dirty="0">
                <a:solidFill>
                  <a:srgbClr val="002060"/>
                </a:solidFill>
              </a:rPr>
              <a:t>(антикоррупционных стандартов</a:t>
            </a:r>
            <a:r>
              <a:rPr lang="ru-RU" sz="2200" b="1" dirty="0" smtClean="0">
                <a:solidFill>
                  <a:srgbClr val="002060"/>
                </a:solidFill>
              </a:rPr>
              <a:t>)</a:t>
            </a:r>
          </a:p>
          <a:p>
            <a:pPr marL="285750" indent="-28575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700" b="1" dirty="0" smtClean="0">
              <a:solidFill>
                <a:srgbClr val="002060"/>
              </a:solidFill>
            </a:endParaRPr>
          </a:p>
          <a:p>
            <a:pPr marL="285750" indent="-285750" algn="l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2200" b="1" dirty="0" smtClean="0">
                <a:solidFill>
                  <a:srgbClr val="002060"/>
                </a:solidFill>
              </a:rPr>
              <a:t>проверка </a:t>
            </a:r>
            <a:r>
              <a:rPr lang="ru-RU" sz="2200" b="1" dirty="0">
                <a:solidFill>
                  <a:srgbClr val="002060"/>
                </a:solidFill>
              </a:rPr>
              <a:t>контрагентов и включение </a:t>
            </a:r>
            <a:r>
              <a:rPr lang="ru-RU" sz="2200" b="1" dirty="0" smtClean="0">
                <a:solidFill>
                  <a:srgbClr val="002060"/>
                </a:solidFill>
              </a:rPr>
              <a:t>антикоррупционной</a:t>
            </a:r>
          </a:p>
          <a:p>
            <a:pPr algn="l">
              <a:spcBef>
                <a:spcPts val="0"/>
              </a:spcBef>
            </a:pPr>
            <a:r>
              <a:rPr lang="ru-RU" sz="2200" b="1" dirty="0" smtClean="0">
                <a:solidFill>
                  <a:srgbClr val="002060"/>
                </a:solidFill>
              </a:rPr>
              <a:t>оговорки </a:t>
            </a:r>
            <a:r>
              <a:rPr lang="ru-RU" sz="2200" b="1" dirty="0">
                <a:solidFill>
                  <a:srgbClr val="002060"/>
                </a:solidFill>
              </a:rPr>
              <a:t>в </a:t>
            </a:r>
            <a:r>
              <a:rPr lang="ru-RU" sz="2200" b="1" dirty="0" smtClean="0">
                <a:solidFill>
                  <a:srgbClr val="002060"/>
                </a:solidFill>
              </a:rPr>
              <a:t>договоры</a:t>
            </a:r>
          </a:p>
          <a:p>
            <a:pPr marL="285750" indent="-28575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700" b="1" dirty="0">
              <a:solidFill>
                <a:srgbClr val="002060"/>
              </a:solidFill>
            </a:endParaRPr>
          </a:p>
          <a:p>
            <a:pPr marL="285750" indent="-285750" algn="l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2200" b="1" dirty="0" smtClean="0">
                <a:solidFill>
                  <a:srgbClr val="002060"/>
                </a:solidFill>
              </a:rPr>
              <a:t>информирование</a:t>
            </a:r>
            <a:r>
              <a:rPr lang="ru-RU" sz="2200" b="1" dirty="0">
                <a:solidFill>
                  <a:srgbClr val="002060"/>
                </a:solidFill>
              </a:rPr>
              <a:t>, консультирование и обучение работников </a:t>
            </a:r>
          </a:p>
          <a:p>
            <a:pPr algn="l">
              <a:spcBef>
                <a:spcPts val="0"/>
              </a:spcBef>
            </a:pPr>
            <a:r>
              <a:rPr lang="ru-RU" sz="2200" b="1" dirty="0" smtClean="0">
                <a:solidFill>
                  <a:srgbClr val="002060"/>
                </a:solidFill>
              </a:rPr>
              <a:t>по вопросам предупреждения коррупции</a:t>
            </a:r>
            <a:endParaRPr lang="ru-RU" sz="2200" b="1" dirty="0">
              <a:solidFill>
                <a:srgbClr val="002060"/>
              </a:solidFill>
            </a:endParaRPr>
          </a:p>
          <a:p>
            <a:pPr marL="285750" indent="-28575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2900" b="1" dirty="0" smtClean="0">
              <a:solidFill>
                <a:srgbClr val="002060"/>
              </a:solidFill>
            </a:endParaRPr>
          </a:p>
          <a:p>
            <a:pPr algn="l">
              <a:spcBef>
                <a:spcPts val="0"/>
              </a:spcBef>
            </a:pPr>
            <a:endParaRPr lang="ru-RU" sz="1400" b="1" dirty="0" smtClean="0">
              <a:solidFill>
                <a:srgbClr val="002060"/>
              </a:solidFill>
            </a:endParaRPr>
          </a:p>
          <a:p>
            <a:pPr algn="l">
              <a:spcBef>
                <a:spcPts val="0"/>
              </a:spcBef>
            </a:pPr>
            <a:endParaRPr lang="ru-RU" sz="1400" b="1" dirty="0">
              <a:solidFill>
                <a:srgbClr val="002060"/>
              </a:solidFill>
            </a:endParaRPr>
          </a:p>
          <a:p>
            <a:pPr algn="l">
              <a:spcBef>
                <a:spcPts val="0"/>
              </a:spcBef>
            </a:pPr>
            <a:endParaRPr lang="ru-RU" sz="1400" b="1" dirty="0" smtClean="0">
              <a:solidFill>
                <a:srgbClr val="002060"/>
              </a:solidFill>
            </a:endParaRPr>
          </a:p>
          <a:p>
            <a:pPr algn="l">
              <a:spcBef>
                <a:spcPts val="0"/>
              </a:spcBef>
            </a:pPr>
            <a:endParaRPr lang="ru-RU" sz="1400" b="1" dirty="0">
              <a:solidFill>
                <a:srgbClr val="002060"/>
              </a:solidFill>
            </a:endParaRPr>
          </a:p>
          <a:p>
            <a:pPr algn="l">
              <a:spcBef>
                <a:spcPts val="0"/>
              </a:spcBef>
            </a:pPr>
            <a:r>
              <a:rPr lang="ru-RU" sz="1400" b="1" dirty="0" smtClean="0">
                <a:solidFill>
                  <a:srgbClr val="002060"/>
                </a:solidFill>
              </a:rPr>
              <a:t>	</a:t>
            </a:r>
          </a:p>
          <a:p>
            <a:pPr algn="l">
              <a:spcBef>
                <a:spcPts val="0"/>
              </a:spcBef>
            </a:pPr>
            <a:endParaRPr lang="ru-RU" sz="1400" b="1" dirty="0">
              <a:solidFill>
                <a:srgbClr val="002060"/>
              </a:solidFill>
            </a:endParaRPr>
          </a:p>
          <a:p>
            <a:pPr algn="l">
              <a:spcBef>
                <a:spcPts val="0"/>
              </a:spcBef>
            </a:pPr>
            <a:endParaRPr lang="ru-RU" sz="1400" b="1" dirty="0" smtClean="0">
              <a:solidFill>
                <a:srgbClr val="002060"/>
              </a:solidFill>
            </a:endParaRPr>
          </a:p>
          <a:p>
            <a:pPr algn="l">
              <a:spcBef>
                <a:spcPts val="0"/>
              </a:spcBef>
            </a:pPr>
            <a:endParaRPr lang="ru-RU" sz="1400" b="1" dirty="0">
              <a:solidFill>
                <a:srgbClr val="002060"/>
              </a:solidFill>
            </a:endParaRPr>
          </a:p>
          <a:p>
            <a:pPr algn="l">
              <a:spcBef>
                <a:spcPts val="0"/>
              </a:spcBef>
            </a:pPr>
            <a:endParaRPr lang="ru-RU" sz="1400" b="1" dirty="0">
              <a:solidFill>
                <a:srgbClr val="002060"/>
              </a:solidFill>
            </a:endParaRPr>
          </a:p>
          <a:p>
            <a:pPr marL="685800" indent="-68580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1400" b="1" dirty="0">
              <a:solidFill>
                <a:srgbClr val="002060"/>
              </a:solidFill>
            </a:endParaRPr>
          </a:p>
          <a:p>
            <a:pPr marL="685800" lvl="0" indent="-68580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5200" b="1" dirty="0" smtClean="0">
              <a:solidFill>
                <a:srgbClr val="002060"/>
              </a:solidFill>
            </a:endParaRPr>
          </a:p>
          <a:p>
            <a:endParaRPr lang="ru-RU" sz="2000" dirty="0">
              <a:solidFill>
                <a:srgbClr val="002060"/>
              </a:solidFill>
            </a:endParaRPr>
          </a:p>
        </p:txBody>
      </p:sp>
      <p:pic>
        <p:nvPicPr>
          <p:cNvPr id="1026" name="Picture 2" descr="C:\Users\DavidchukMV\AppData\Local\Microsoft\Windows\Temporary Internet Files\Content.IE5\8CSK1XXB\Montazhnaya_oblast_1_4x-8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96" t="18494" r="18745" b="25797"/>
          <a:stretch/>
        </p:blipFill>
        <p:spPr bwMode="auto">
          <a:xfrm>
            <a:off x="467544" y="5949281"/>
            <a:ext cx="480296" cy="648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2664296" cy="660857"/>
          </a:xfrm>
          <a:prstGeom prst="rect">
            <a:avLst/>
          </a:prstGeom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899592" y="692696"/>
            <a:ext cx="7200800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b="1" u="sng" dirty="0">
                <a:solidFill>
                  <a:srgbClr val="C00000"/>
                </a:solidFill>
                <a:cs typeface="Times New Roman" panose="02020603050405020304" pitchFamily="18" charset="0"/>
              </a:rPr>
              <a:t>Меры </a:t>
            </a:r>
            <a:r>
              <a:rPr lang="ru-RU" sz="2800" b="1" u="sng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по </a:t>
            </a:r>
            <a:r>
              <a:rPr lang="ru-RU" sz="2800" b="1" u="sng" dirty="0">
                <a:solidFill>
                  <a:srgbClr val="C00000"/>
                </a:solidFill>
                <a:cs typeface="Times New Roman" panose="02020603050405020304" pitchFamily="18" charset="0"/>
              </a:rPr>
              <a:t>предупреждению </a:t>
            </a:r>
            <a:endParaRPr lang="ru-RU" sz="2800" b="1" u="sng" dirty="0" smtClean="0">
              <a:solidFill>
                <a:srgbClr val="C00000"/>
              </a:solidFill>
              <a:cs typeface="Times New Roman" panose="02020603050405020304" pitchFamily="18" charset="0"/>
            </a:endParaRPr>
          </a:p>
          <a:p>
            <a:r>
              <a:rPr lang="ru-RU" sz="2800" b="1" u="sng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коррупции </a:t>
            </a:r>
            <a:r>
              <a:rPr lang="ru-RU" sz="2800" b="1" u="sng" dirty="0">
                <a:solidFill>
                  <a:srgbClr val="C00000"/>
                </a:solidFill>
                <a:cs typeface="Times New Roman" panose="02020603050405020304" pitchFamily="18" charset="0"/>
              </a:rPr>
              <a:t>в организациях</a:t>
            </a:r>
          </a:p>
        </p:txBody>
      </p:sp>
    </p:spTree>
    <p:extLst>
      <p:ext uri="{BB962C8B-B14F-4D97-AF65-F5344CB8AC3E}">
        <p14:creationId xmlns:p14="http://schemas.microsoft.com/office/powerpoint/2010/main" val="25945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DavidchukMV\AppData\Local\Microsoft\Windows\Temporary Internet Files\Content.IE5\8CSK1XXB\Фон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57519" cy="6888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403648" y="836711"/>
            <a:ext cx="6912768" cy="1008113"/>
          </a:xfrm>
          <a:prstGeom prst="rect">
            <a:avLst/>
          </a:prstGeom>
          <a:solidFill>
            <a:schemeClr val="bg1"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30361" y="5979333"/>
            <a:ext cx="3857663" cy="722511"/>
          </a:xfrm>
        </p:spPr>
        <p:txBody>
          <a:bodyPr>
            <a:normAutofit/>
          </a:bodyPr>
          <a:lstStyle/>
          <a:p>
            <a:pPr algn="l"/>
            <a:r>
              <a:rPr lang="ru-RU" sz="1200" b="1" dirty="0" smtClean="0"/>
              <a:t>ФЕСТИВАЛЬ ТРАДИЦИОННОЙ НАРОДНОЙ КУЛЬТУРЫ </a:t>
            </a:r>
            <a:br>
              <a:rPr lang="ru-RU" sz="1200" b="1" dirty="0" smtClean="0"/>
            </a:br>
            <a:r>
              <a:rPr lang="ru-RU" sz="1200" b="1" dirty="0" smtClean="0"/>
              <a:t>"АРХАНГЕЛОГОРОДСКИЕ ГОСТИНЫ "</a:t>
            </a:r>
            <a:endParaRPr lang="ru-RU" sz="12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4283" y="1844824"/>
            <a:ext cx="8568952" cy="4320480"/>
          </a:xfrm>
        </p:spPr>
        <p:txBody>
          <a:bodyPr>
            <a:normAutofit fontScale="92500" lnSpcReduction="10000"/>
          </a:bodyPr>
          <a:lstStyle/>
          <a:p>
            <a:pPr marL="285750" indent="-28575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1400" b="1" dirty="0" smtClean="0">
              <a:solidFill>
                <a:srgbClr val="002060"/>
              </a:solidFill>
            </a:endParaRPr>
          </a:p>
          <a:p>
            <a:pPr marL="285750" indent="-28575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1400" b="1" dirty="0">
              <a:solidFill>
                <a:srgbClr val="002060"/>
              </a:solidFill>
            </a:endParaRPr>
          </a:p>
          <a:p>
            <a:pPr algn="l">
              <a:spcBef>
                <a:spcPts val="0"/>
              </a:spcBef>
            </a:pPr>
            <a:endParaRPr lang="ru-RU" sz="1800" b="1" dirty="0" smtClean="0">
              <a:solidFill>
                <a:srgbClr val="002060"/>
              </a:solidFill>
            </a:endParaRPr>
          </a:p>
          <a:p>
            <a:pPr marL="285750" indent="-285750" algn="l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b="1" dirty="0" smtClean="0">
                <a:solidFill>
                  <a:srgbClr val="002060"/>
                </a:solidFill>
              </a:rPr>
              <a:t>  Отчет о ходе выполнения мероприятий Плана 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по противодействию коррупции на 2018-2020 годы за 2020 год </a:t>
            </a:r>
          </a:p>
          <a:p>
            <a:pPr marL="285750" indent="-28575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b="1" dirty="0" smtClean="0">
              <a:solidFill>
                <a:srgbClr val="002060"/>
              </a:solidFill>
            </a:endParaRPr>
          </a:p>
          <a:p>
            <a:pPr algn="l">
              <a:spcBef>
                <a:spcPts val="0"/>
              </a:spcBef>
            </a:pPr>
            <a:endParaRPr lang="ru-RU" sz="2200" b="1" dirty="0" smtClean="0">
              <a:solidFill>
                <a:srgbClr val="002060"/>
              </a:solidFill>
            </a:endParaRPr>
          </a:p>
          <a:p>
            <a:pPr marL="285750" indent="-285750" algn="l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b="1" dirty="0" smtClean="0">
                <a:solidFill>
                  <a:srgbClr val="002060"/>
                </a:solidFill>
              </a:rPr>
              <a:t>  Подготовка Плана противодействия коррупции на 2021 – 2023 годы в учреждениях</a:t>
            </a:r>
          </a:p>
          <a:p>
            <a:pPr algn="l">
              <a:spcBef>
                <a:spcPts val="0"/>
              </a:spcBef>
            </a:pPr>
            <a:endParaRPr lang="ru-RU" sz="1400" b="1" dirty="0" smtClean="0">
              <a:solidFill>
                <a:srgbClr val="002060"/>
              </a:solidFill>
            </a:endParaRPr>
          </a:p>
          <a:p>
            <a:pPr algn="l">
              <a:spcBef>
                <a:spcPts val="0"/>
              </a:spcBef>
            </a:pPr>
            <a:endParaRPr lang="ru-RU" sz="1400" b="1" dirty="0">
              <a:solidFill>
                <a:srgbClr val="002060"/>
              </a:solidFill>
            </a:endParaRPr>
          </a:p>
          <a:p>
            <a:pPr algn="l">
              <a:spcBef>
                <a:spcPts val="0"/>
              </a:spcBef>
            </a:pPr>
            <a:endParaRPr lang="ru-RU" sz="1400" b="1" dirty="0" smtClean="0">
              <a:solidFill>
                <a:srgbClr val="002060"/>
              </a:solidFill>
            </a:endParaRPr>
          </a:p>
          <a:p>
            <a:pPr algn="l">
              <a:spcBef>
                <a:spcPts val="0"/>
              </a:spcBef>
            </a:pPr>
            <a:endParaRPr lang="ru-RU" sz="1400" b="1" dirty="0">
              <a:solidFill>
                <a:srgbClr val="002060"/>
              </a:solidFill>
            </a:endParaRPr>
          </a:p>
          <a:p>
            <a:pPr algn="l">
              <a:spcBef>
                <a:spcPts val="0"/>
              </a:spcBef>
            </a:pPr>
            <a:r>
              <a:rPr lang="ru-RU" sz="1400" b="1" dirty="0" smtClean="0">
                <a:solidFill>
                  <a:srgbClr val="002060"/>
                </a:solidFill>
              </a:rPr>
              <a:t>	</a:t>
            </a:r>
          </a:p>
          <a:p>
            <a:pPr algn="l">
              <a:spcBef>
                <a:spcPts val="0"/>
              </a:spcBef>
            </a:pPr>
            <a:endParaRPr lang="ru-RU" sz="1400" b="1" dirty="0">
              <a:solidFill>
                <a:srgbClr val="002060"/>
              </a:solidFill>
            </a:endParaRPr>
          </a:p>
          <a:p>
            <a:pPr algn="l">
              <a:spcBef>
                <a:spcPts val="0"/>
              </a:spcBef>
            </a:pPr>
            <a:endParaRPr lang="ru-RU" sz="1400" b="1" dirty="0" smtClean="0">
              <a:solidFill>
                <a:srgbClr val="002060"/>
              </a:solidFill>
            </a:endParaRPr>
          </a:p>
          <a:p>
            <a:pPr algn="l">
              <a:spcBef>
                <a:spcPts val="0"/>
              </a:spcBef>
            </a:pPr>
            <a:endParaRPr lang="ru-RU" sz="1400" b="1" dirty="0">
              <a:solidFill>
                <a:srgbClr val="002060"/>
              </a:solidFill>
            </a:endParaRPr>
          </a:p>
          <a:p>
            <a:pPr algn="l">
              <a:spcBef>
                <a:spcPts val="0"/>
              </a:spcBef>
            </a:pPr>
            <a:endParaRPr lang="ru-RU" sz="1400" b="1" dirty="0">
              <a:solidFill>
                <a:srgbClr val="002060"/>
              </a:solidFill>
            </a:endParaRPr>
          </a:p>
          <a:p>
            <a:pPr marL="685800" indent="-68580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1400" b="1" dirty="0">
              <a:solidFill>
                <a:srgbClr val="002060"/>
              </a:solidFill>
            </a:endParaRPr>
          </a:p>
          <a:p>
            <a:pPr marL="685800" lvl="0" indent="-68580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5200" b="1" dirty="0" smtClean="0">
              <a:solidFill>
                <a:srgbClr val="002060"/>
              </a:solidFill>
            </a:endParaRPr>
          </a:p>
          <a:p>
            <a:endParaRPr lang="ru-RU" sz="2000" dirty="0">
              <a:solidFill>
                <a:srgbClr val="002060"/>
              </a:solidFill>
            </a:endParaRPr>
          </a:p>
        </p:txBody>
      </p:sp>
      <p:pic>
        <p:nvPicPr>
          <p:cNvPr id="1026" name="Picture 2" descr="C:\Users\DavidchukMV\AppData\Local\Microsoft\Windows\Temporary Internet Files\Content.IE5\8CSK1XXB\Montazhnaya_oblast_1_4x-8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96" t="18494" r="18745" b="25797"/>
          <a:stretch/>
        </p:blipFill>
        <p:spPr bwMode="auto">
          <a:xfrm>
            <a:off x="467544" y="5949281"/>
            <a:ext cx="480296" cy="648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2664296" cy="660857"/>
          </a:xfrm>
          <a:prstGeom prst="rect">
            <a:avLst/>
          </a:prstGeom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899592" y="764704"/>
            <a:ext cx="7920880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600" b="1" u="sng" dirty="0">
                <a:solidFill>
                  <a:srgbClr val="C00000"/>
                </a:solidFill>
                <a:cs typeface="Times New Roman" panose="02020603050405020304" pitchFamily="18" charset="0"/>
              </a:rPr>
              <a:t>Вопросы </a:t>
            </a:r>
            <a:r>
              <a:rPr lang="ru-RU" sz="3600" b="1" u="sng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профилактики </a:t>
            </a:r>
          </a:p>
          <a:p>
            <a:r>
              <a:rPr lang="ru-RU" sz="3600" b="1" u="sng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коррупционных </a:t>
            </a:r>
            <a:r>
              <a:rPr lang="ru-RU" sz="3600" b="1" u="sng" dirty="0">
                <a:solidFill>
                  <a:srgbClr val="C00000"/>
                </a:solidFill>
                <a:cs typeface="Times New Roman" panose="02020603050405020304" pitchFamily="18" charset="0"/>
              </a:rPr>
              <a:t>правонарушений</a:t>
            </a:r>
          </a:p>
        </p:txBody>
      </p:sp>
    </p:spTree>
    <p:extLst>
      <p:ext uri="{BB962C8B-B14F-4D97-AF65-F5344CB8AC3E}">
        <p14:creationId xmlns:p14="http://schemas.microsoft.com/office/powerpoint/2010/main" val="1909770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DavidchukMV\AppData\Local\Microsoft\Windows\Temporary Internet Files\Content.IE5\8CSK1XXB\Фон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57519" cy="6888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369264" y="872715"/>
            <a:ext cx="6912768" cy="1008113"/>
          </a:xfrm>
          <a:prstGeom prst="rect">
            <a:avLst/>
          </a:prstGeom>
          <a:solidFill>
            <a:schemeClr val="bg1"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30361" y="5979333"/>
            <a:ext cx="3857663" cy="722511"/>
          </a:xfrm>
        </p:spPr>
        <p:txBody>
          <a:bodyPr>
            <a:normAutofit/>
          </a:bodyPr>
          <a:lstStyle/>
          <a:p>
            <a:pPr algn="l"/>
            <a:r>
              <a:rPr lang="ru-RU" sz="1200" b="1" dirty="0" smtClean="0"/>
              <a:t>ФЕСТИВАЛЬ ТРАДИЦИОННОЙ НАРОДНОЙ КУЛЬТУРЫ </a:t>
            </a:r>
            <a:br>
              <a:rPr lang="ru-RU" sz="1200" b="1" dirty="0" smtClean="0"/>
            </a:br>
            <a:r>
              <a:rPr lang="ru-RU" sz="1200" b="1" dirty="0" smtClean="0"/>
              <a:t>"АРХАНГЕЛОГОРОДСКИЕ ГОСТИНЫ "</a:t>
            </a:r>
            <a:endParaRPr lang="ru-RU" sz="12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1844824"/>
            <a:ext cx="8532439" cy="4320480"/>
          </a:xfrm>
        </p:spPr>
        <p:txBody>
          <a:bodyPr>
            <a:normAutofit fontScale="25000" lnSpcReduction="20000"/>
          </a:bodyPr>
          <a:lstStyle/>
          <a:p>
            <a:pPr marL="285750" indent="-28575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1400" b="1" dirty="0">
              <a:solidFill>
                <a:srgbClr val="002060"/>
              </a:solidFill>
            </a:endParaRPr>
          </a:p>
          <a:p>
            <a:pPr algn="l">
              <a:spcBef>
                <a:spcPts val="0"/>
              </a:spcBef>
            </a:pPr>
            <a:endParaRPr lang="ru-RU" sz="1800" b="1" dirty="0" smtClean="0">
              <a:solidFill>
                <a:srgbClr val="002060"/>
              </a:solidFill>
            </a:endParaRPr>
          </a:p>
          <a:p>
            <a:pPr marL="285750" indent="-285750" algn="l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9600" b="1" dirty="0" smtClean="0">
                <a:solidFill>
                  <a:srgbClr val="002060"/>
                </a:solidFill>
              </a:rPr>
              <a:t>   Трудовой кодекс Российской Федерации</a:t>
            </a:r>
          </a:p>
          <a:p>
            <a:pPr marL="285750" indent="-28575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b="1" dirty="0">
              <a:solidFill>
                <a:srgbClr val="002060"/>
              </a:solidFill>
            </a:endParaRPr>
          </a:p>
          <a:p>
            <a:pPr marL="285750" indent="-285750" algn="l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9600" b="1" dirty="0" smtClean="0">
                <a:solidFill>
                  <a:srgbClr val="002060"/>
                </a:solidFill>
              </a:rPr>
              <a:t>   Федеральный закон </a:t>
            </a:r>
            <a:r>
              <a:rPr lang="ru-RU" sz="9600" b="1" dirty="0">
                <a:solidFill>
                  <a:srgbClr val="002060"/>
                </a:solidFill>
              </a:rPr>
              <a:t>от 16 декабря 2019 года № </a:t>
            </a:r>
            <a:r>
              <a:rPr lang="ru-RU" sz="9600" b="1" dirty="0" smtClean="0">
                <a:solidFill>
                  <a:srgbClr val="002060"/>
                </a:solidFill>
              </a:rPr>
              <a:t>439-ФЗ</a:t>
            </a:r>
          </a:p>
          <a:p>
            <a:pPr algn="l">
              <a:spcBef>
                <a:spcPts val="0"/>
              </a:spcBef>
            </a:pPr>
            <a:r>
              <a:rPr lang="ru-RU" sz="9600" b="1" dirty="0" smtClean="0">
                <a:solidFill>
                  <a:srgbClr val="002060"/>
                </a:solidFill>
              </a:rPr>
              <a:t>«О </a:t>
            </a:r>
            <a:r>
              <a:rPr lang="ru-RU" sz="9600" b="1" dirty="0">
                <a:solidFill>
                  <a:srgbClr val="002060"/>
                </a:solidFill>
              </a:rPr>
              <a:t>внесении изменений в Трудовой кодекс Российской Федерации в части формирования сведений о трудовой деятельности в электронном виде</a:t>
            </a:r>
            <a:r>
              <a:rPr lang="ru-RU" sz="9600" b="1" dirty="0" smtClean="0">
                <a:solidFill>
                  <a:srgbClr val="002060"/>
                </a:solidFill>
              </a:rPr>
              <a:t>»</a:t>
            </a:r>
          </a:p>
          <a:p>
            <a:pPr marL="285750" indent="-28575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4500" b="1" dirty="0">
              <a:solidFill>
                <a:srgbClr val="002060"/>
              </a:solidFill>
            </a:endParaRPr>
          </a:p>
          <a:p>
            <a:pPr marL="285750" indent="-285750" algn="l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9600" b="1" dirty="0" smtClean="0">
                <a:solidFill>
                  <a:srgbClr val="002060"/>
                </a:solidFill>
              </a:rPr>
              <a:t>   Постановление Правительства </a:t>
            </a:r>
            <a:r>
              <a:rPr lang="ru-RU" sz="9600" b="1" dirty="0">
                <a:solidFill>
                  <a:srgbClr val="002060"/>
                </a:solidFill>
              </a:rPr>
              <a:t>Р</a:t>
            </a:r>
            <a:r>
              <a:rPr lang="ru-RU" sz="9600" b="1" dirty="0" smtClean="0">
                <a:solidFill>
                  <a:srgbClr val="002060"/>
                </a:solidFill>
              </a:rPr>
              <a:t>оссийской Федерации</a:t>
            </a:r>
          </a:p>
          <a:p>
            <a:pPr algn="l">
              <a:spcBef>
                <a:spcPts val="0"/>
              </a:spcBef>
            </a:pPr>
            <a:r>
              <a:rPr lang="ru-RU" sz="9600" b="1" dirty="0" smtClean="0">
                <a:solidFill>
                  <a:srgbClr val="002060"/>
                </a:solidFill>
              </a:rPr>
              <a:t>от 1 сентября </a:t>
            </a:r>
            <a:r>
              <a:rPr lang="ru-RU" sz="9600" b="1" dirty="0">
                <a:solidFill>
                  <a:srgbClr val="002060"/>
                </a:solidFill>
              </a:rPr>
              <a:t>2012 </a:t>
            </a:r>
            <a:r>
              <a:rPr lang="ru-RU" sz="9600" b="1" dirty="0" smtClean="0">
                <a:solidFill>
                  <a:srgbClr val="002060"/>
                </a:solidFill>
              </a:rPr>
              <a:t>года № 875 «Об утверждении </a:t>
            </a:r>
            <a:r>
              <a:rPr lang="ru-RU" sz="9600" b="1" dirty="0">
                <a:solidFill>
                  <a:srgbClr val="002060"/>
                </a:solidFill>
              </a:rPr>
              <a:t>П</a:t>
            </a:r>
            <a:r>
              <a:rPr lang="ru-RU" sz="9600" b="1" dirty="0" smtClean="0">
                <a:solidFill>
                  <a:srgbClr val="002060"/>
                </a:solidFill>
              </a:rPr>
              <a:t>оложения  о федеральном государственном надзоре за соблюдением трудового законодательства и иных нормативных правовых актов, содержащих нормы трудового права»</a:t>
            </a:r>
          </a:p>
          <a:p>
            <a:pPr marL="285750" indent="-28575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4500" b="1" dirty="0">
              <a:solidFill>
                <a:srgbClr val="002060"/>
              </a:solidFill>
            </a:endParaRPr>
          </a:p>
          <a:p>
            <a:pPr marL="285750" indent="-285750" algn="l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9600" b="1" dirty="0" smtClean="0">
                <a:solidFill>
                  <a:srgbClr val="002060"/>
                </a:solidFill>
              </a:rPr>
              <a:t>   Федеральный </a:t>
            </a:r>
            <a:r>
              <a:rPr lang="ru-RU" sz="9600" b="1" dirty="0">
                <a:solidFill>
                  <a:srgbClr val="002060"/>
                </a:solidFill>
              </a:rPr>
              <a:t>закон "О персональных данных" </a:t>
            </a:r>
          </a:p>
          <a:p>
            <a:pPr algn="l">
              <a:spcBef>
                <a:spcPts val="0"/>
              </a:spcBef>
            </a:pPr>
            <a:r>
              <a:rPr lang="ru-RU" sz="9600" b="1" dirty="0" smtClean="0">
                <a:solidFill>
                  <a:srgbClr val="002060"/>
                </a:solidFill>
              </a:rPr>
              <a:t>от 27.07.2006 № </a:t>
            </a:r>
            <a:r>
              <a:rPr lang="ru-RU" sz="9600" b="1" dirty="0">
                <a:solidFill>
                  <a:srgbClr val="002060"/>
                </a:solidFill>
              </a:rPr>
              <a:t>152-ФЗ</a:t>
            </a:r>
            <a:endParaRPr lang="ru-RU" sz="9600" b="1" dirty="0" smtClean="0">
              <a:solidFill>
                <a:srgbClr val="002060"/>
              </a:solidFill>
            </a:endParaRPr>
          </a:p>
          <a:p>
            <a:pPr marL="285750" indent="-28575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1400" b="1" dirty="0">
              <a:solidFill>
                <a:srgbClr val="002060"/>
              </a:solidFill>
            </a:endParaRPr>
          </a:p>
          <a:p>
            <a:pPr algn="l">
              <a:spcBef>
                <a:spcPts val="0"/>
              </a:spcBef>
            </a:pPr>
            <a:endParaRPr lang="ru-RU" sz="1400" b="1" dirty="0" smtClean="0">
              <a:solidFill>
                <a:srgbClr val="002060"/>
              </a:solidFill>
            </a:endParaRPr>
          </a:p>
          <a:p>
            <a:pPr algn="l">
              <a:spcBef>
                <a:spcPts val="0"/>
              </a:spcBef>
            </a:pPr>
            <a:endParaRPr lang="ru-RU" sz="1400" b="1" dirty="0">
              <a:solidFill>
                <a:srgbClr val="002060"/>
              </a:solidFill>
            </a:endParaRPr>
          </a:p>
          <a:p>
            <a:pPr algn="l">
              <a:spcBef>
                <a:spcPts val="0"/>
              </a:spcBef>
            </a:pPr>
            <a:r>
              <a:rPr lang="ru-RU" sz="1400" b="1" dirty="0" smtClean="0">
                <a:solidFill>
                  <a:srgbClr val="002060"/>
                </a:solidFill>
              </a:rPr>
              <a:t>	</a:t>
            </a:r>
          </a:p>
          <a:p>
            <a:pPr algn="l">
              <a:spcBef>
                <a:spcPts val="0"/>
              </a:spcBef>
            </a:pPr>
            <a:endParaRPr lang="ru-RU" sz="1400" b="1" dirty="0">
              <a:solidFill>
                <a:srgbClr val="002060"/>
              </a:solidFill>
            </a:endParaRPr>
          </a:p>
          <a:p>
            <a:pPr algn="l">
              <a:spcBef>
                <a:spcPts val="0"/>
              </a:spcBef>
            </a:pPr>
            <a:endParaRPr lang="ru-RU" sz="1400" b="1" dirty="0" smtClean="0">
              <a:solidFill>
                <a:srgbClr val="002060"/>
              </a:solidFill>
            </a:endParaRPr>
          </a:p>
          <a:p>
            <a:pPr algn="l">
              <a:spcBef>
                <a:spcPts val="0"/>
              </a:spcBef>
            </a:pPr>
            <a:endParaRPr lang="ru-RU" sz="1400" b="1" dirty="0">
              <a:solidFill>
                <a:srgbClr val="002060"/>
              </a:solidFill>
            </a:endParaRPr>
          </a:p>
          <a:p>
            <a:pPr algn="l">
              <a:spcBef>
                <a:spcPts val="0"/>
              </a:spcBef>
            </a:pPr>
            <a:endParaRPr lang="ru-RU" sz="1400" b="1" dirty="0">
              <a:solidFill>
                <a:srgbClr val="002060"/>
              </a:solidFill>
            </a:endParaRPr>
          </a:p>
          <a:p>
            <a:pPr marL="685800" indent="-68580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1400" b="1" dirty="0">
              <a:solidFill>
                <a:srgbClr val="002060"/>
              </a:solidFill>
            </a:endParaRPr>
          </a:p>
          <a:p>
            <a:pPr marL="685800" lvl="0" indent="-68580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5200" b="1" dirty="0" smtClean="0">
              <a:solidFill>
                <a:srgbClr val="002060"/>
              </a:solidFill>
            </a:endParaRPr>
          </a:p>
          <a:p>
            <a:pPr algn="l"/>
            <a:endParaRPr lang="ru-RU" sz="2000" dirty="0">
              <a:solidFill>
                <a:srgbClr val="002060"/>
              </a:solidFill>
            </a:endParaRPr>
          </a:p>
        </p:txBody>
      </p:sp>
      <p:pic>
        <p:nvPicPr>
          <p:cNvPr id="1026" name="Picture 2" descr="C:\Users\DavidchukMV\AppData\Local\Microsoft\Windows\Temporary Internet Files\Content.IE5\8CSK1XXB\Montazhnaya_oblast_1_4x-8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96" t="18494" r="18745" b="25797"/>
          <a:stretch/>
        </p:blipFill>
        <p:spPr bwMode="auto">
          <a:xfrm>
            <a:off x="467544" y="5949281"/>
            <a:ext cx="480296" cy="648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2664296" cy="660857"/>
          </a:xfrm>
          <a:prstGeom prst="rect">
            <a:avLst/>
          </a:prstGeom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899592" y="764704"/>
            <a:ext cx="7920880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u="sng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Трудовое законодательство</a:t>
            </a:r>
            <a:endParaRPr lang="ru-RU" sz="3200" b="1" u="sng" dirty="0">
              <a:solidFill>
                <a:srgbClr val="C00000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7201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1060</TotalTime>
  <Words>578</Words>
  <Application>Microsoft Office PowerPoint</Application>
  <PresentationFormat>Экран (4:3)</PresentationFormat>
  <Paragraphs>230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ФЕСТИВАЛЬ ТРАДИЦИОННОЙ НАРОДНОЙ КУЛЬТУРЫ  "АРХАНГЕЛОГОРОДСКИЕ ГОСТИНЫ "</vt:lpstr>
      <vt:lpstr>ФЕСТИВАЛЬ ТРАДИЦИОННОЙ НАРОДНОЙ КУЛЬТУРЫ  "АРХАНГЕЛОГОРОДСКИЕ ГОСТИНЫ "</vt:lpstr>
      <vt:lpstr>ФЕСТИВАЛЬ ТРАДИЦИОННОЙ НАРОДНОЙ КУЛЬТУРЫ  "АРХАНГЕЛОГОРОДСКИЕ ГОСТИНЫ "</vt:lpstr>
      <vt:lpstr>ФЕСТИВАЛЬ ТРАДИЦИОННОЙ НАРОДНОЙ КУЛЬТУРЫ  "АРХАНГЕЛОГОРОДСКИЕ ГОСТИНЫ "</vt:lpstr>
      <vt:lpstr>ФЕСТИВАЛЬ ТРАДИЦИОННОЙ НАРОДНОЙ КУЛЬТУРЫ  "АРХАНГЕЛОГОРОДСКИЕ ГОСТИНЫ "</vt:lpstr>
      <vt:lpstr>ФЕСТИВАЛЬ ТРАДИЦИОННОЙ НАРОДНОЙ КУЛЬТУРЫ  "АРХАНГЕЛОГОРОДСКИЕ ГОСТИНЫ "</vt:lpstr>
      <vt:lpstr>ФЕСТИВАЛЬ ТРАДИЦИОННОЙ НАРОДНОЙ КУЛЬТУРЫ  "АРХАНГЕЛОГОРОДСКИЕ ГОСТИНЫ "</vt:lpstr>
      <vt:lpstr>ФЕСТИВАЛЬ ТРАДИЦИОННОЙ НАРОДНОЙ КУЛЬТУРЫ  "АРХАНГЕЛОГОРОДСКИЕ ГОСТИНЫ "</vt:lpstr>
      <vt:lpstr>ФЕСТИВАЛЬ ТРАДИЦИОННОЙ НАРОДНОЙ КУЛЬТУРЫ  "АРХАНГЕЛОГОРОДСКИЕ ГОСТИНЫ "</vt:lpstr>
      <vt:lpstr>ФЕСТИВАЛЬ ТРАДИЦИОННОЙ НАРОДНОЙ КУЛЬТУРЫ  "АРХАНГЕЛОГОРОДСКИЕ ГОСТИНЫ "</vt:lpstr>
      <vt:lpstr>ФЕСТИВАЛЬ ТРАДИЦИОННОЙ НАРОДНОЙ КУЛЬТУРЫ  "АРХАНГЕЛОГОРОДСКИЕ ГОСТИНЫ "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Марина Владимировна Давидчук</dc:creator>
  <cp:lastModifiedBy>Мария Игоревна Матюхина</cp:lastModifiedBy>
  <cp:revision>39</cp:revision>
  <cp:lastPrinted>2020-11-19T13:26:17Z</cp:lastPrinted>
  <dcterms:created xsi:type="dcterms:W3CDTF">2020-11-17T08:27:25Z</dcterms:created>
  <dcterms:modified xsi:type="dcterms:W3CDTF">2020-11-25T09:36:39Z</dcterms:modified>
</cp:coreProperties>
</file>