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56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4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63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93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62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42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67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09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57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4CC98-4D8F-4DF2-B05E-2E9EE0609744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95ECB-FB7F-470B-9A57-092004B56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7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784976" cy="4536504"/>
          </a:xfrm>
        </p:spPr>
        <p:txBody>
          <a:bodyPr>
            <a:noAutofit/>
          </a:bodyPr>
          <a:lstStyle/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2060"/>
                </a:solidFill>
              </a:rPr>
              <a:t>Федеральный закон от 12.01.1996 N 7-ФЗ (ред. от 08.06.2020)</a:t>
            </a:r>
            <a:br>
              <a:rPr lang="ru-RU" sz="1700" b="1" dirty="0">
                <a:solidFill>
                  <a:srgbClr val="002060"/>
                </a:solidFill>
              </a:rPr>
            </a:br>
            <a:r>
              <a:rPr lang="ru-RU" sz="1700" b="1" dirty="0">
                <a:solidFill>
                  <a:srgbClr val="002060"/>
                </a:solidFill>
              </a:rPr>
              <a:t>"О некоммерческих организациях " (с изм. и доп., вступ. в силу с 15.09.2020) – пункт 5.1 (статья 32) Контроль за деятельностью бюджетных и казенных учреждений;</a:t>
            </a:r>
          </a:p>
          <a:p>
            <a:pPr algn="just">
              <a:spcBef>
                <a:spcPts val="0"/>
              </a:spcBef>
            </a:pPr>
            <a:endParaRPr lang="ru-RU" sz="1000" b="1" dirty="0">
              <a:solidFill>
                <a:srgbClr val="002060"/>
              </a:solidFill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2060"/>
                </a:solidFill>
              </a:rPr>
              <a:t>порядок осуществления контроля за деятельностью муниципальных учреждений муниципального образования "Город Архангельск", утвержденный постановлением мэрии города Архангельска от 30.12.2011 N 667;</a:t>
            </a:r>
          </a:p>
          <a:p>
            <a:pPr algn="just">
              <a:spcBef>
                <a:spcPts val="0"/>
              </a:spcBef>
            </a:pPr>
            <a:endParaRPr lang="ru-RU" sz="1000" b="1" dirty="0">
              <a:solidFill>
                <a:srgbClr val="002060"/>
              </a:solidFill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2060"/>
                </a:solidFill>
              </a:rPr>
              <a:t>порядок осуществления контроля за деятельностью муниципальных учреждений муниципального образования "Город Архангельск", находящихся в ведении управления культуры и молодежной политики Администрации муниципального образования "Город Архангельск ", утвержденный приказом начальника управления культуры и молодежной политики Администрации МО "Город Архангельск " </a:t>
            </a:r>
            <a:r>
              <a:rPr lang="en-US" sz="1700" b="1" dirty="0">
                <a:solidFill>
                  <a:srgbClr val="C00000"/>
                </a:solidFill>
              </a:rPr>
              <a:t>https://www.arhcity.ru/?page=1832/1</a:t>
            </a:r>
            <a:r>
              <a:rPr lang="ru-RU" sz="1700" b="1" dirty="0">
                <a:solidFill>
                  <a:srgbClr val="002060"/>
                </a:solidFill>
              </a:rPr>
              <a:t>;</a:t>
            </a:r>
          </a:p>
          <a:p>
            <a:pPr algn="just">
              <a:spcBef>
                <a:spcPts val="0"/>
              </a:spcBef>
            </a:pPr>
            <a:endParaRPr lang="ru-RU" sz="1000" b="1" dirty="0">
              <a:solidFill>
                <a:srgbClr val="002060"/>
              </a:solidFill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2060"/>
                </a:solidFill>
              </a:rPr>
              <a:t>приказ начальника управления культуры об утверждении плана проверок подведомственных учреждений, утверждаемый ежегодно не позднее 15 декабря года, предшествующего планируемому </a:t>
            </a:r>
            <a:r>
              <a:rPr lang="en-US" sz="1700" b="1" dirty="0">
                <a:solidFill>
                  <a:srgbClr val="C00000"/>
                </a:solidFill>
              </a:rPr>
              <a:t>https://www.arhcity.ru/?page=1832/1</a:t>
            </a:r>
            <a:r>
              <a:rPr lang="ru-RU" sz="1700" b="1" dirty="0">
                <a:solidFill>
                  <a:srgbClr val="002060"/>
                </a:solidFill>
              </a:rPr>
              <a:t>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7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7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700" b="1" dirty="0">
              <a:solidFill>
                <a:srgbClr val="002060"/>
              </a:solidFill>
            </a:endParaRPr>
          </a:p>
          <a:p>
            <a:pPr algn="l"/>
            <a:endParaRPr lang="ru-RU" sz="1700" b="1" dirty="0">
              <a:solidFill>
                <a:srgbClr val="002060"/>
              </a:solidFill>
            </a:endParaRPr>
          </a:p>
          <a:p>
            <a:endParaRPr lang="ru-RU" sz="1700" dirty="0">
              <a:solidFill>
                <a:srgbClr val="002060"/>
              </a:solidFill>
            </a:endParaRPr>
          </a:p>
          <a:p>
            <a:endParaRPr lang="ru-RU" sz="17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619672" y="764704"/>
            <a:ext cx="5616624" cy="722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rgbClr val="C00000"/>
                </a:solidFill>
              </a:rPr>
              <a:t>НОРМАТИВНО ПРАВОВЫЕ АКТЫ</a:t>
            </a:r>
          </a:p>
        </p:txBody>
      </p:sp>
    </p:spTree>
    <p:extLst>
      <p:ext uri="{BB962C8B-B14F-4D97-AF65-F5344CB8AC3E}">
        <p14:creationId xmlns:p14="http://schemas.microsoft.com/office/powerpoint/2010/main" val="354639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9024" y="1874354"/>
            <a:ext cx="8533456" cy="40251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500" b="1" dirty="0">
                <a:solidFill>
                  <a:srgbClr val="002060"/>
                </a:solidFill>
              </a:rPr>
              <a:t>Раздел 3. Подготовка, организация и осуществление контроля за деятельностью учреждений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500" b="1" dirty="0">
              <a:solidFill>
                <a:srgbClr val="002060"/>
              </a:solidFill>
            </a:endParaRPr>
          </a:p>
          <a:p>
            <a:pPr algn="l"/>
            <a:endParaRPr lang="ru-RU" sz="1500" b="1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07692" y="836712"/>
            <a:ext cx="8112780" cy="9528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порядок осуществления контроля за деятельностью муниципальных учреждений муниципального образования "Город Архангельск", находящихся в ведении управления культуры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280957"/>
              </p:ext>
            </p:extLst>
          </p:nvPr>
        </p:nvGraphicFramePr>
        <p:xfrm>
          <a:off x="737263" y="2276872"/>
          <a:ext cx="7848872" cy="361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64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143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/>
                        <a:t>Номер пункта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/>
                        <a:t>Содержание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 мероприятиям по осуществлению контроля за деятельностью учреждений относятся: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проверка;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тематическая проверка.</a:t>
                      </a:r>
                      <a:endParaRPr lang="ru-RU" sz="15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1" dirty="0">
                          <a:solidFill>
                            <a:srgbClr val="002060"/>
                          </a:solidFill>
                        </a:rPr>
                        <a:t>Руководитель уведомляется управлением не позднее, чем за 3 рабочих дня до начала проведения проверки путем доведения соответствующего приказа о проведении проверки.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02060"/>
                          </a:solidFill>
                        </a:rPr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1" dirty="0">
                          <a:solidFill>
                            <a:srgbClr val="002060"/>
                          </a:solidFill>
                        </a:rPr>
                        <a:t>Оперативная проверка возможна без предварительного уведомления. Приказ о проведении оперативной проверки деятельности учреждения вручается</a:t>
                      </a:r>
                      <a:r>
                        <a:rPr lang="ru-RU" sz="1500" b="1" baseline="0" dirty="0">
                          <a:solidFill>
                            <a:srgbClr val="002060"/>
                          </a:solidFill>
                        </a:rPr>
                        <a:t> руководителю в</a:t>
                      </a:r>
                      <a:r>
                        <a:rPr lang="ru-RU" sz="1500" b="1" dirty="0">
                          <a:solidFill>
                            <a:srgbClr val="002060"/>
                          </a:solidFill>
                        </a:rPr>
                        <a:t> день проведения проверки до её начала. Продолжительность оперативных проверок не должна превышать 3 рабочих дней.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324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717401"/>
            <a:ext cx="8533456" cy="77534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500" b="1" dirty="0">
                <a:solidFill>
                  <a:srgbClr val="002060"/>
                </a:solidFill>
              </a:rPr>
              <a:t>Раздел 4. Организация контроля за деятельностью учреждений в соответствии с учредительными документами и соблюдения действующего законодательства при осуществлении</a:t>
            </a:r>
          </a:p>
          <a:p>
            <a:pPr>
              <a:spcBef>
                <a:spcPts val="0"/>
              </a:spcBef>
            </a:pPr>
            <a:r>
              <a:rPr lang="ru-RU" sz="1500" b="1" dirty="0">
                <a:solidFill>
                  <a:srgbClr val="002060"/>
                </a:solidFill>
              </a:rPr>
              <a:t>уставной деятельности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500" b="1" dirty="0">
              <a:solidFill>
                <a:srgbClr val="002060"/>
              </a:solidFill>
            </a:endParaRPr>
          </a:p>
          <a:p>
            <a:pPr algn="l"/>
            <a:endParaRPr lang="ru-RU" sz="1500" b="1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07692" y="764704"/>
            <a:ext cx="8112780" cy="9528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порядок осуществления контроля за деятельностью муниципальных учреждений муниципального образования "Город Архангельск", находящихся в ведении управления культуры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527928"/>
              </p:ext>
            </p:extLst>
          </p:nvPr>
        </p:nvGraphicFramePr>
        <p:xfrm>
          <a:off x="718325" y="2554952"/>
          <a:ext cx="7848872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54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953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04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Номер пункта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Содержание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31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 2019 года предметом контроля также является: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проверка исполнения учреждениями статьи 24 Федерального закона №120-Ф3 от 24.06.1999 "Об основах системы профилактики безнадзорности и правонарушений несовершеннолетних"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(на основании представления прокуратуры города Архангельска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"Об устранении нарушений законодательства о профилактике правонарушений несовершеннолетних" № 21-01—2019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 22.03.2019)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;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выполнение требований по антитеррористической защищенности учреждений (на основании Протокола выездного заседания антитеррористической комиссии в Архангельской области,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в муниципальном образовании "Город Архангельск" от 25.03.2019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№ 25-02/24).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00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533456" cy="5040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500" b="1" dirty="0">
                <a:solidFill>
                  <a:srgbClr val="002060"/>
                </a:solidFill>
              </a:rPr>
              <a:t>Раздел 6. Результаты осуществления контроля за деятельностью учреждений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500" b="1" dirty="0">
              <a:solidFill>
                <a:srgbClr val="002060"/>
              </a:solidFill>
            </a:endParaRPr>
          </a:p>
          <a:p>
            <a:pPr algn="l"/>
            <a:endParaRPr lang="ru-RU" sz="1500" b="1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  <a:p>
            <a:endParaRPr lang="ru-RU" sz="15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07692" y="764704"/>
            <a:ext cx="8112780" cy="9528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порядок осуществления контроля за деятельностью муниципальных учреждений муниципального образования "Город Архангельск", находящихся в ведении управления культуры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794451"/>
              </p:ext>
            </p:extLst>
          </p:nvPr>
        </p:nvGraphicFramePr>
        <p:xfrm>
          <a:off x="839646" y="2007805"/>
          <a:ext cx="7848872" cy="3912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40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167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39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Номер пункта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Содержание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61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6.3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Результатом комплексных, тематических, оперативных проверок</a:t>
                      </a:r>
                    </a:p>
                    <a:p>
                      <a:pPr algn="just"/>
                      <a:r>
                        <a:rPr lang="ru-RU" sz="140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деятельности учреждения является справка по результатам проверки, которая оформляется в течение 10 рабочих дней со дня окончания проведения проверки. 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42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По итогам проведения проверки начальником управления издается приказ об устранении нарушений, выявленных в ходе проведения проверки.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61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Учреждение </a:t>
                      </a:r>
                      <a:r>
                        <a:rPr lang="ru-RU" sz="1400" b="1" cap="all" baseline="0" dirty="0">
                          <a:solidFill>
                            <a:srgbClr val="FF0000"/>
                          </a:solidFill>
                        </a:rPr>
                        <a:t>обязано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исполнить требования об устранении выявленных нарушений в установленные сроки и представить в управление в письменном виде отчет об исполнении требования с приложением подтверждающих документов.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864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В случае несогласия с фактами и выводами, изложенными в справке</a:t>
                      </a:r>
                    </a:p>
                    <a:p>
                      <a:pPr algn="just"/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и приказе управления по итогам проверки, учреждение вправе в течение 10 дней со дня получения приказа проверки представить в управление в письменной форме возражения к справке с приложением документов.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4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07692" y="921505"/>
            <a:ext cx="8112780" cy="5928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Наиболее частые нарушения, выявленные в ходе проведения проверок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303961"/>
              </p:ext>
            </p:extLst>
          </p:nvPr>
        </p:nvGraphicFramePr>
        <p:xfrm>
          <a:off x="827584" y="1514314"/>
          <a:ext cx="7969128" cy="4389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1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45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15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 проверки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Основные</a:t>
                      </a:r>
                      <a:r>
                        <a:rPr lang="ru-RU" sz="1400" baseline="0" dirty="0"/>
                        <a:t> нарушения и несоответствия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088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2060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ЖУРНАЛ УЧЕТА МЕРОПРИЯТИЙ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приказа о ведении журналов учета культурно-массовых мероприятий, с учетом сводного журнала </a:t>
                      </a:r>
                      <a:r>
                        <a:rPr lang="en-US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учреждений</a:t>
                      </a:r>
                      <a:b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филиальной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системой) с утверждением способа ведения журнала, формы журнала, ответственных лиц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5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итоговых значений в журнале (месяц,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квартал, год);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соответствие записей журнала учета мероприятий плану работы учреждения 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(месяц,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квартал, год);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мероприятий, указанных в журнале учета мероприятий не совпадает с количеством мероприятий, указанных в отчете</a:t>
                      </a:r>
                      <a:b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 исполнении муниципального задания за отчетный период.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451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2060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РАБОТА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АТТЕСТАЦИОННОЙ КОМИССИИ (АК)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не соответствие приказа об утверждении состава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АК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положению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об аттестации в части состава АК;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ru-RU" sz="5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 ознакомления сотрудников с документами;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ru-RU" sz="5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в положении об аттестации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описания алгоритма проведения тестовых заданий и способов оценки результатов тестов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аттестуемых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380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11560" y="949516"/>
            <a:ext cx="8112780" cy="5928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002060"/>
                </a:solidFill>
              </a:rPr>
              <a:t>Наиболее частые нарушения, выявленные в ходе проведения проверок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7652"/>
              </p:ext>
            </p:extLst>
          </p:nvPr>
        </p:nvGraphicFramePr>
        <p:xfrm>
          <a:off x="779518" y="1484784"/>
          <a:ext cx="7969128" cy="4423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1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45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976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 проверки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Основные</a:t>
                      </a:r>
                      <a:r>
                        <a:rPr lang="ru-RU" sz="1400" baseline="0" dirty="0"/>
                        <a:t> нарушения и несоответствия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976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2060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cap="all" baseline="0" dirty="0">
                          <a:solidFill>
                            <a:srgbClr val="002060"/>
                          </a:solidFill>
                        </a:rPr>
                        <a:t>Правила внутреннего трудового распорядка (ПВР)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в ПВР пункта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соответствующего требованиям ст. 65 ТК РФ в части предоставления справки о наличии (отсутствии) судимости при приеме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на работу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 согласования с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</a:rPr>
                        <a:t>УКиМП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 списка работников учреждения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с ненормированным рабочим днем (в соответствии с пунктом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2 Постановления мэра г. Архангельска от 12.05.2003 № 126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"О порядке и условиях предоставления ежегодных дополнительных оплачиваемых отпусков работникам с ненормированным рабочим днем муниципальных учреждений");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не установлена четкая продолжительность дополнительного оплачиваемого отпуска работникам с ненормированным рабочим днем;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 размещенных в общедоступных местах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(стендах)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утвержденных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ПВР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(при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наличии данного требования в Положении);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не соответствие Положения о внутреннем трудовом распорядке  табелю учета рабочего времени в части выходных дней сотрудников учреждения.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581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07692" y="921505"/>
            <a:ext cx="8112780" cy="5928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Наиболее частые нарушения, выявленные в ходе проведения проверок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01121"/>
              </p:ext>
            </p:extLst>
          </p:nvPr>
        </p:nvGraphicFramePr>
        <p:xfrm>
          <a:off x="827584" y="1514314"/>
          <a:ext cx="7969128" cy="3672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1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45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15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 проверки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Основные</a:t>
                      </a:r>
                      <a:r>
                        <a:rPr lang="ru-RU" sz="1400" baseline="0" dirty="0"/>
                        <a:t> нарушения и несоответствия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088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2060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cap="all" baseline="0" dirty="0">
                          <a:solidFill>
                            <a:srgbClr val="002060"/>
                          </a:solidFill>
                        </a:rPr>
                        <a:t>Деятельность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cap="all" baseline="0" dirty="0">
                          <a:solidFill>
                            <a:srgbClr val="002060"/>
                          </a:solidFill>
                        </a:rPr>
                        <a:t>по организации внутреннего контроля </a:t>
                      </a:r>
                    </a:p>
                    <a:p>
                      <a:pPr algn="ctr"/>
                      <a:endParaRPr lang="ru-RU" sz="1400" cap="all" baseline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не соответствие плана контрольных мероприятий положению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 внутреннем контроле в части типа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контроля, сроков, ответственных лиц и пр.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</a:rPr>
                        <a:t>отсутствие ознакомления с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документами сотрудниками учреждения;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000" b="1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отсутствие итоговых документов о результатах контроля (справки, акты);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000" b="1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 отсутствие приказов руководителя учреждения об итогах проверки</a:t>
                      </a:r>
                      <a:br>
                        <a:rPr lang="ru-RU" sz="1400" b="1" baseline="0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при наличии данного требования в положении о внутреннем контроле;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000" b="1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отсутствие выводов и рекомендаций по устранению нарушений</a:t>
                      </a:r>
                      <a:br>
                        <a:rPr lang="ru-RU" sz="1400" b="1" baseline="0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400" b="1" baseline="0" dirty="0">
                          <a:solidFill>
                            <a:srgbClr val="002060"/>
                          </a:solidFill>
                        </a:rPr>
                        <a:t>в справках, актах о результатах проверки.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55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83750" y="595003"/>
            <a:ext cx="8112780" cy="5928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cap="all" dirty="0">
                <a:solidFill>
                  <a:srgbClr val="C00000"/>
                </a:solidFill>
              </a:rPr>
              <a:t>Наиболее частые нарушения, выявленные в ходе проведения проверок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35643"/>
              </p:ext>
            </p:extLst>
          </p:nvPr>
        </p:nvGraphicFramePr>
        <p:xfrm>
          <a:off x="803460" y="1023443"/>
          <a:ext cx="7969128" cy="5090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1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45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15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 проверки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Основные</a:t>
                      </a:r>
                      <a:r>
                        <a:rPr lang="ru-RU" sz="1400" baseline="0" dirty="0"/>
                        <a:t> нарушения и несоответствия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088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2060"/>
                          </a:solidFill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cap="all" baseline="0" dirty="0">
                          <a:solidFill>
                            <a:srgbClr val="002060"/>
                          </a:solidFill>
                        </a:rPr>
                        <a:t>Проверка исполнения учреждениями статьи 24 Федерального закона №120-Ф3 от 24.06.1999</a:t>
                      </a:r>
                      <a:endParaRPr lang="ru-RU" sz="1400" cap="all" baseline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ru-RU" sz="1400" cap="all" baseline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даты ознакомления в приказах о назначении ответственных лиц по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взаимодействию с территориальными КДН;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подтверждающих документов о взаимодействии</a:t>
                      </a:r>
                      <a:b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территориальными КДН;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 мероприятий для несовершеннолетних, состоящих на учете в КДН не учитывает особенность аудитории;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 плана работы с несовершеннолетними не утверждена приказом руководителя;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плане работы с несовершеннолетними, состоящими на учете</a:t>
                      </a:r>
                      <a:b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КДН и ЗП указываются только</a:t>
                      </a: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культурно-досуговые мероприятия;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 работы с несовершеннолетними, состоящими на учете в КДН       и ЗП не соответствует муниципальному заданию учреждения;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плане отсутствуют конкретные сроки исполнения мероприятий;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5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предоставление своевременных информационных отчетов</a:t>
                      </a:r>
                      <a:b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адрес управления о проведении мероприятий в сфере молодежной политики, в соответствии с приказом начальника управления культуры и молодежной политики Администрации муниципального образования "Город Архангельск"</a:t>
                      </a:r>
                      <a:b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17.07.2019 № 85.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vidchukMV\AppData\Local\Microsoft\Windows\Temporary Internet Files\Content.IE5\8CSK1XXB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57519" cy="688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888743"/>
          </a:xfrm>
          <a:prstGeom prst="rect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361" y="5979333"/>
            <a:ext cx="3857663" cy="722511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/>
              <a:t>ФЕСТИВАЛЬ ТРАДИЦИОННОЙ НАРОДНОЙ КУЛЬТУРЫ </a:t>
            </a:r>
            <a:br>
              <a:rPr lang="ru-RU" sz="1200" b="1" dirty="0"/>
            </a:br>
            <a:r>
              <a:rPr lang="ru-RU" sz="1200" b="1" dirty="0"/>
              <a:t>"АРХАНГЕЛОГОРОДСКИЕ ГОСТИНЫ "</a:t>
            </a:r>
          </a:p>
        </p:txBody>
      </p:sp>
      <p:pic>
        <p:nvPicPr>
          <p:cNvPr id="1026" name="Picture 2" descr="C:\Users\DavidchukMV\AppData\Local\Microsoft\Windows\Temporary Internet Files\Content.IE5\8CSK1XXB\Montazhnaya_oblast_1_4x-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6" t="18494" r="18745" b="25797"/>
          <a:stretch/>
        </p:blipFill>
        <p:spPr bwMode="auto">
          <a:xfrm>
            <a:off x="467544" y="5949281"/>
            <a:ext cx="480296" cy="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2664296" cy="6608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74771" y="2204864"/>
            <a:ext cx="811278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cap="all" dirty="0">
                <a:solidFill>
                  <a:srgbClr val="002060"/>
                </a:solidFill>
              </a:rPr>
              <a:t>СПАСИБО ЗА ВНИМАНИЕ!</a:t>
            </a:r>
          </a:p>
          <a:p>
            <a:endParaRPr lang="ru-RU" sz="4000" b="1" cap="all" dirty="0">
              <a:solidFill>
                <a:srgbClr val="002060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07692" y="3140968"/>
            <a:ext cx="811278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err="1">
                <a:solidFill>
                  <a:srgbClr val="002060"/>
                </a:solidFill>
              </a:rPr>
              <a:t>Давидчук</a:t>
            </a:r>
            <a:r>
              <a:rPr lang="ru-RU" sz="1400" b="1" dirty="0">
                <a:solidFill>
                  <a:srgbClr val="002060"/>
                </a:solidFill>
              </a:rPr>
              <a:t> Марина Владимировна,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заместитель начальника управления культуры и молодежной политики</a:t>
            </a:r>
            <a:endParaRPr lang="en-US" sz="1400" b="1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Администрации муниципального образования «Город Архангельск»</a:t>
            </a:r>
          </a:p>
          <a:p>
            <a:endParaRPr lang="en-US" sz="1400" b="1" dirty="0">
              <a:solidFill>
                <a:srgbClr val="002060"/>
              </a:solidFill>
            </a:endParaRPr>
          </a:p>
          <a:p>
            <a:endParaRPr lang="ru-RU" sz="1400" b="1" dirty="0">
              <a:solidFill>
                <a:srgbClr val="002060"/>
              </a:solidFill>
            </a:endParaRPr>
          </a:p>
          <a:p>
            <a:r>
              <a:rPr lang="ru-RU" sz="1600" b="1" dirty="0">
                <a:solidFill>
                  <a:srgbClr val="002060"/>
                </a:solidFill>
              </a:rPr>
              <a:t>(8182) 20 63 62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davidchukmv@arhcity.ru</a:t>
            </a:r>
            <a:endParaRPr lang="ru-RU" sz="1600" b="1" dirty="0">
              <a:solidFill>
                <a:srgbClr val="002060"/>
              </a:solidFill>
            </a:endParaRPr>
          </a:p>
          <a:p>
            <a:endParaRPr lang="ru-RU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625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620</Words>
  <Application>Microsoft Office PowerPoint</Application>
  <PresentationFormat>Экран (4:3)</PresentationFormat>
  <Paragraphs>161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  <vt:lpstr>ФЕСТИВАЛЬ ТРАДИЦИОННОЙ НАРОДНОЙ КУЛЬТУРЫ  "АРХАНГЕЛОГОРОДСКИЕ ГОСТИНЫ 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Владимировна Давидчук</dc:creator>
  <cp:lastModifiedBy>Марина Владимировна Давидчук</cp:lastModifiedBy>
  <cp:revision>51</cp:revision>
  <cp:lastPrinted>2020-11-20T05:24:13Z</cp:lastPrinted>
  <dcterms:created xsi:type="dcterms:W3CDTF">2020-11-17T08:27:25Z</dcterms:created>
  <dcterms:modified xsi:type="dcterms:W3CDTF">2020-11-20T05:27:07Z</dcterms:modified>
</cp:coreProperties>
</file>