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7" r:id="rId1"/>
  </p:sldMasterIdLst>
  <p:notesMasterIdLst>
    <p:notesMasterId r:id="rId28"/>
  </p:notesMasterIdLst>
  <p:sldIdLst>
    <p:sldId id="689" r:id="rId2"/>
    <p:sldId id="747" r:id="rId3"/>
    <p:sldId id="741" r:id="rId4"/>
    <p:sldId id="691" r:id="rId5"/>
    <p:sldId id="692" r:id="rId6"/>
    <p:sldId id="690" r:id="rId7"/>
    <p:sldId id="693" r:id="rId8"/>
    <p:sldId id="742" r:id="rId9"/>
    <p:sldId id="743" r:id="rId10"/>
    <p:sldId id="744" r:id="rId11"/>
    <p:sldId id="694" r:id="rId12"/>
    <p:sldId id="695" r:id="rId13"/>
    <p:sldId id="696" r:id="rId14"/>
    <p:sldId id="697" r:id="rId15"/>
    <p:sldId id="699" r:id="rId16"/>
    <p:sldId id="700" r:id="rId17"/>
    <p:sldId id="701" r:id="rId18"/>
    <p:sldId id="702" r:id="rId19"/>
    <p:sldId id="703" r:id="rId20"/>
    <p:sldId id="704" r:id="rId21"/>
    <p:sldId id="740" r:id="rId22"/>
    <p:sldId id="705" r:id="rId23"/>
    <p:sldId id="706" r:id="rId24"/>
    <p:sldId id="738" r:id="rId25"/>
    <p:sldId id="739" r:id="rId26"/>
    <p:sldId id="714" r:id="rId27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3779"/>
    <a:srgbClr val="800000"/>
    <a:srgbClr val="FF0000"/>
    <a:srgbClr val="000099"/>
    <a:srgbClr val="FF2121"/>
    <a:srgbClr val="FFCC99"/>
    <a:srgbClr val="FF6600"/>
    <a:srgbClr val="FF3300"/>
    <a:srgbClr val="0DFF7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32" autoAdjust="0"/>
    <p:restoredTop sz="95141" autoAdjust="0"/>
  </p:normalViewPr>
  <p:slideViewPr>
    <p:cSldViewPr>
      <p:cViewPr varScale="1">
        <p:scale>
          <a:sx n="88" d="100"/>
          <a:sy n="88" d="100"/>
        </p:scale>
        <p:origin x="9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808636522619698"/>
          <c:y val="8.0267988654310077E-2"/>
          <c:w val="0.59246554666027618"/>
          <c:h val="0.754443701418283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ДТП</c:v>
                </c:pt>
              </c:strCache>
            </c:strRef>
          </c:tx>
          <c:spPr>
            <a:solidFill>
              <a:schemeClr val="accent1"/>
            </a:solidFill>
            <a:ln w="1462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9.517394363953862E-3"/>
                  <c:y val="-2.2366977587549592E-3"/>
                </c:manualLayout>
              </c:layout>
              <c:spPr>
                <a:noFill/>
                <a:ln w="29253">
                  <a:noFill/>
                </a:ln>
              </c:spPr>
              <c:txPr>
                <a:bodyPr/>
                <a:lstStyle/>
                <a:p>
                  <a:pPr>
                    <a:defRPr sz="209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207846886033439E-2"/>
                  <c:y val="-1.1878867402092553E-2"/>
                </c:manualLayout>
              </c:layout>
              <c:spPr>
                <a:noFill/>
                <a:ln w="29253">
                  <a:noFill/>
                </a:ln>
              </c:spPr>
              <c:txPr>
                <a:bodyPr/>
                <a:lstStyle/>
                <a:p>
                  <a:pPr>
                    <a:defRPr sz="209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925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9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17</c:v>
                </c:pt>
                <c:pt idx="1">
                  <c:v>24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Погибло</c:v>
                </c:pt>
              </c:strCache>
            </c:strRef>
          </c:tx>
          <c:spPr>
            <a:solidFill>
              <a:schemeClr val="accent2"/>
            </a:solidFill>
            <a:ln w="1462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2363392053006919E-2"/>
                  <c:y val="-1.2527984097480885E-2"/>
                </c:manualLayout>
              </c:layout>
              <c:spPr>
                <a:noFill/>
                <a:ln w="29253">
                  <a:noFill/>
                </a:ln>
              </c:spPr>
              <c:txPr>
                <a:bodyPr/>
                <a:lstStyle/>
                <a:p>
                  <a:pPr>
                    <a:defRPr sz="209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234254140446497E-2"/>
                  <c:y val="-1.6250467924154469E-2"/>
                </c:manualLayout>
              </c:layout>
              <c:spPr>
                <a:noFill/>
                <a:ln w="29253">
                  <a:noFill/>
                </a:ln>
              </c:spPr>
              <c:txPr>
                <a:bodyPr/>
                <a:lstStyle/>
                <a:p>
                  <a:pPr>
                    <a:defRPr sz="209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925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9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Ранено</c:v>
                </c:pt>
              </c:strCache>
            </c:strRef>
          </c:tx>
          <c:spPr>
            <a:solidFill>
              <a:schemeClr val="hlink"/>
            </a:solidFill>
            <a:ln w="1462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6675885356184118E-2"/>
                  <c:y val="-1.6333496548526477E-2"/>
                </c:manualLayout>
              </c:layout>
              <c:spPr>
                <a:noFill/>
                <a:ln w="29253">
                  <a:noFill/>
                </a:ln>
              </c:spPr>
              <c:txPr>
                <a:bodyPr/>
                <a:lstStyle/>
                <a:p>
                  <a:pPr>
                    <a:defRPr sz="209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662231077312485E-2"/>
                  <c:y val="-1.0591326208705957E-2"/>
                </c:manualLayout>
              </c:layout>
              <c:spPr>
                <a:noFill/>
                <a:ln w="29253">
                  <a:noFill/>
                </a:ln>
              </c:spPr>
              <c:txPr>
                <a:bodyPr/>
                <a:lstStyle/>
                <a:p>
                  <a:pPr>
                    <a:defRPr sz="209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925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9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18</c:v>
                </c:pt>
                <c:pt idx="1">
                  <c:v>23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ДТП по вине детей</c:v>
                </c:pt>
              </c:strCache>
            </c:strRef>
          </c:tx>
          <c:spPr>
            <a:solidFill>
              <a:schemeClr val="folHlink"/>
            </a:solidFill>
            <a:ln w="1462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5324415819850416E-2"/>
                  <c:y val="-1.1827823399537023E-2"/>
                </c:manualLayout>
              </c:layout>
              <c:spPr>
                <a:noFill/>
                <a:ln w="29253">
                  <a:noFill/>
                </a:ln>
              </c:spPr>
              <c:txPr>
                <a:bodyPr/>
                <a:lstStyle/>
                <a:p>
                  <a:pPr>
                    <a:defRPr sz="209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897959242773962E-2"/>
                  <c:y val="-1.5650388184194435E-2"/>
                </c:manualLayout>
              </c:layout>
              <c:spPr>
                <a:noFill/>
                <a:ln w="29253">
                  <a:noFill/>
                </a:ln>
              </c:spPr>
              <c:txPr>
                <a:bodyPr/>
                <a:lstStyle/>
                <a:p>
                  <a:pPr>
                    <a:defRPr sz="209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925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9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2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330"/>
        <c:shape val="cylinder"/>
        <c:axId val="333959984"/>
        <c:axId val="333960768"/>
        <c:axId val="0"/>
      </c:bar3DChart>
      <c:catAx>
        <c:axId val="33395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6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9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3396076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33960768"/>
        <c:scaling>
          <c:orientation val="minMax"/>
          <c:max val="25"/>
          <c:min val="1"/>
        </c:scaling>
        <c:delete val="0"/>
        <c:axPos val="l"/>
        <c:majorGridlines>
          <c:spPr>
            <a:ln w="3658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6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9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33959984"/>
        <c:crosses val="autoZero"/>
        <c:crossBetween val="between"/>
      </c:valAx>
      <c:spPr>
        <a:noFill/>
        <a:ln w="25404">
          <a:noFill/>
        </a:ln>
      </c:spPr>
    </c:plotArea>
    <c:legend>
      <c:legendPos val="r"/>
      <c:layout>
        <c:manualLayout>
          <c:xMode val="edge"/>
          <c:yMode val="edge"/>
          <c:x val="0.68082614739454184"/>
          <c:y val="0.68800564643607609"/>
          <c:w val="0.25101696088997794"/>
          <c:h val="0.30050837876034725"/>
        </c:manualLayout>
      </c:layout>
      <c:overlay val="0"/>
      <c:spPr>
        <a:noFill/>
        <a:ln w="3658">
          <a:solidFill>
            <a:schemeClr val="tx1"/>
          </a:solidFill>
          <a:prstDash val="solid"/>
        </a:ln>
      </c:spPr>
      <c:txPr>
        <a:bodyPr/>
        <a:lstStyle/>
        <a:p>
          <a:pPr>
            <a:defRPr sz="193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7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936"/>
          </a:xfrm>
          <a:prstGeom prst="rect">
            <a:avLst/>
          </a:prstGeom>
        </p:spPr>
        <p:txBody>
          <a:bodyPr vert="horz" lIns="91538" tIns="45769" rIns="91538" bIns="457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936"/>
          </a:xfrm>
          <a:prstGeom prst="rect">
            <a:avLst/>
          </a:prstGeom>
        </p:spPr>
        <p:txBody>
          <a:bodyPr vert="horz" lIns="91538" tIns="45769" rIns="91538" bIns="457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B6D40D-CE9F-4896-9232-FA9C242E3AE6}" type="datetimeFigureOut">
              <a:rPr lang="ru-RU"/>
              <a:pPr>
                <a:defRPr/>
              </a:pPr>
              <a:t>28.04.2022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38" tIns="45769" rIns="91538" bIns="45769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351"/>
            <a:ext cx="5438140" cy="4466591"/>
          </a:xfrm>
          <a:prstGeom prst="rect">
            <a:avLst/>
          </a:prstGeom>
        </p:spPr>
        <p:txBody>
          <a:bodyPr vert="horz" lIns="91538" tIns="45769" rIns="91538" bIns="4576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118"/>
            <a:ext cx="2945659" cy="495935"/>
          </a:xfrm>
          <a:prstGeom prst="rect">
            <a:avLst/>
          </a:prstGeom>
        </p:spPr>
        <p:txBody>
          <a:bodyPr vert="horz" lIns="91538" tIns="45769" rIns="91538" bIns="457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9118"/>
            <a:ext cx="2945659" cy="495935"/>
          </a:xfrm>
          <a:prstGeom prst="rect">
            <a:avLst/>
          </a:prstGeom>
        </p:spPr>
        <p:txBody>
          <a:bodyPr vert="horz" lIns="91538" tIns="45769" rIns="91538" bIns="457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60910FF-415B-48D0-A2F1-C5AE67CAB0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1640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9384" indent="-28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7514" indent="-22750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519" indent="-22750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7524" indent="-22750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2530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35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2541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7546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6660DD-4E93-45E3-8378-37055F0FAB1A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3595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9384" indent="-28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7514" indent="-22750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519" indent="-22750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7524" indent="-22750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2530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35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2541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7546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6660DD-4E93-45E3-8378-37055F0FAB1A}" type="slidenum">
              <a:rPr lang="ru-RU" altLang="ru-RU" smtClean="0"/>
              <a:pPr>
                <a:spcBef>
                  <a:spcPct val="0"/>
                </a:spcBef>
              </a:pPr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84802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9384" indent="-28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7514" indent="-22750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519" indent="-22750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7524" indent="-22750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2530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35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2541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7546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6660DD-4E93-45E3-8378-37055F0FAB1A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50513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23DB83-8213-4823-8A07-DEEA9FDE2B3B}" type="datetimeFigureOut">
              <a:rPr lang="ru-RU" smtClean="0"/>
              <a:pPr>
                <a:defRPr/>
              </a:pPr>
              <a:t>28.04.2022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467B0-9681-49C5-8FC4-04DF9A97224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8B39FB-5132-4D7A-B5D8-E25D4B666A51}" type="datetimeFigureOut">
              <a:rPr lang="ru-RU" smtClean="0"/>
              <a:pPr>
                <a:defRPr/>
              </a:pPr>
              <a:t>28.04.2022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61E30-D1A6-45DD-9368-39EE4931A5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D353CD-5440-44DD-B844-23B9A8668399}" type="datetimeFigureOut">
              <a:rPr lang="ru-RU" smtClean="0"/>
              <a:pPr>
                <a:defRPr/>
              </a:pPr>
              <a:t>28.04.2022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883FE-A78F-4621-8058-E3C7C31870E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F5F211-C576-4EEB-BF0C-835765926B08}" type="datetimeFigureOut">
              <a:rPr lang="ru-RU" smtClean="0"/>
              <a:pPr>
                <a:defRPr/>
              </a:pPr>
              <a:t>28.04.2022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005E8-4FD7-4FEF-A881-8E9740B6C48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03DE1A-D8FA-46D8-9C1E-9EF1CDA79DD2}" type="datetimeFigureOut">
              <a:rPr lang="ru-RU" smtClean="0"/>
              <a:pPr>
                <a:defRPr/>
              </a:pPr>
              <a:t>28.04.2022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CECE1-F903-4B79-A7B2-13323C1578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EE62EC-91D8-4632-8470-F47727B6D8E7}" type="datetimeFigureOut">
              <a:rPr lang="ru-RU" smtClean="0"/>
              <a:pPr>
                <a:defRPr/>
              </a:pPr>
              <a:t>28.04.2022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2C429-33EE-4EF7-BEBD-346BCF8D01A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20AAE8-E065-47BB-AA72-675941A7DCE3}" type="datetimeFigureOut">
              <a:rPr lang="ru-RU" smtClean="0"/>
              <a:pPr>
                <a:defRPr/>
              </a:pPr>
              <a:t>28.04.2022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1C7009-65DC-4470-910F-C7FC4819C00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A21F75-7C06-4C98-8545-62A3710482AB}" type="datetimeFigureOut">
              <a:rPr lang="ru-RU" smtClean="0"/>
              <a:pPr>
                <a:defRPr/>
              </a:pPr>
              <a:t>28.04.2022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A4222-8E95-44C9-A0CA-686F808589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47CE19-A298-4ED3-8FD4-E14789287519}" type="datetimeFigureOut">
              <a:rPr lang="ru-RU" smtClean="0"/>
              <a:pPr>
                <a:defRPr/>
              </a:pPr>
              <a:t>28.04.2022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01CDB-74B9-460A-A057-7FB1449DFB9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9AEE78-33ED-4A69-84A3-8AD8870DCEDB}" type="datetimeFigureOut">
              <a:rPr lang="ru-RU" smtClean="0"/>
              <a:pPr>
                <a:defRPr/>
              </a:pPr>
              <a:t>28.04.2022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45386-4636-4B59-B551-72915063C5E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56007-B55F-4146-8204-04E62981EAD0}" type="datetimeFigureOut">
              <a:rPr lang="ru-RU" smtClean="0"/>
              <a:pPr>
                <a:defRPr/>
              </a:pPr>
              <a:t>28.04.2022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039A5-DBCD-48BE-8529-ADCA6ADF013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1099008-B9DD-4ED9-840F-560607D21B2E}" type="datetimeFigureOut">
              <a:rPr lang="ru-RU" smtClean="0"/>
              <a:pPr>
                <a:defRPr/>
              </a:pPr>
              <a:t>28.04.2022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5D40668-AA9B-4335-B983-87EF53EAB1B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transition>
    <p:blinds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stransnadzor.ru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transnadzor.ru" TargetMode="External"/><Relationship Id="rId2" Type="http://schemas.openxmlformats.org/officeDocument/2006/relationships/hyperlink" Target="http://www.rostransnadzor.ru/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Подзаголовок 9"/>
          <p:cNvSpPr>
            <a:spLocks/>
          </p:cNvSpPr>
          <p:nvPr/>
        </p:nvSpPr>
        <p:spPr bwMode="auto">
          <a:xfrm>
            <a:off x="1835696" y="476672"/>
            <a:ext cx="70199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None/>
            </a:pPr>
            <a:r>
              <a:rPr lang="ru-RU" sz="1800" b="1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Управление ГИБДД УМВД России </a:t>
            </a:r>
          </a:p>
          <a:p>
            <a:pPr algn="r">
              <a:buNone/>
            </a:pPr>
            <a:r>
              <a:rPr lang="ru-RU" sz="1800" b="1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по Архангельской области </a:t>
            </a:r>
            <a:endParaRPr lang="ru-RU" sz="18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pPr algn="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3F75"/>
                </a:solidFill>
                <a:latin typeface="Arial Black" panose="020B0A04020102020204" pitchFamily="34" charset="0"/>
              </a:rPr>
              <a:t>20 </a:t>
            </a:r>
            <a:r>
              <a:rPr lang="ru-RU" altLang="ru-RU" sz="1400" dirty="0">
                <a:solidFill>
                  <a:srgbClr val="003F75"/>
                </a:solidFill>
                <a:latin typeface="Arial Black" panose="020B0A04020102020204" pitchFamily="34" charset="0"/>
              </a:rPr>
              <a:t>апреля 2022 </a:t>
            </a:r>
            <a:r>
              <a:rPr lang="ru-RU" altLang="ru-RU" sz="1400" dirty="0" smtClean="0">
                <a:solidFill>
                  <a:srgbClr val="003F75"/>
                </a:solidFill>
                <a:latin typeface="Arial Black" panose="020B0A04020102020204" pitchFamily="34" charset="0"/>
              </a:rPr>
              <a:t>года</a:t>
            </a:r>
            <a:endParaRPr lang="ru-RU" altLang="ru-RU" sz="1400" dirty="0">
              <a:solidFill>
                <a:srgbClr val="003F75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016" y="2204864"/>
            <a:ext cx="8856984" cy="339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2537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Правила перевозки </a:t>
            </a:r>
            <a:endParaRPr lang="ru-RU" sz="3200" b="1" dirty="0" smtClean="0">
              <a:solidFill>
                <a:srgbClr val="2537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2537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организованных </a:t>
            </a:r>
            <a:r>
              <a:rPr lang="ru-RU" sz="3200" b="1" dirty="0">
                <a:solidFill>
                  <a:srgbClr val="2537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групп детей </a:t>
            </a:r>
            <a:br>
              <a:rPr lang="ru-RU" sz="3200" b="1" dirty="0">
                <a:solidFill>
                  <a:srgbClr val="2537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b="1" dirty="0">
                <a:solidFill>
                  <a:srgbClr val="2537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автомобильным транспортом</a:t>
            </a:r>
            <a:endParaRPr lang="ru-RU" sz="3200" dirty="0">
              <a:solidFill>
                <a:srgbClr val="2537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lnSpc>
                <a:spcPct val="120000"/>
              </a:lnSpc>
            </a:pPr>
            <a:endParaRPr lang="ru-RU" altLang="ru-RU" sz="1600" b="1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altLang="ru-RU" b="1" dirty="0">
                <a:solidFill>
                  <a:srgbClr val="253779"/>
                </a:solidFill>
                <a:latin typeface="Arial Black" panose="020B0A04020102020204" pitchFamily="34" charset="0"/>
              </a:rPr>
              <a:t>РЕКОМЕНДАЦИИ </a:t>
            </a:r>
            <a:br>
              <a:rPr lang="ru-RU" altLang="ru-RU" b="1" dirty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rgbClr val="253779"/>
                </a:solidFill>
                <a:latin typeface="Arial Black" panose="020B0A04020102020204" pitchFamily="34" charset="0"/>
              </a:rPr>
              <a:t>для руководителей и педагогов образовательных организаций </a:t>
            </a:r>
            <a:br>
              <a:rPr lang="ru-RU" b="1" dirty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rgbClr val="253779"/>
                </a:solidFill>
                <a:latin typeface="Arial Black" panose="020B0A04020102020204" pitchFamily="34" charset="0"/>
              </a:rPr>
              <a:t>(в том числе спортивных клубов, секций, кружков, творческих объединений), оздоровительных лагерей, а также родителей</a:t>
            </a:r>
            <a:endParaRPr lang="ru-RU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20000"/>
              </a:lnSpc>
            </a:pPr>
            <a:endParaRPr lang="ru-RU" altLang="ru-RU" sz="1100" b="1" dirty="0">
              <a:solidFill>
                <a:srgbClr val="25377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9224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80728"/>
            <a:ext cx="7632848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253779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4. В</a:t>
            </a:r>
            <a:r>
              <a:rPr lang="ru-RU" dirty="0" smtClean="0">
                <a:solidFill>
                  <a:srgbClr val="253779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о </a:t>
            </a:r>
            <a:r>
              <a:rPr lang="ru-RU" dirty="0">
                <a:solidFill>
                  <a:srgbClr val="253779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время движения автобуса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дети</a:t>
            </a:r>
            <a:r>
              <a:rPr lang="ru-RU" dirty="0">
                <a:solidFill>
                  <a:srgbClr val="253779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должны быть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пристегнуты</a:t>
            </a:r>
            <a:r>
              <a:rPr lang="ru-RU" dirty="0">
                <a:solidFill>
                  <a:srgbClr val="253779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к креслам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ремнями безопасности</a:t>
            </a:r>
            <a:r>
              <a:rPr lang="ru-RU" dirty="0">
                <a:solidFill>
                  <a:srgbClr val="253779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отрегулированными в соответствии с руководством по эксплуатации транспортного средства.</a:t>
            </a:r>
            <a:endParaRPr lang="ru-RU" dirty="0">
              <a:solidFill>
                <a:srgbClr val="253779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58514"/>
            <a:ext cx="7259960" cy="453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0968770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6409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ПЛАНИРУЕМ ПОЕЗДКУ</a:t>
            </a:r>
            <a:endParaRPr lang="ru-RU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ru-RU" sz="4800" b="1" baseline="-25000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1. МАРШРУТ</a:t>
            </a:r>
            <a:endParaRPr lang="ru-RU" sz="4800" dirty="0">
              <a:solidFill>
                <a:srgbClr val="800000"/>
              </a:solidFill>
              <a:latin typeface="Arial Black" panose="020B0A04020102020204" pitchFamily="34" charset="0"/>
            </a:endParaRPr>
          </a:p>
          <a:p>
            <a:r>
              <a:rPr lang="ru-RU" sz="2800" b="1" baseline="-25000" dirty="0">
                <a:solidFill>
                  <a:srgbClr val="E2011C"/>
                </a:solidFill>
                <a:latin typeface="Arial Black" panose="020B0A04020102020204" pitchFamily="34" charset="0"/>
              </a:rPr>
              <a:t>Составляя маршрут, помните:</a:t>
            </a:r>
            <a:endParaRPr lang="ru-RU" sz="2800" dirty="0">
              <a:solidFill>
                <a:srgbClr val="E2011C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Если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среди пассажиров есть дети младше 7 лет, продолжительность путешествия не может быть больше 4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часов.</a:t>
            </a:r>
            <a:endParaRPr lang="ru-RU" sz="2000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Перевозка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детей в ночное время (23:00-6:00) разрешена только:</a:t>
            </a: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            - до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железнодорожных вокзалов, аэропортов и от них;</a:t>
            </a: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            -</a:t>
            </a:r>
            <a:r>
              <a:rPr lang="ru-RU" sz="2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в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случае доставки до конечного пункта назначения (или до места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               ночлега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) при незапланированной задержке в пути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.</a:t>
            </a:r>
          </a:p>
          <a:p>
            <a:pPr algn="ctr"/>
            <a:endParaRPr lang="ru-RU" sz="2000" b="1" baseline="-250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b="1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После 23:00 расстояние перевозки не должно превышать 100 км</a:t>
            </a:r>
            <a:endParaRPr lang="ru-RU" sz="2400" b="1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Если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организованная перевозка группы детей согласно графику составляет больше 12 часов, необходимо включить в состав сопровождающих медицинского работника.</a:t>
            </a:r>
          </a:p>
          <a:p>
            <a:r>
              <a:rPr lang="ru-RU" sz="4800" b="1" baseline="-25000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2. СПИСОК </a:t>
            </a:r>
            <a:r>
              <a:rPr lang="ru-RU" sz="4800" b="1" baseline="-25000" dirty="0">
                <a:solidFill>
                  <a:srgbClr val="800000"/>
                </a:solidFill>
                <a:latin typeface="Arial Black" panose="020B0A04020102020204" pitchFamily="34" charset="0"/>
              </a:rPr>
              <a:t>УЧАСТНИКОВ</a:t>
            </a:r>
            <a:endParaRPr lang="ru-RU" sz="4800" dirty="0">
              <a:solidFill>
                <a:srgbClr val="800000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1. Список детей (он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должен включать в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себя: </a:t>
            </a:r>
          </a:p>
          <a:p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               - ФИО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и возраст каждого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ребенка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, </a:t>
            </a:r>
            <a:endParaRPr lang="ru-RU" sz="2000" baseline="-25000" dirty="0" smtClean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               - контактные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телефоны родителей или законных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представителей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. </a:t>
            </a:r>
            <a:endParaRPr lang="ru-RU" sz="2000" baseline="-25000" dirty="0" smtClean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2. Списки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сопровождающих, медицинских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работников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(при наличии), других лиц.</a:t>
            </a:r>
            <a:endParaRPr lang="ru-RU" sz="2000" dirty="0">
              <a:solidFill>
                <a:srgbClr val="25377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757593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ПРОВЕРЯЕМ БЕЗОПАСНОСТЬ</a:t>
            </a:r>
            <a:endParaRPr lang="ru-RU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endParaRPr lang="ru-RU" sz="2000" baseline="-25000" dirty="0" smtClean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Представители </a:t>
            </a:r>
            <a:r>
              <a:rPr lang="ru-RU" sz="24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образовательной организации должны (а родители — вправе) проверить, соответствуют ли поданный автобус и его водитель </a:t>
            </a:r>
            <a:r>
              <a:rPr lang="ru-RU" sz="24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требованиям,</a:t>
            </a:r>
            <a:r>
              <a:rPr lang="ru-RU" sz="24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</a:t>
            </a:r>
            <a:r>
              <a:rPr lang="ru-RU" sz="24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указанным </a:t>
            </a:r>
            <a:r>
              <a:rPr lang="ru-RU" sz="24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ниже.</a:t>
            </a:r>
            <a:endParaRPr lang="ru-RU" sz="24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4800" b="1" baseline="-25000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3. </a:t>
            </a:r>
            <a:r>
              <a:rPr lang="ru-RU" sz="4800" baseline="-25000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АВТОБУС</a:t>
            </a:r>
            <a:endParaRPr lang="ru-RU" sz="4800" dirty="0">
              <a:solidFill>
                <a:srgbClr val="800000"/>
              </a:solidFill>
              <a:latin typeface="Arial Black" panose="020B0A04020102020204" pitchFamily="34" charset="0"/>
            </a:endParaRPr>
          </a:p>
          <a:p>
            <a:r>
              <a:rPr lang="ru-RU" sz="2400" b="1" baseline="-25000" dirty="0" smtClean="0">
                <a:solidFill>
                  <a:srgbClr val="E2011C"/>
                </a:solidFill>
                <a:latin typeface="Arial Black" panose="020B0A04020102020204" pitchFamily="34" charset="0"/>
              </a:rPr>
              <a:t>Автобус</a:t>
            </a:r>
            <a:r>
              <a:rPr lang="ru-RU" sz="2400" b="1" baseline="-25000" dirty="0">
                <a:solidFill>
                  <a:srgbClr val="E2011C"/>
                </a:solidFill>
                <a:latin typeface="Arial Black" panose="020B0A04020102020204" pitchFamily="34" charset="0"/>
              </a:rPr>
              <a:t>, осуществляющий организованную перевозку группы детей:</a:t>
            </a:r>
            <a:endParaRPr lang="ru-RU" sz="2400" dirty="0">
              <a:solidFill>
                <a:srgbClr val="E2011C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1. Должен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быть технически исправен (и это подтверждено диагностической картой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технического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осмотра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).</a:t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2. Оснащен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системой спутниковой навигации ГЛОНАСС или ГЛОНАСС</a:t>
            </a:r>
            <a:r>
              <a:rPr lang="en-US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/GPS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.</a:t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3. Оснащен </a:t>
            </a:r>
            <a:r>
              <a:rPr lang="ru-RU" sz="2000" baseline="-25000" dirty="0" err="1">
                <a:solidFill>
                  <a:srgbClr val="253779"/>
                </a:solidFill>
                <a:latin typeface="Arial Black" panose="020B0A04020102020204" pitchFamily="34" charset="0"/>
              </a:rPr>
              <a:t>тахографом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 (устройством, предназначенным для регистрации скорости,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а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также режима труда и отдыха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водителей).</a:t>
            </a:r>
            <a:endParaRPr lang="ru-RU" sz="2000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4. Оборудован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штатными ремнями безопасности, аптечкой и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огнетушителем.</a:t>
            </a:r>
            <a:endParaRPr lang="ru-RU" sz="2000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5. Имеет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опознавательные знаки «Перевозка детей» спереди и сзади автобуса и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«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Ограничение скорости» сзади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автобуса.</a:t>
            </a:r>
            <a:endParaRPr lang="ru-RU" sz="2000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6. Оборудован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маячком оранжевого или желтого цвета на крыше или над ней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(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должен быть включен при перевозке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).</a:t>
            </a:r>
          </a:p>
          <a:p>
            <a:endParaRPr lang="ru-RU" sz="2000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endParaRPr lang="ru-RU" sz="2000" baseline="-25000" dirty="0" smtClean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400" b="1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!!! ПОМНИТЕ: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Если состояние транспортного средства или водителя не отвечает требованиям безопасности, вы имеете право отменить перевозку.</a:t>
            </a:r>
            <a:endParaRPr lang="ru-RU" sz="2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endParaRPr lang="ru-RU" sz="2000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102987"/>
      </p:ext>
    </p:extLst>
  </p:cSld>
  <p:clrMapOvr>
    <a:masterClrMapping/>
  </p:clrMapOvr>
  <p:transition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548680"/>
            <a:ext cx="8640960" cy="571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baseline="-25000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4. ВОДИТЕЛЬ</a:t>
            </a:r>
            <a:endParaRPr lang="ru-RU" sz="4800" dirty="0">
              <a:solidFill>
                <a:srgbClr val="800000"/>
              </a:solidFill>
              <a:latin typeface="Arial Black" panose="020B0A04020102020204" pitchFamily="34" charset="0"/>
            </a:endParaRPr>
          </a:p>
          <a:p>
            <a:r>
              <a:rPr lang="ru-RU" sz="3200" b="1" baseline="-25000" dirty="0" smtClean="0">
                <a:solidFill>
                  <a:srgbClr val="E2011C"/>
                </a:solidFill>
                <a:latin typeface="Arial Black" panose="020B0A04020102020204" pitchFamily="34" charset="0"/>
              </a:rPr>
              <a:t>Водитель</a:t>
            </a:r>
            <a:r>
              <a:rPr lang="ru-RU" sz="3200" b="1" baseline="-25000" dirty="0">
                <a:solidFill>
                  <a:srgbClr val="E2011C"/>
                </a:solidFill>
                <a:latin typeface="Arial Black" panose="020B0A04020102020204" pitchFamily="34" charset="0"/>
              </a:rPr>
              <a:t>, осуществляющий организованную перевозку группы детей:</a:t>
            </a:r>
            <a:endParaRPr lang="ru-RU" sz="3200" dirty="0">
              <a:solidFill>
                <a:srgbClr val="E2011C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Имеет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стаж не менее 1 года в качестве водителя транспортного средства категории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</a:t>
            </a:r>
            <a:r>
              <a:rPr lang="en-US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«</a:t>
            </a:r>
            <a:r>
              <a:rPr lang="en-US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D»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из последнего года и одного месяца (на дату начала перевозки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).</a:t>
            </a:r>
            <a:endParaRPr lang="ru-RU" sz="2000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</a:t>
            </a:r>
          </a:p>
          <a:p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Не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совершал административные правонарушения в области дорожного движения,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за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которые предусмотрено административное наказание в виде лишения права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управления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транспортным средством либо административный арест, в течение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года</a:t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до поездки.</a:t>
            </a:r>
          </a:p>
          <a:p>
            <a:r>
              <a:rPr lang="ru-RU" sz="3200" b="1" baseline="-25000" dirty="0">
                <a:solidFill>
                  <a:srgbClr val="E2011C"/>
                </a:solidFill>
                <a:latin typeface="Arial Black" panose="020B0A04020102020204" pitchFamily="34" charset="0"/>
              </a:rPr>
              <a:t>Перед рейсом:</a:t>
            </a:r>
            <a:endParaRPr lang="ru-RU" sz="3200" dirty="0">
              <a:solidFill>
                <a:srgbClr val="E2011C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 Прошел </a:t>
            </a:r>
            <a:r>
              <a:rPr lang="ru-RU" sz="2000" baseline="-25000" dirty="0" err="1">
                <a:solidFill>
                  <a:srgbClr val="253779"/>
                </a:solidFill>
                <a:latin typeface="Arial Black" panose="020B0A04020102020204" pitchFamily="34" charset="0"/>
              </a:rPr>
              <a:t>предрейсовый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 инструктаж по безопасности перевозки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детей.</a:t>
            </a:r>
          </a:p>
          <a:p>
            <a:endParaRPr lang="ru-RU" sz="2000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 Прошел </a:t>
            </a:r>
            <a:r>
              <a:rPr lang="ru-RU" sz="2000" baseline="-25000" dirty="0" err="1">
                <a:solidFill>
                  <a:srgbClr val="253779"/>
                </a:solidFill>
                <a:latin typeface="Arial Black" panose="020B0A04020102020204" pitchFamily="34" charset="0"/>
              </a:rPr>
              <a:t>предрейсовый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 медицинский осмотр (сбор жалоб, визуальный осмотр,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 общая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термометрия, измерение артериального давления и пульса, выявление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 признаков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алкогольного или наркотического опьянения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).</a:t>
            </a:r>
          </a:p>
          <a:p>
            <a:endParaRPr lang="ru-RU" sz="2000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Если вы столкнулись с нарушениями требований безопасности, предъявляемых </a:t>
            </a:r>
            <a:br>
              <a:rPr lang="ru-RU" sz="2000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 транспортному средству и водителю, сообщите в полицию и </a:t>
            </a:r>
            <a:r>
              <a:rPr lang="ru-RU" sz="2000" baseline="-25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Ространснадзор</a:t>
            </a:r>
            <a:endParaRPr lang="ru-RU" sz="2000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3200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Если вы </a:t>
            </a:r>
            <a:r>
              <a:rPr lang="en-US" sz="3200" baseline="-25000" dirty="0" smtClean="0">
                <a:solidFill>
                  <a:srgbClr val="FFFFFF"/>
                </a:solidFill>
                <a:latin typeface="Arial" panose="020B0604020202020204" pitchFamily="34" charset="0"/>
                <a:hlinkClick r:id="rId2"/>
              </a:rPr>
              <a:t>http</a:t>
            </a:r>
            <a:r>
              <a:rPr lang="en-US" sz="3200" baseline="-25000" dirty="0">
                <a:solidFill>
                  <a:srgbClr val="FFFFFF"/>
                </a:solidFill>
                <a:latin typeface="Arial" panose="020B0604020202020204" pitchFamily="34" charset="0"/>
                <a:hlinkClick r:id="rId2"/>
              </a:rPr>
              <a:t>://www.rostransnadzor.ru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213228"/>
      </p:ext>
    </p:extLst>
  </p:cSld>
  <p:clrMapOvr>
    <a:masterClrMapping/>
  </p:clrMapOvr>
  <p:transition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568952" cy="6042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baseline="-25000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5. СОПРОВОЖДАЮЩИЕ</a:t>
            </a:r>
            <a:endParaRPr lang="ru-RU" sz="4800" dirty="0">
              <a:solidFill>
                <a:srgbClr val="800000"/>
              </a:solidFill>
              <a:latin typeface="Arial Black" panose="020B0A04020102020204" pitchFamily="34" charset="0"/>
            </a:endParaRPr>
          </a:p>
          <a:p>
            <a:endParaRPr lang="ru-RU" sz="2400" b="1" baseline="-25000" dirty="0" smtClean="0">
              <a:solidFill>
                <a:srgbClr val="E2011C"/>
              </a:solidFill>
              <a:latin typeface="Arial Black" panose="020B0A04020102020204" pitchFamily="34" charset="0"/>
            </a:endParaRPr>
          </a:p>
          <a:p>
            <a:r>
              <a:rPr lang="ru-RU" sz="2400" b="1" baseline="-25000" dirty="0" smtClean="0">
                <a:solidFill>
                  <a:srgbClr val="E2011C"/>
                </a:solidFill>
                <a:latin typeface="Arial Black" panose="020B0A04020102020204" pitchFamily="34" charset="0"/>
              </a:rPr>
              <a:t>В </a:t>
            </a:r>
            <a:r>
              <a:rPr lang="ru-RU" sz="2400" b="1" baseline="-25000" dirty="0">
                <a:solidFill>
                  <a:srgbClr val="E2011C"/>
                </a:solidFill>
                <a:latin typeface="Arial Black" panose="020B0A04020102020204" pitchFamily="34" charset="0"/>
              </a:rPr>
              <a:t>каждом автобусе, совершающем организованную перевозку группы детей, должны быть взрослые сопровождающие</a:t>
            </a:r>
            <a:r>
              <a:rPr lang="ru-RU" sz="2400" b="1" baseline="-25000" dirty="0" smtClean="0">
                <a:solidFill>
                  <a:srgbClr val="E2011C"/>
                </a:solidFill>
                <a:latin typeface="Arial Black" panose="020B0A04020102020204" pitchFamily="34" charset="0"/>
              </a:rPr>
              <a:t>.</a:t>
            </a:r>
          </a:p>
          <a:p>
            <a:endParaRPr lang="ru-RU" sz="2400" dirty="0">
              <a:solidFill>
                <a:srgbClr val="E2011C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1. Количество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сопровождающих рассчитывается по количеству дверей автобуса,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предназначенных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для посадки (высадки) пассажиров. Предполагается, что во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время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поездки каждый сопровождающий находится у соответствующей двери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.</a:t>
            </a:r>
          </a:p>
          <a:p>
            <a:endParaRPr lang="ru-RU" sz="2000" baseline="-25000" dirty="0" smtClean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2. Один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из сопровождающих также является ответственным по автобусу и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координирует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действия водителя и других сопровождающих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.</a:t>
            </a:r>
          </a:p>
          <a:p>
            <a:endParaRPr lang="ru-RU" sz="2000" baseline="-25000" dirty="0" smtClean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3. Если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поездка длится более 12 часов, в составе сопровождающих должен быть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медицинский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работник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.</a:t>
            </a:r>
          </a:p>
          <a:p>
            <a:endParaRPr lang="ru-RU" sz="2000" baseline="-25000" dirty="0" smtClean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4. Медицинский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работник должен иметь при себе копию лицензии на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осуществление</a:t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медицинской деятельности или копию договора с медицинской организацией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или</a:t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индивидуальным предпринимателем, имеющими соответствующую лицензию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.</a:t>
            </a:r>
          </a:p>
          <a:p>
            <a:endParaRPr lang="ru-RU" sz="2000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5. Обязанность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сопровождающего: контролировать маршрут движения, следить за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состоянием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здоровья, поведением и режимом питания детей, а также, при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возникновении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непредвиденных ситуаций, координировать движение автобуса,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убедиться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, что дети пристегнуты ремнями безопасности, контролировать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использование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ими ремней безопасности в пути следования, обеспечивать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порядок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в салоне, не допуская передвижение детей по салону во время движения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.</a:t>
            </a:r>
            <a:endParaRPr lang="ru-RU" sz="2000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728979"/>
      </p:ext>
    </p:extLst>
  </p:cSld>
  <p:clrMapOvr>
    <a:masterClrMapping/>
  </p:clrMapOvr>
  <p:transition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980728"/>
            <a:ext cx="864096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baseline="-25000" dirty="0">
                <a:solidFill>
                  <a:srgbClr val="E2011C"/>
                </a:solidFill>
                <a:latin typeface="Arial Black" panose="020B0A04020102020204" pitchFamily="34" charset="0"/>
              </a:rPr>
              <a:t>Если автобусов 2 и более:</a:t>
            </a:r>
            <a:endParaRPr lang="ru-RU" sz="4000" dirty="0">
              <a:solidFill>
                <a:srgbClr val="E2011C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- Назначается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старший ответственный за перевозку детей и за координацию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действий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водителей и ответственных по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автобусам.</a:t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endParaRPr lang="ru-RU" sz="2000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-</a:t>
            </a:r>
            <a:r>
              <a:rPr lang="ru-RU" sz="2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Каждому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водителю передаются сведения о нумерации автобуса при движении.</a:t>
            </a:r>
          </a:p>
          <a:p>
            <a:r>
              <a:rPr lang="ru-RU" sz="4000" b="1" baseline="-25000" dirty="0">
                <a:solidFill>
                  <a:srgbClr val="E2011C"/>
                </a:solidFill>
                <a:latin typeface="Arial Black" panose="020B0A04020102020204" pitchFamily="34" charset="0"/>
              </a:rPr>
              <a:t>Кто назначает сопровождающих:</a:t>
            </a:r>
            <a:endParaRPr lang="ru-RU" sz="4000" dirty="0">
              <a:solidFill>
                <a:srgbClr val="E2011C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- Руководитель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или должностное лицо, ответственное за обеспечение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 безопасности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дорожного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движения.</a:t>
            </a: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-</a:t>
            </a:r>
            <a:r>
              <a:rPr lang="ru-RU" sz="2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Руководитель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или должностное лицо, ответственное за обеспечение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 безопасности организации.</a:t>
            </a:r>
          </a:p>
          <a:p>
            <a:endParaRPr lang="ru-RU" sz="2000" baseline="-25000" dirty="0" smtClean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- При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перевозке по договору фрахтования — фрахтователь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*.</a:t>
            </a:r>
          </a:p>
          <a:p>
            <a:endParaRPr lang="ru-RU" sz="2000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*</a:t>
            </a:r>
            <a:r>
              <a:rPr lang="ru-RU" i="1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физическое </a:t>
            </a:r>
            <a:r>
              <a:rPr lang="ru-RU" i="1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или юридическое лицо, которое по договору фрахтования обязуется оплатить стоимость пользования всей либо частью вместимости одного или нескольких транспортных средств, предоставляемых на один или несколько рейсов для перевозок пассажиров и багажа, </a:t>
            </a:r>
            <a:r>
              <a:rPr lang="ru-RU" i="1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грузов</a:t>
            </a:r>
          </a:p>
          <a:p>
            <a:endParaRPr lang="ru-RU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**запрещено </a:t>
            </a:r>
            <a:r>
              <a:rPr lang="ru-RU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допускать в автобус </a:t>
            </a:r>
            <a:r>
              <a:rPr lang="ru-RU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и перевозить </a:t>
            </a:r>
            <a:r>
              <a:rPr lang="ru-RU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в нем лиц, не включенных в списки</a:t>
            </a:r>
            <a:endParaRPr lang="ru-RU" dirty="0">
              <a:solidFill>
                <a:srgbClr val="25377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566123"/>
      </p:ext>
    </p:extLst>
  </p:cSld>
  <p:clrMapOvr>
    <a:masterClrMapping/>
  </p:clrMapOvr>
  <p:transition>
    <p:blind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908720"/>
            <a:ext cx="856895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ДОКУМЕНТЫ И УВЕДОМЛЕНИЯ</a:t>
            </a:r>
            <a:endParaRPr lang="ru-RU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ru-RU" sz="3600" b="1" baseline="-25000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6. УВЕДОМЛЕНИЕ </a:t>
            </a:r>
            <a:r>
              <a:rPr lang="ru-RU" sz="3600" b="1" baseline="-25000" dirty="0">
                <a:solidFill>
                  <a:srgbClr val="800000"/>
                </a:solidFill>
                <a:latin typeface="Arial Black" panose="020B0A04020102020204" pitchFamily="34" charset="0"/>
              </a:rPr>
              <a:t>ГОСАВТОИНСПЕКЦИИ</a:t>
            </a:r>
            <a:endParaRPr lang="ru-RU" sz="3600" dirty="0">
              <a:solidFill>
                <a:srgbClr val="800000"/>
              </a:solidFill>
              <a:latin typeface="Arial Black" panose="020B0A04020102020204" pitchFamily="34" charset="0"/>
            </a:endParaRPr>
          </a:p>
          <a:p>
            <a:endParaRPr lang="ru-RU" sz="2000" baseline="-25000" dirty="0" smtClean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В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подразделение Госавтоинспекции перед поездкой необходимо подать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:</a:t>
            </a:r>
          </a:p>
          <a:p>
            <a:endParaRPr lang="ru-RU" sz="2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- </a:t>
            </a:r>
            <a:r>
              <a:rPr lang="ru-RU" sz="2000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Если </a:t>
            </a:r>
            <a:r>
              <a:rPr lang="ru-RU" sz="2000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автобусов 1 или 2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— уведомление об организованной перевозке группы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детей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не позднее 48 часов до начала перевозки — в междугородном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сообщении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, не позднее 24 часов до начала перевозки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– в городском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и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пригородном сообщениях.</a:t>
            </a:r>
            <a:endParaRPr lang="ru-RU" sz="2000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- </a:t>
            </a:r>
            <a:r>
              <a:rPr lang="ru-RU" sz="2000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Если </a:t>
            </a:r>
            <a:r>
              <a:rPr lang="ru-RU" sz="2000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автобусов 3 и более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— заявку на сопровождение автомобилями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подразделения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Госавтоинспекции транспортных колонн (не менее чем за 10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дней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). Сопровождение не является обязательным.</a:t>
            </a:r>
          </a:p>
          <a:p>
            <a:pPr algn="ctr"/>
            <a:endParaRPr lang="ru-RU" sz="2000" baseline="-250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endParaRPr lang="ru-RU" sz="2000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Порядок </a:t>
            </a:r>
            <a:r>
              <a:rPr lang="ru-RU" sz="2000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подачи уведомления о перевозке или заявки на сопровождение мы рассмотрим в разделе 7.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ru-RU" baseline="-250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563417"/>
      </p:ext>
    </p:extLst>
  </p:cSld>
  <p:clrMapOvr>
    <a:masterClrMapping/>
  </p:clrMapOvr>
  <p:transition>
    <p:blind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908720"/>
            <a:ext cx="8640960" cy="5775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baseline="-25000" dirty="0">
                <a:solidFill>
                  <a:srgbClr val="800000"/>
                </a:solidFill>
                <a:latin typeface="Arial Black" panose="020B0A04020102020204" pitchFamily="34" charset="0"/>
              </a:rPr>
              <a:t>7. СПИСОК ДОКУМЕНТОВ</a:t>
            </a:r>
            <a:endParaRPr lang="ru-RU" sz="3600" dirty="0">
              <a:solidFill>
                <a:srgbClr val="800000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Для осуществления организованной перевозки группы детей необходимо наличие следующих документов у водителя:</a:t>
            </a:r>
            <a:endParaRPr lang="ru-RU" sz="2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1. Копия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или оригинал договора фрахтования (или договор перевозки,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подписанный</a:t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между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транспортной компанией и заказчиком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).</a:t>
            </a:r>
            <a:endParaRPr lang="ru-RU" sz="2000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2. Копия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уведомления об организованной перевозке группы детей или копия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решения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о назначении сопровождения автобусов автомобилем (автомобилями)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подразделения Госавтоинспекции.</a:t>
            </a:r>
            <a:endParaRPr lang="ru-RU" sz="2000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3. Список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детей с указанием ФИО и возраста каждого ребенка, номера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контактного</a:t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телефона родителей (законных представителей), пунктов посадки и (или)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высадки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каждого ребенка, — в случае если такие пункты являются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промежуточными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(не совпадают с пунктом отправления и (или) пунктом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назначения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маршрута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).</a:t>
            </a:r>
            <a:endParaRPr lang="ru-RU" sz="2000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    4. Список назначенных сопровождающих ; (с указанием ФИО и контактного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телефона).</a:t>
            </a:r>
            <a:endParaRPr lang="ru-RU" sz="2000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5. Список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работников туроператора, турагентства или организации,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осуществляющей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экскурсионное обслуживание (с указанием ФИО и контактного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телефона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), в случае их участия в выполнении программы маршрута, пунктов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посадки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и/высадки каждого работника — в случае если такие пункты являются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промежуточными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(не совпадают с пунктом отправления и/пунктом назначения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маршрута).</a:t>
            </a:r>
            <a:endParaRPr lang="ru-RU" sz="2000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6. Документ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, содержащий сведения о водителе / водителях (с указанием ФИО и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контактного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телефона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).</a:t>
            </a:r>
            <a:endParaRPr lang="ru-RU" sz="2000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7. Список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набора пищевых продуктов (сухих пайков, бутилированной воды), если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перевозка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длится более 3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часов.</a:t>
            </a:r>
            <a:endParaRPr lang="ru-RU" sz="2000" dirty="0">
              <a:solidFill>
                <a:srgbClr val="2537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0541"/>
      </p:ext>
    </p:extLst>
  </p:cSld>
  <p:clrMapOvr>
    <a:masterClrMapping/>
  </p:clrMapOvr>
  <p:transition>
    <p:blind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980728"/>
            <a:ext cx="8640960" cy="522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8. Список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медработников, содержащий сведения о них (ФИО), копия лицензии на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осуществление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медицинской деятельности или копия договора с медицинской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организацией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, если перевозка длится более 12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часов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.</a:t>
            </a:r>
            <a:endParaRPr lang="ru-RU" sz="2000" baseline="-25000" dirty="0" smtClean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9. Документ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, содержащий порядок пассажиров, в том числе детей, в автобус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(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по документам, в том числе по служебному удостоверению, по путевке, по карте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учащегося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и (или) в соответствии со списком (списками) пассажиров,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удостоверяющим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их право на проезд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).</a:t>
            </a:r>
          </a:p>
          <a:p>
            <a:endParaRPr lang="ru-RU" sz="2000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10. Программа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маршрута, включающая в себя:</a:t>
            </a: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        - пункт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отправления;</a:t>
            </a: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        - промежуточные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пункты посадки (высадки) (если имеются) детей;</a:t>
            </a: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        - работников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и физических лиц, участвующих в перевозке;</a:t>
            </a: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        - мест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остановок для приема пищи, отдыха, ночного отдыха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          (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при многодневных поездках) — в случае организованной перевозки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          группы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детей в междугородном сообщении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.</a:t>
            </a:r>
          </a:p>
          <a:p>
            <a:endParaRPr lang="ru-RU" sz="2000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11. Ответственный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за перевозку при многодневных поездках обязан иметь при себе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список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мест размещения для детей на отдых в ночное время, содержащий также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наименование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юридического лица или фамилию, имя и отчество (при наличии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)</a:t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индивидуального предпринимателя, размещающих детей на отдых в ночное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время</a:t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или осуществляющих деятельность в области оказания гостиничных услуг, либо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реестровый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номер осуществляющего организацию перевозки туроператора в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едином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федеральном реестре туроператоров.</a:t>
            </a:r>
            <a:endParaRPr lang="ru-RU" sz="2000" dirty="0">
              <a:solidFill>
                <a:srgbClr val="25377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76129"/>
      </p:ext>
    </p:extLst>
  </p:cSld>
  <p:clrMapOvr>
    <a:masterClrMapping/>
  </p:clrMapOvr>
  <p:transition>
    <p:blind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620688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baseline="-25000" dirty="0">
                <a:solidFill>
                  <a:srgbClr val="E2011C"/>
                </a:solidFill>
                <a:latin typeface="Arial Black" panose="020B0A04020102020204" pitchFamily="34" charset="0"/>
              </a:rPr>
              <a:t>Что должно быть включено </a:t>
            </a:r>
            <a:r>
              <a:rPr lang="ru-RU" sz="3200" b="1" baseline="-25000" dirty="0" smtClean="0">
                <a:solidFill>
                  <a:srgbClr val="E2011C"/>
                </a:solidFill>
                <a:latin typeface="Arial Black" panose="020B0A04020102020204" pitchFamily="34" charset="0"/>
              </a:rPr>
              <a:t>в </a:t>
            </a:r>
            <a:r>
              <a:rPr lang="ru-RU" sz="3200" b="1" baseline="-25000" dirty="0">
                <a:solidFill>
                  <a:srgbClr val="E2011C"/>
                </a:solidFill>
                <a:latin typeface="Arial Black" panose="020B0A04020102020204" pitchFamily="34" charset="0"/>
              </a:rPr>
              <a:t>договор с перевозчиком:</a:t>
            </a:r>
            <a:endParaRPr lang="ru-RU" sz="3200" dirty="0">
              <a:solidFill>
                <a:srgbClr val="E2011C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246155"/>
            <a:ext cx="8099109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1. Сведения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о фрахтовщике и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фрахтователе.</a:t>
            </a:r>
            <a:endParaRPr lang="ru-RU" sz="2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2. Тип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и количество предоставляемых транспортных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средств.</a:t>
            </a:r>
            <a:endParaRPr lang="ru-RU" sz="2000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3. Маршрут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и место подачи транспортного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средства.</a:t>
            </a:r>
            <a:endParaRPr lang="ru-RU" sz="2000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4. Список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лиц, для перевозки которых предоставляется транспортное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средство.</a:t>
            </a: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5. Сроки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выполнения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перевозки.</a:t>
            </a:r>
            <a:endParaRPr lang="ru-RU" sz="2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6. Стоимость услуг.</a:t>
            </a:r>
            <a:endParaRPr lang="ru-RU" sz="2000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7. Порядок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посадки пассажиров в транспортное средство, установленный</a:t>
            </a: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с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учетом требований, предусмотренных правилами перевозок пассажиров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.</a:t>
            </a:r>
            <a:endParaRPr lang="ru-RU" sz="2000" dirty="0">
              <a:solidFill>
                <a:srgbClr val="253779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429000"/>
            <a:ext cx="8640959" cy="269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baseline="-25000" dirty="0">
                <a:solidFill>
                  <a:srgbClr val="E2011C"/>
                </a:solidFill>
                <a:latin typeface="Arial Black" panose="020B0A04020102020204" pitchFamily="34" charset="0"/>
              </a:rPr>
              <a:t>Дополнительно оформляется:</a:t>
            </a:r>
            <a:endParaRPr lang="ru-RU" sz="2800" dirty="0">
              <a:solidFill>
                <a:srgbClr val="E2011C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Бланк с координатами маршрута и график движения (время отдыха, обеда и пр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.).</a:t>
            </a:r>
          </a:p>
          <a:p>
            <a:endParaRPr lang="ru-RU" sz="2000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Перед поездкой </a:t>
            </a:r>
            <a:r>
              <a:rPr lang="ru-RU" sz="2000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проверьте путевой лист водителя. В нем должна стоять отметка о прохождении </a:t>
            </a:r>
            <a:r>
              <a:rPr lang="ru-RU" sz="2000" baseline="-25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предрейсового</a:t>
            </a:r>
            <a:r>
              <a:rPr lang="ru-RU" sz="2000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 медицинского осмотра</a:t>
            </a:r>
            <a:r>
              <a:rPr lang="ru-RU" sz="2000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</a:p>
          <a:p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Также в путевом листе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содержится информация о: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перевозчике, </a:t>
            </a:r>
            <a:endParaRPr lang="ru-RU" sz="2000" baseline="-25000" dirty="0" smtClean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                                                                            водителе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,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                                                                             автобусе,</a:t>
            </a: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                                                                             планируемом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маршруте поездки.</a:t>
            </a:r>
            <a:endParaRPr lang="ru-RU" sz="2000" dirty="0">
              <a:solidFill>
                <a:srgbClr val="25377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624917"/>
      </p:ext>
    </p:extLst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ChangeArrowheads="1"/>
          </p:cNvSpPr>
          <p:nvPr/>
        </p:nvSpPr>
        <p:spPr bwMode="auto">
          <a:xfrm>
            <a:off x="914400" y="100965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99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48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424260"/>
            <a:ext cx="8229600" cy="857250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ДТП с участием несовершеннолетних </a:t>
            </a:r>
            <a:r>
              <a:rPr lang="ru-RU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возрасте до 16 лет за </a:t>
            </a:r>
            <a:r>
              <a:rPr lang="ru-RU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январь-март </a:t>
            </a:r>
            <a:r>
              <a:rPr lang="ru-R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2022 года</a:t>
            </a: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/>
          </p:nvPr>
        </p:nvGraphicFramePr>
        <p:xfrm>
          <a:off x="-49237" y="852885"/>
          <a:ext cx="9689409" cy="5528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0266048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836712"/>
            <a:ext cx="9145016" cy="5775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baseline="-25000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7.1 Уведомление </a:t>
            </a:r>
            <a:r>
              <a:rPr lang="ru-RU" sz="3200" b="1" baseline="-25000" dirty="0">
                <a:solidFill>
                  <a:srgbClr val="800000"/>
                </a:solidFill>
                <a:latin typeface="Arial Black" panose="020B0A04020102020204" pitchFamily="34" charset="0"/>
              </a:rPr>
              <a:t>Госавтоинспекции </a:t>
            </a:r>
            <a:r>
              <a:rPr lang="ru-RU" sz="3200" b="1" baseline="-25000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об</a:t>
            </a:r>
            <a:r>
              <a:rPr lang="ru-RU" sz="32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 </a:t>
            </a:r>
            <a:r>
              <a:rPr lang="ru-RU" sz="3200" b="1" baseline="-25000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осуществлении</a:t>
            </a:r>
            <a:br>
              <a:rPr lang="ru-RU" sz="3200" b="1" baseline="-25000" dirty="0" smtClean="0">
                <a:solidFill>
                  <a:srgbClr val="800000"/>
                </a:solidFill>
                <a:latin typeface="Arial Black" panose="020B0A04020102020204" pitchFamily="34" charset="0"/>
              </a:rPr>
            </a:br>
            <a:r>
              <a:rPr lang="ru-RU" sz="3200" b="1" baseline="-25000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      </a:t>
            </a:r>
            <a:r>
              <a:rPr lang="ru-RU" sz="3200" b="1" baseline="-25000" dirty="0">
                <a:solidFill>
                  <a:srgbClr val="800000"/>
                </a:solidFill>
                <a:latin typeface="Arial Black" panose="020B0A04020102020204" pitchFamily="34" charset="0"/>
              </a:rPr>
              <a:t>организованной перевозки </a:t>
            </a:r>
            <a:r>
              <a:rPr lang="ru-RU" sz="3200" b="1" baseline="-25000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группы </a:t>
            </a:r>
            <a:r>
              <a:rPr lang="ru-RU" sz="3200" b="1" baseline="-25000" dirty="0">
                <a:solidFill>
                  <a:srgbClr val="800000"/>
                </a:solidFill>
                <a:latin typeface="Arial Black" panose="020B0A04020102020204" pitchFamily="34" charset="0"/>
              </a:rPr>
              <a:t>детей:</a:t>
            </a:r>
            <a:endParaRPr lang="ru-RU" sz="3200" dirty="0">
              <a:solidFill>
                <a:srgbClr val="800000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- Подается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, если перевозка будет осуществляться 1 или 2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автобусами.</a:t>
            </a:r>
            <a:endParaRPr lang="ru-RU" sz="2000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- Не менее, чем за два дня до даты поездки.</a:t>
            </a: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- В районное подразделение Госавтоинспекции по месту начала перевозки.</a:t>
            </a: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- Подаётся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фрахтовщиком, если фрахтователь является физическим лицом.</a:t>
            </a:r>
          </a:p>
          <a:p>
            <a:pPr algn="ctr"/>
            <a:r>
              <a:rPr lang="ru-RU" sz="2400" b="1" baseline="-25000" dirty="0" smtClean="0">
                <a:solidFill>
                  <a:srgbClr val="E2011C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2400" b="1" baseline="-25000" dirty="0" smtClean="0">
                <a:solidFill>
                  <a:srgbClr val="E2011C"/>
                </a:solidFill>
                <a:latin typeface="Arial Black" panose="020B0A04020102020204" pitchFamily="34" charset="0"/>
              </a:rPr>
              <a:t>Уведомление подаётся по установленной форме, с которой можно ознакомиться на официальном интернет – портале правовой информации по указанной ссылке:</a:t>
            </a:r>
          </a:p>
          <a:p>
            <a:pPr algn="ctr"/>
            <a:endParaRPr lang="ru-RU" sz="2400" b="1" baseline="-25000" dirty="0">
              <a:solidFill>
                <a:srgbClr val="E2011C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>
                <a:solidFill>
                  <a:srgbClr val="253779"/>
                </a:solidFill>
                <a:latin typeface="Arial Black" panose="020B0A04020102020204" pitchFamily="34" charset="0"/>
              </a:rPr>
              <a:t>http://publication.pravo.gov.ru/Document/View/0001202108160021</a:t>
            </a:r>
            <a:endParaRPr lang="ru-RU" b="1" baseline="-25000" dirty="0" smtClean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pPr algn="ctr"/>
            <a:endParaRPr lang="ru-RU" sz="800" dirty="0">
              <a:solidFill>
                <a:srgbClr val="E2011C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Подробную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информацию вы можете найти в Приказе МВД России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от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23 июня 2021 г. </a:t>
            </a:r>
            <a:r>
              <a:rPr lang="en-US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No 469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.</a:t>
            </a:r>
            <a:endParaRPr lang="ru-RU" sz="2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b="1" baseline="-25000" dirty="0">
                <a:solidFill>
                  <a:srgbClr val="E2011C"/>
                </a:solidFill>
                <a:latin typeface="Arial Black" panose="020B0A04020102020204" pitchFamily="34" charset="0"/>
              </a:rPr>
              <a:t>Подать уведомление </a:t>
            </a:r>
            <a:r>
              <a:rPr lang="ru-RU" sz="2400" b="1" baseline="-25000" dirty="0" smtClean="0">
                <a:solidFill>
                  <a:srgbClr val="E2011C"/>
                </a:solidFill>
                <a:latin typeface="Arial Black" panose="020B0A04020102020204" pitchFamily="34" charset="0"/>
              </a:rPr>
              <a:t>необходимо в электронном виде на </a:t>
            </a:r>
            <a:r>
              <a:rPr lang="ru-RU" sz="2400" b="1" baseline="-25000" dirty="0">
                <a:solidFill>
                  <a:srgbClr val="E2011C"/>
                </a:solidFill>
                <a:latin typeface="Arial Black" panose="020B0A04020102020204" pitchFamily="34" charset="0"/>
              </a:rPr>
              <a:t>сайте </a:t>
            </a:r>
            <a:r>
              <a:rPr lang="ru-RU" sz="2400" b="1" baseline="-25000" dirty="0" err="1">
                <a:solidFill>
                  <a:srgbClr val="E2011C"/>
                </a:solidFill>
                <a:latin typeface="Arial Black" panose="020B0A04020102020204" pitchFamily="34" charset="0"/>
              </a:rPr>
              <a:t>гибдд.рф</a:t>
            </a:r>
            <a:r>
              <a:rPr lang="ru-RU" sz="2400" b="1" baseline="-25000" dirty="0" smtClean="0">
                <a:solidFill>
                  <a:srgbClr val="E2011C"/>
                </a:solidFill>
                <a:latin typeface="Arial Black" panose="020B0A04020102020204" pitchFamily="34" charset="0"/>
              </a:rPr>
              <a:t>.</a:t>
            </a:r>
          </a:p>
          <a:p>
            <a:pPr algn="ctr"/>
            <a:endParaRPr lang="ru-RU" sz="2400" b="1" baseline="-25000" dirty="0">
              <a:solidFill>
                <a:srgbClr val="E2011C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u="sng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Оригиналы документов из пункта 7 хранятся организацией или фрахтовщиком и фрахтователем в течение 90 дней.</a:t>
            </a:r>
            <a:endParaRPr lang="ru-RU" sz="2000" u="sng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u="sng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Если произошло ДТП с пострадавшими </a:t>
            </a:r>
            <a:r>
              <a:rPr lang="ru-RU" sz="2000" u="sng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– в течение </a:t>
            </a:r>
            <a:r>
              <a:rPr lang="ru-RU" sz="2000" u="sng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3 лет после осуществления каждой организованной перевозки группы детей.</a:t>
            </a:r>
            <a:endParaRPr lang="ru-RU" sz="2000" u="sng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Оригиналы документов из пункта </a:t>
            </a:r>
            <a:r>
              <a:rPr lang="ru-RU" baseline="-25000" dirty="0" smtClean="0">
                <a:solidFill>
                  <a:srgbClr val="FFFFFF"/>
                </a:solidFill>
                <a:latin typeface="Arial" panose="020B0604020202020204" pitchFamily="34" charset="0"/>
              </a:rPr>
              <a:t>7</a:t>
            </a:r>
            <a:endParaRPr lang="ru-RU" sz="1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903082"/>
      </p:ext>
    </p:extLst>
  </p:cSld>
  <p:clrMapOvr>
    <a:masterClrMapping/>
  </p:clrMapOvr>
  <p:transition>
    <p:blind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0728"/>
            <a:ext cx="8640960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baseline="-25000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УВЕДОМЛЕНИЕ</a:t>
            </a:r>
          </a:p>
          <a:p>
            <a:r>
              <a:rPr lang="ru-RU" sz="3000" b="1" baseline="-25000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об организованной перевозке группы</a:t>
            </a:r>
            <a:r>
              <a:rPr lang="ru-RU" sz="30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 </a:t>
            </a:r>
            <a:r>
              <a:rPr lang="ru-RU" sz="3000" b="1" baseline="-25000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детей автобусом</a:t>
            </a:r>
            <a:endParaRPr lang="ru-RU" sz="3000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7144" y="2152841"/>
            <a:ext cx="864096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53779"/>
                </a:solidFill>
                <a:latin typeface="Arial" panose="020B0604020202020204" pitchFamily="34" charset="0"/>
              </a:rPr>
              <a:t>С</a:t>
            </a:r>
            <a:r>
              <a:rPr lang="ru-RU" sz="1600" b="1" dirty="0" smtClean="0">
                <a:solidFill>
                  <a:srgbClr val="253779"/>
                </a:solidFill>
                <a:latin typeface="Arial" panose="020B0604020202020204" pitchFamily="34" charset="0"/>
              </a:rPr>
              <a:t>одержит пункты</a:t>
            </a:r>
            <a:r>
              <a:rPr lang="ru-RU" sz="1600" b="1" dirty="0">
                <a:solidFill>
                  <a:srgbClr val="253779"/>
                </a:solidFill>
                <a:latin typeface="Arial" panose="020B0604020202020204" pitchFamily="34" charset="0"/>
              </a:rPr>
              <a:t>:</a:t>
            </a:r>
          </a:p>
          <a:p>
            <a:endParaRPr lang="ru-RU" sz="1100" b="1" dirty="0" smtClean="0">
              <a:solidFill>
                <a:srgbClr val="2537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25377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            Информация </a:t>
            </a:r>
            <a:r>
              <a:rPr lang="ru-RU" sz="2000" b="1" dirty="0">
                <a:solidFill>
                  <a:srgbClr val="25377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 заявителе</a:t>
            </a:r>
          </a:p>
          <a:p>
            <a:r>
              <a:rPr lang="ru-RU" sz="2000" b="1" dirty="0" smtClean="0">
                <a:solidFill>
                  <a:srgbClr val="25377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            Информация </a:t>
            </a:r>
            <a:r>
              <a:rPr lang="ru-RU" sz="2000" b="1" dirty="0">
                <a:solidFill>
                  <a:srgbClr val="25377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 </a:t>
            </a:r>
            <a:r>
              <a:rPr lang="ru-RU" sz="2000" b="1" dirty="0" smtClean="0">
                <a:solidFill>
                  <a:srgbClr val="25377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заказчике</a:t>
            </a:r>
          </a:p>
          <a:p>
            <a:r>
              <a:rPr lang="ru-RU" sz="2000" b="1" dirty="0" smtClean="0">
                <a:solidFill>
                  <a:srgbClr val="25377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            Информация </a:t>
            </a:r>
            <a:r>
              <a:rPr lang="ru-RU" sz="2000" b="1" dirty="0">
                <a:solidFill>
                  <a:srgbClr val="25377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 </a:t>
            </a:r>
            <a:r>
              <a:rPr lang="ru-RU" sz="2000" b="1" dirty="0" smtClean="0">
                <a:solidFill>
                  <a:srgbClr val="25377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перевозчике</a:t>
            </a:r>
          </a:p>
          <a:p>
            <a:r>
              <a:rPr lang="ru-RU" sz="2000" b="1" dirty="0" smtClean="0">
                <a:solidFill>
                  <a:srgbClr val="25377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            Информация </a:t>
            </a:r>
            <a:r>
              <a:rPr lang="ru-RU" sz="2000" b="1" dirty="0">
                <a:solidFill>
                  <a:srgbClr val="25377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об используемых автобусах</a:t>
            </a:r>
          </a:p>
          <a:p>
            <a:r>
              <a:rPr lang="ru-RU" sz="2000" b="1" dirty="0" smtClean="0">
                <a:solidFill>
                  <a:srgbClr val="25377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            Информация </a:t>
            </a:r>
            <a:r>
              <a:rPr lang="ru-RU" sz="2000" b="1" dirty="0">
                <a:solidFill>
                  <a:srgbClr val="25377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 водителях</a:t>
            </a:r>
          </a:p>
          <a:p>
            <a:r>
              <a:rPr lang="ru-RU" sz="2000" b="1" dirty="0" smtClean="0">
                <a:solidFill>
                  <a:srgbClr val="25377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            Программа маршрута</a:t>
            </a:r>
            <a:endParaRPr lang="ru-RU" sz="2000" b="1" dirty="0">
              <a:solidFill>
                <a:srgbClr val="25377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5085184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53779"/>
                </a:solidFill>
                <a:latin typeface="Arial" panose="020B0604020202020204" pitchFamily="34" charset="0"/>
              </a:rPr>
              <a:t>на сайте ГИБДД находится здесь: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гибдд.рф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transpotration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832921"/>
      </p:ext>
    </p:extLst>
  </p:cSld>
  <p:clrMapOvr>
    <a:masterClrMapping/>
  </p:clrMapOvr>
  <p:transition>
    <p:blind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80728"/>
            <a:ext cx="8424936" cy="1159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baseline="-25000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7.2  </a:t>
            </a:r>
            <a:r>
              <a:rPr lang="ru-RU" sz="4000" b="1" baseline="-25000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Заявка </a:t>
            </a:r>
            <a:r>
              <a:rPr lang="ru-RU" sz="4000" b="1" baseline="-25000" dirty="0">
                <a:solidFill>
                  <a:srgbClr val="800000"/>
                </a:solidFill>
                <a:latin typeface="Arial Black" panose="020B0A04020102020204" pitchFamily="34" charset="0"/>
              </a:rPr>
              <a:t>на </a:t>
            </a:r>
            <a:r>
              <a:rPr lang="ru-RU" sz="4000" b="1" baseline="-25000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сопровождение</a:t>
            </a:r>
            <a:br>
              <a:rPr lang="ru-RU" sz="4000" b="1" baseline="-25000" dirty="0" smtClean="0">
                <a:solidFill>
                  <a:srgbClr val="800000"/>
                </a:solidFill>
                <a:latin typeface="Arial Black" panose="020B0A04020102020204" pitchFamily="34" charset="0"/>
              </a:rPr>
            </a:br>
            <a:r>
              <a:rPr lang="ru-RU" sz="4000" b="1" baseline="-25000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        патрульными автомобилями</a:t>
            </a:r>
            <a:r>
              <a:rPr lang="ru-RU" sz="4000" b="1" baseline="-25000" dirty="0">
                <a:solidFill>
                  <a:srgbClr val="800000"/>
                </a:solidFill>
                <a:latin typeface="Arial Black" panose="020B0A04020102020204" pitchFamily="34" charset="0"/>
              </a:rPr>
              <a:t> </a:t>
            </a:r>
            <a:r>
              <a:rPr lang="ru-RU" sz="4000" b="1" baseline="-25000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ГИБДД:</a:t>
            </a:r>
            <a:endParaRPr lang="ru-RU" sz="4000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157326"/>
            <a:ext cx="7776864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- Подается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, если перевозка будет осуществляться 3 или более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автобусами.</a:t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- Не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менее, чем за 10 (десять) дней до даты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поездки.</a:t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-</a:t>
            </a:r>
            <a:r>
              <a:rPr lang="ru-RU" sz="2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В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районное подразделение Госавтоинспекции по месту начала перевозки.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14197" y="3068960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Подать заявку </a:t>
            </a:r>
            <a:r>
              <a:rPr lang="ru-RU" sz="2400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необходимо через </a:t>
            </a:r>
            <a:r>
              <a:rPr lang="ru-RU" sz="2400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приложение на сайте </a:t>
            </a:r>
            <a:r>
              <a:rPr lang="ru-RU" sz="2400" baseline="-25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гибдд.рф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4197" y="3717032"/>
            <a:ext cx="8447045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baseline="-25000" dirty="0">
                <a:solidFill>
                  <a:srgbClr val="E2011C"/>
                </a:solidFill>
                <a:latin typeface="Arial Black" panose="020B0A04020102020204" pitchFamily="34" charset="0"/>
              </a:rPr>
              <a:t>К заявке на сопровождение прилагаются:</a:t>
            </a:r>
            <a:endParaRPr lang="ru-RU" sz="3200" dirty="0">
              <a:solidFill>
                <a:srgbClr val="E2011C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1. Копия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договора фрахтования (или договора перевозки, подписанный между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транспортной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компанией и заказчиком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).</a:t>
            </a:r>
            <a:endParaRPr lang="ru-RU" sz="2000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2. Копия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документа, содержащего сведения о водителе / водителях (с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указанием</a:t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ФИО и контактного телефона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).</a:t>
            </a:r>
            <a:endParaRPr lang="ru-RU" sz="2000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3. Копия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программы маршрута, включающей в себя:</a:t>
            </a: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            - График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движения с расчетным временем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перевозки.</a:t>
            </a:r>
            <a:endParaRPr lang="ru-RU" sz="2000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            - Места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и время остановок для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отдыха.</a:t>
            </a:r>
            <a:endParaRPr lang="ru-RU" sz="2000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4. Копия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лицензии на перевозку пассажиров автомобильным транспортом, </a:t>
            </a:r>
            <a:endParaRPr lang="ru-RU" sz="2000" baseline="-25000" dirty="0" smtClean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оборудованным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для перевозок более восьми человек.</a:t>
            </a:r>
            <a:endParaRPr lang="ru-RU" sz="2000" dirty="0">
              <a:solidFill>
                <a:srgbClr val="25377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810665"/>
      </p:ext>
    </p:extLst>
  </p:cSld>
  <p:clrMapOvr>
    <a:masterClrMapping/>
  </p:clrMapOvr>
  <p:transition>
    <p:blind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672" y="548680"/>
            <a:ext cx="59442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ЧТО ЕЩЕ ВАЖНО ЗНАТЬ</a:t>
            </a:r>
            <a:endParaRPr lang="ru-RU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4238" y="1210531"/>
            <a:ext cx="8640960" cy="1672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baseline="-25000" dirty="0">
                <a:solidFill>
                  <a:srgbClr val="E2011C"/>
                </a:solidFill>
                <a:latin typeface="Arial Black" panose="020B0A04020102020204" pitchFamily="34" charset="0"/>
              </a:rPr>
              <a:t>Уведомление или заявку подают:</a:t>
            </a:r>
            <a:endParaRPr lang="ru-RU" sz="2800" dirty="0">
              <a:solidFill>
                <a:srgbClr val="E2011C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- В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случае использования собственного транспорта организации —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руководитель</a:t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организации или должностное лицо, ответственные за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обеспечение</a:t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безопасности дорожного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движения.</a:t>
            </a:r>
            <a:endParaRPr lang="ru-RU" sz="2000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- При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перевозке по договору фрахтования — фрахтователь или фрахтовщик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(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по взаимной договоренности, которая должна быть указана в договоре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).</a:t>
            </a:r>
            <a:endParaRPr lang="ru-RU" sz="2000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2689" y="2629898"/>
            <a:ext cx="852791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baseline="-25000" dirty="0">
                <a:solidFill>
                  <a:srgbClr val="E2011C"/>
                </a:solidFill>
                <a:latin typeface="Arial Black" panose="020B0A04020102020204" pitchFamily="34" charset="0"/>
              </a:rPr>
              <a:t>Полезные документы:</a:t>
            </a:r>
            <a:endParaRPr lang="ru-RU" sz="2800" dirty="0">
              <a:solidFill>
                <a:srgbClr val="E2011C"/>
              </a:solidFill>
              <a:latin typeface="Arial Black" panose="020B0A040201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Полный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список правил организованной перевозки группы детей содержится в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Постановлении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Правительства РФ от 23 сентября 2020 г. </a:t>
            </a:r>
            <a:r>
              <a:rPr lang="en-US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N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1527 «Об утверждении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Правил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организованной перевозки группы детей автобусами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».</a:t>
            </a:r>
          </a:p>
          <a:p>
            <a:pPr marL="342900" indent="-342900">
              <a:buFontTx/>
              <a:buChar char="-"/>
            </a:pPr>
            <a:endParaRPr lang="ru-RU" sz="800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Правила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подачи уведомления об организованной перевозке группы детей в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Госавтоинспекцию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: Приказ МВД России от 23 июня 2021 г. </a:t>
            </a:r>
            <a:r>
              <a:rPr lang="en-US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No </a:t>
            </a:r>
            <a:r>
              <a:rPr lang="en-US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469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ru-RU" sz="800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Правила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подачи заявки на сопровождение патрульными автомобилями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Госавтоинспекции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: Приказ МВД России от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22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марта 2019 г. </a:t>
            </a:r>
            <a:r>
              <a:rPr lang="en-US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N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177.</a:t>
            </a:r>
          </a:p>
          <a:p>
            <a:pPr marL="342900" indent="-342900">
              <a:buFontTx/>
              <a:buChar char="-"/>
            </a:pPr>
            <a:endParaRPr lang="ru-RU" sz="800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Если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вы столкнулись с нарушениями требований безопасности, предъявляемых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к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транспортному средству и водителю, сообщите в полицию и </a:t>
            </a:r>
            <a:r>
              <a:rPr lang="ru-RU" sz="2000" baseline="-25000" dirty="0" err="1">
                <a:solidFill>
                  <a:srgbClr val="253779"/>
                </a:solidFill>
                <a:latin typeface="Arial Black" panose="020B0A04020102020204" pitchFamily="34" charset="0"/>
              </a:rPr>
              <a:t>Ространснадзор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 </a:t>
            </a:r>
            <a:r>
              <a:rPr lang="en-US" sz="2000" baseline="-25000" dirty="0">
                <a:solidFill>
                  <a:srgbClr val="253779"/>
                </a:solidFill>
                <a:latin typeface="Arial Black" panose="020B0A04020102020204" pitchFamily="34" charset="0"/>
                <a:hlinkClick r:id="rId2"/>
              </a:rPr>
              <a:t>http://</a:t>
            </a:r>
            <a:r>
              <a:rPr lang="en-US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  <a:hlinkClick r:id="rId2"/>
              </a:rPr>
              <a:t>www.rostransnadzor.ru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.</a:t>
            </a:r>
            <a:endParaRPr lang="ru-RU" sz="2000" baseline="-25000" dirty="0" smtClean="0">
              <a:solidFill>
                <a:srgbClr val="253779"/>
              </a:solidFill>
              <a:latin typeface="Arial Black" panose="020B0A04020102020204" pitchFamily="34" charset="0"/>
              <a:hlinkClick r:id="rId3"/>
            </a:endParaRPr>
          </a:p>
          <a:p>
            <a:pPr marL="342900" indent="-342900">
              <a:buFontTx/>
              <a:buChar char="-"/>
            </a:pPr>
            <a:endParaRPr lang="ru-RU" sz="800" baseline="-25000" dirty="0">
              <a:solidFill>
                <a:srgbClr val="253779"/>
              </a:solidFill>
              <a:latin typeface="Arial Black" panose="020B0A04020102020204" pitchFamily="34" charset="0"/>
              <a:hlinkClick r:id="rId3"/>
            </a:endParaRPr>
          </a:p>
          <a:p>
            <a:pPr marL="342900" indent="-342900">
              <a:buFontTx/>
              <a:buChar char="-"/>
            </a:pP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Правила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дорожного движения,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утвержденные Постановлением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Правительства РФ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от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23.10.1993 </a:t>
            </a:r>
            <a:r>
              <a:rPr lang="en-US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N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1090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«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О Правилах дорожного движения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».</a:t>
            </a:r>
          </a:p>
          <a:p>
            <a:pPr marL="342900" indent="-342900">
              <a:buFontTx/>
              <a:buChar char="-"/>
            </a:pPr>
            <a:endParaRPr lang="ru-RU" sz="900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За изменениями в правилах организованных перевозок групп детей следите </a:t>
            </a:r>
            <a:r>
              <a:rPr lang="ru-RU" sz="2000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 </a:t>
            </a:r>
            <a:r>
              <a:rPr lang="ru-RU" sz="2000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сайте </a:t>
            </a:r>
            <a:r>
              <a:rPr lang="ru-RU" sz="2000" baseline="-25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гибдд.рф</a:t>
            </a:r>
            <a:r>
              <a:rPr lang="ru-RU" sz="2000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701551"/>
      </p:ext>
    </p:extLst>
  </p:cSld>
  <p:clrMapOvr>
    <a:masterClrMapping/>
  </p:clrMapOvr>
  <p:transition>
    <p:blind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848806"/>
            <a:ext cx="9144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baseline="-25000" dirty="0" smtClean="0">
                <a:solidFill>
                  <a:srgbClr val="E2011C"/>
                </a:solidFill>
                <a:latin typeface="Arial Black" panose="020B0A04020102020204" pitchFamily="34" charset="0"/>
              </a:rPr>
              <a:t>Ответственность за нарушения правил организованной перевозки групп детей: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59230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</a:t>
            </a:r>
            <a:endParaRPr lang="ru-RU" sz="2000" dirty="0">
              <a:solidFill>
                <a:srgbClr val="253779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2069653"/>
            <a:ext cx="7632848" cy="4173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253779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Нарушение требований правил организованной перевозки </a:t>
            </a:r>
            <a:r>
              <a:rPr lang="ru-RU" dirty="0">
                <a:solidFill>
                  <a:srgbClr val="253779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групп детей </a:t>
            </a:r>
            <a:r>
              <a:rPr lang="ru-RU" dirty="0" smtClean="0">
                <a:solidFill>
                  <a:srgbClr val="253779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автобусами, </a:t>
            </a:r>
            <a:r>
              <a:rPr lang="ru-RU" dirty="0">
                <a:solidFill>
                  <a:srgbClr val="253779"/>
                </a:solidFill>
                <a:latin typeface="Arial Black" panose="020B0A04020102020204" pitchFamily="34" charset="0"/>
              </a:rPr>
              <a:t>установленных </a:t>
            </a:r>
            <a:r>
              <a:rPr lang="ru-RU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ПДД </a:t>
            </a:r>
            <a:r>
              <a:rPr lang="ru-RU" dirty="0">
                <a:solidFill>
                  <a:srgbClr val="253779"/>
                </a:solidFill>
                <a:latin typeface="Arial Black" panose="020B0A04020102020204" pitchFamily="34" charset="0"/>
              </a:rPr>
              <a:t>РФ, в соответствии с частью </a:t>
            </a:r>
            <a:r>
              <a:rPr lang="ru-RU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4 </a:t>
            </a:r>
            <a:r>
              <a:rPr lang="ru-RU" dirty="0">
                <a:solidFill>
                  <a:srgbClr val="253779"/>
                </a:solidFill>
                <a:latin typeface="Arial Black" panose="020B0A04020102020204" pitchFamily="34" charset="0"/>
              </a:rPr>
              <a:t>статьи 12.23 КоАП РФ, влечет наложение административного штрафа:</a:t>
            </a:r>
          </a:p>
          <a:p>
            <a:r>
              <a:rPr lang="ru-RU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                   - </a:t>
            </a:r>
            <a:r>
              <a:rPr lang="ru-RU" dirty="0">
                <a:solidFill>
                  <a:srgbClr val="253779"/>
                </a:solidFill>
                <a:latin typeface="Arial Black" panose="020B0A04020102020204" pitchFamily="34" charset="0"/>
              </a:rPr>
              <a:t>на водителей </a:t>
            </a:r>
            <a:r>
              <a:rPr lang="ru-RU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– 3 000 </a:t>
            </a:r>
            <a:r>
              <a:rPr lang="ru-RU" dirty="0">
                <a:solidFill>
                  <a:srgbClr val="253779"/>
                </a:solidFill>
                <a:latin typeface="Arial Black" panose="020B0A04020102020204" pitchFamily="34" charset="0"/>
              </a:rPr>
              <a:t>рублей,</a:t>
            </a:r>
          </a:p>
          <a:p>
            <a:r>
              <a:rPr lang="ru-RU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                   - </a:t>
            </a:r>
            <a:r>
              <a:rPr lang="ru-RU" dirty="0">
                <a:solidFill>
                  <a:srgbClr val="253779"/>
                </a:solidFill>
                <a:latin typeface="Arial Black" panose="020B0A04020102020204" pitchFamily="34" charset="0"/>
              </a:rPr>
              <a:t>на должностных лиц – 25 </a:t>
            </a:r>
            <a:r>
              <a:rPr lang="ru-RU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000 </a:t>
            </a:r>
            <a:r>
              <a:rPr lang="ru-RU" dirty="0">
                <a:solidFill>
                  <a:srgbClr val="253779"/>
                </a:solidFill>
                <a:latin typeface="Arial Black" panose="020B0A04020102020204" pitchFamily="34" charset="0"/>
              </a:rPr>
              <a:t>рублей,</a:t>
            </a:r>
          </a:p>
          <a:p>
            <a:r>
              <a:rPr lang="ru-RU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                   - </a:t>
            </a:r>
            <a:r>
              <a:rPr lang="ru-RU" dirty="0">
                <a:solidFill>
                  <a:srgbClr val="253779"/>
                </a:solidFill>
                <a:latin typeface="Arial Black" panose="020B0A04020102020204" pitchFamily="34" charset="0"/>
              </a:rPr>
              <a:t>на юридических лиц – 100 </a:t>
            </a:r>
            <a:r>
              <a:rPr lang="ru-RU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000 рублей</a:t>
            </a:r>
            <a:r>
              <a:rPr lang="ru-RU" dirty="0">
                <a:solidFill>
                  <a:srgbClr val="253779"/>
                </a:solidFill>
                <a:latin typeface="Arial Black" panose="020B0A04020102020204" pitchFamily="34" charset="0"/>
              </a:rPr>
              <a:t>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В </a:t>
            </a:r>
            <a:r>
              <a:rPr lang="ru-RU" i="1" dirty="0">
                <a:solidFill>
                  <a:srgbClr val="253779"/>
                </a:solidFill>
                <a:latin typeface="Arial Black" panose="020B0A04020102020204" pitchFamily="34" charset="0"/>
              </a:rPr>
              <a:t>случае получения людьми в результате ДТП телесных повреждений, отнесённых к тяжкому вреду здоровью, или приведших к гибели, </a:t>
            </a:r>
            <a:r>
              <a:rPr lang="ru-RU" i="1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виновные подвергаются </a:t>
            </a:r>
            <a:r>
              <a:rPr lang="ru-RU" i="1" dirty="0">
                <a:solidFill>
                  <a:srgbClr val="253779"/>
                </a:solidFill>
                <a:latin typeface="Arial Black" panose="020B0A04020102020204" pitchFamily="34" charset="0"/>
              </a:rPr>
              <a:t>уголовному преследованию в рамках </a:t>
            </a:r>
            <a:r>
              <a:rPr lang="ru-RU" i="1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статей </a:t>
            </a:r>
            <a:r>
              <a:rPr lang="ru-RU" i="1" dirty="0">
                <a:solidFill>
                  <a:srgbClr val="253779"/>
                </a:solidFill>
                <a:latin typeface="Arial Black" panose="020B0A04020102020204" pitchFamily="34" charset="0"/>
              </a:rPr>
              <a:t>264 </a:t>
            </a:r>
            <a:r>
              <a:rPr lang="ru-RU" i="1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и 328 Уголовного </a:t>
            </a:r>
            <a:r>
              <a:rPr lang="ru-RU" i="1" dirty="0">
                <a:solidFill>
                  <a:srgbClr val="253779"/>
                </a:solidFill>
                <a:latin typeface="Arial Black" panose="020B0A04020102020204" pitchFamily="34" charset="0"/>
              </a:rPr>
              <a:t>Кодекса Российской Федерации.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687098"/>
      </p:ext>
    </p:extLst>
  </p:cSld>
  <p:clrMapOvr>
    <a:masterClrMapping/>
  </p:clrMapOvr>
  <p:transition>
    <p:blind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628233"/>
            <a:ext cx="53607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baseline="-25000" dirty="0">
                <a:solidFill>
                  <a:srgbClr val="E2011C"/>
                </a:solidFill>
                <a:latin typeface="Arial Black" panose="020B0A04020102020204" pitchFamily="34" charset="0"/>
              </a:rPr>
              <a:t>Уважаемые родители!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59230"/>
            <a:ext cx="8496944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Отправляя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своих детей на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экскурсию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, спортивные сборы или в летний лагерь,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вы успеваете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подумать о сотне деталей: какая обувь не промокнет в случае ливня, что положить в рюкзак и на бутерброд в дорогу, как собрать аптечку и при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этом настроить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ребенка беречь себя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.</a:t>
            </a: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Конечно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, большая часть информации в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этой презентации рассчитана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на педагогов и организаторов групповых поездок. Но вы также имеете полное право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лично проверить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маршрут, надежность автобуса, квалификацию и состояние водителя перед тем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, как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отправить своего ребенка на экскурсию или в другое путешествие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.</a:t>
            </a: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Пожалуйста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, пользуйтесь этим правом и обращайте внимание на детали! </a:t>
            </a:r>
            <a:endParaRPr lang="ru-RU" sz="2000" baseline="-25000" dirty="0" smtClean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И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не отпускайте своих детей в дорогу ночью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!</a:t>
            </a:r>
          </a:p>
          <a:p>
            <a:endParaRPr lang="ru-RU" sz="2000" baseline="-25000" dirty="0" smtClean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По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закону правила, перечисленные в этой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презентации,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относятся к организованной перевозке 8 и более детей. Но даже если ваш ребенок едет с небольшой группой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(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3-4 человека), их необходимо соблюдать — в целях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безопасности.</a:t>
            </a: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Для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ребенка очень важны ваше мнение и личный пример.</a:t>
            </a:r>
            <a:endParaRPr lang="ru-RU" sz="2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Перед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поездкой напомните ему о том, что нужно пристегиваться ремнем безопасности — и не нужно бегать по салону, высовываться в окна или отвлекать от дороги водителя. А если путешествуете с ним на личном автомобиле — пользуйтесь автокреслом, избегайте резких маневров и соблюдайте скоростной режим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.</a:t>
            </a:r>
          </a:p>
          <a:p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Безопасных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и увлекательных путешествий — вам и вашим детям!</a:t>
            </a:r>
            <a:endParaRPr lang="ru-RU" sz="2000" dirty="0">
              <a:solidFill>
                <a:srgbClr val="25377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179574"/>
      </p:ext>
    </p:extLst>
  </p:cSld>
  <p:clrMapOvr>
    <a:masterClrMapping/>
  </p:clrMapOvr>
  <p:transition>
    <p:blind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899592" y="1484784"/>
            <a:ext cx="7557686" cy="518496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1149422" y="1988840"/>
            <a:ext cx="705802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2800" b="1" dirty="0">
              <a:solidFill>
                <a:schemeClr val="bg2">
                  <a:lumMod val="25000"/>
                </a:schemeClr>
              </a:solidFill>
              <a:cs typeface="+mn-cs"/>
            </a:endParaRPr>
          </a:p>
          <a:p>
            <a:pPr algn="ctr">
              <a:buClr>
                <a:srgbClr val="8B7825"/>
              </a:buClr>
            </a:pPr>
            <a:endParaRPr lang="ru-RU" sz="4000" b="1" dirty="0" smtClean="0">
              <a:solidFill>
                <a:schemeClr val="bg2">
                  <a:lumMod val="25000"/>
                </a:schemeClr>
              </a:solidFill>
              <a:cs typeface="+mn-cs"/>
            </a:endParaRPr>
          </a:p>
          <a:p>
            <a:pPr algn="ctr">
              <a:buClr>
                <a:srgbClr val="8B7825"/>
              </a:buClr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cs typeface="+mn-cs"/>
              </a:rPr>
              <a:t>Спасибо 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cs typeface="+mn-cs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794150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331000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ДТП с участием автобуса, перевозившего группу детей</a:t>
            </a:r>
            <a:endParaRPr lang="ru-RU" sz="32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1" y="1400824"/>
            <a:ext cx="4205661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503" y="3932659"/>
            <a:ext cx="4697808" cy="2925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" y="4249615"/>
            <a:ext cx="4168689" cy="2493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18799" y="1343780"/>
            <a:ext cx="4797740" cy="2661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" marR="635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2537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 </a:t>
            </a:r>
            <a:r>
              <a:rPr lang="ru-RU" sz="1200" b="1" dirty="0" smtClean="0">
                <a:solidFill>
                  <a:srgbClr val="2537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апреля 2022 г., </a:t>
            </a:r>
            <a:r>
              <a:rPr lang="ru-RU" sz="1200" b="1" dirty="0">
                <a:solidFill>
                  <a:srgbClr val="2537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около </a:t>
            </a:r>
            <a:r>
              <a:rPr lang="ru-RU" sz="1200" b="1" dirty="0" smtClean="0">
                <a:solidFill>
                  <a:srgbClr val="2537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17:00, на </a:t>
            </a:r>
            <a:r>
              <a:rPr lang="ru-RU" sz="1200" b="1" dirty="0">
                <a:solidFill>
                  <a:srgbClr val="2537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автодороге «Долматово-</a:t>
            </a:r>
            <a:r>
              <a:rPr lang="ru-RU" sz="1200" b="1" dirty="0" err="1">
                <a:solidFill>
                  <a:srgbClr val="2537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Няндома</a:t>
            </a:r>
            <a:r>
              <a:rPr lang="ru-RU" sz="1200" b="1" dirty="0">
                <a:solidFill>
                  <a:srgbClr val="2537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-Каргополь-Пудож</a:t>
            </a:r>
            <a:r>
              <a:rPr lang="ru-RU" sz="1200" b="1" dirty="0" smtClean="0">
                <a:solidFill>
                  <a:srgbClr val="2537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(Республика Карелия), </a:t>
            </a:r>
            <a:r>
              <a:rPr lang="ru-RU" sz="1200" b="1" dirty="0">
                <a:solidFill>
                  <a:srgbClr val="2537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водитель </a:t>
            </a:r>
            <a:r>
              <a:rPr lang="ru-RU" sz="1200" b="1" dirty="0" smtClean="0">
                <a:solidFill>
                  <a:srgbClr val="2537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автобуса, утратил </a:t>
            </a:r>
            <a:r>
              <a:rPr lang="ru-RU" sz="1200" b="1" dirty="0">
                <a:solidFill>
                  <a:srgbClr val="2537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за движением и допустил </a:t>
            </a:r>
            <a:r>
              <a:rPr lang="ru-RU" sz="1200" b="1" dirty="0" smtClean="0">
                <a:solidFill>
                  <a:srgbClr val="2537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опрокидывание автобуса. В </a:t>
            </a:r>
            <a:r>
              <a:rPr lang="ru-RU" sz="1200" b="1" dirty="0">
                <a:solidFill>
                  <a:srgbClr val="2537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результате ДТП </a:t>
            </a:r>
            <a:r>
              <a:rPr lang="ru-RU" sz="1200" b="1" dirty="0" smtClean="0">
                <a:solidFill>
                  <a:srgbClr val="2537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детей получили травмы различной </a:t>
            </a:r>
            <a:r>
              <a:rPr lang="ru-RU" sz="1200" b="1" dirty="0">
                <a:solidFill>
                  <a:srgbClr val="2537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степени </a:t>
            </a:r>
            <a:r>
              <a:rPr lang="ru-RU" sz="1200" b="1" dirty="0" smtClean="0">
                <a:solidFill>
                  <a:srgbClr val="2537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тяжести. </a:t>
            </a:r>
            <a:endParaRPr lang="ru-RU" sz="1200" b="1" dirty="0">
              <a:solidFill>
                <a:srgbClr val="25377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" marR="635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2537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в салоне автобуса находилось 19 детей в возрасте от 8 до 13 лет, двое взрослых сопровождающих и водитель. Школьников везли из Северодвинска в Кондопогу на </a:t>
            </a:r>
            <a:r>
              <a:rPr lang="ru-RU" sz="1200" b="1" dirty="0" smtClean="0">
                <a:solidFill>
                  <a:srgbClr val="2537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спортивные соревнования. </a:t>
            </a:r>
            <a:r>
              <a:rPr lang="ru-RU" sz="1200" b="1" dirty="0">
                <a:solidFill>
                  <a:srgbClr val="2537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Поездка была организована </a:t>
            </a:r>
            <a:r>
              <a:rPr lang="ru-RU" sz="1200" b="1" dirty="0" smtClean="0">
                <a:solidFill>
                  <a:srgbClr val="2537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srgbClr val="2537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частном порядке.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2537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факту </a:t>
            </a:r>
            <a:r>
              <a:rPr lang="ru-RU" sz="1200" b="1" dirty="0" smtClean="0">
                <a:solidFill>
                  <a:srgbClr val="2537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ДТП, </a:t>
            </a:r>
            <a:r>
              <a:rPr lang="ru-RU" sz="1200" b="1" dirty="0">
                <a:solidFill>
                  <a:srgbClr val="2537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отношении перевозчика возбуждено уголовное дело, ответственность за которое предусмотрена частью 1 </a:t>
            </a:r>
            <a:r>
              <a:rPr lang="ru-RU" sz="1200" b="1" dirty="0" smtClean="0">
                <a:solidFill>
                  <a:srgbClr val="2537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статьей </a:t>
            </a:r>
            <a:r>
              <a:rPr lang="ru-RU" sz="1200" b="1" dirty="0">
                <a:solidFill>
                  <a:srgbClr val="2537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238 УК РФ (</a:t>
            </a:r>
            <a:r>
              <a:rPr lang="ru-RU" sz="1200" b="1" i="1" dirty="0">
                <a:solidFill>
                  <a:srgbClr val="2537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оказание услуг, не отвечающих требованиям безопасности жизни или здоровья потребителей</a:t>
            </a:r>
            <a:r>
              <a:rPr lang="ru-RU" sz="1200" b="1" dirty="0">
                <a:solidFill>
                  <a:srgbClr val="2537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ru-RU" sz="1200" b="1" dirty="0">
              <a:solidFill>
                <a:srgbClr val="25377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416940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980728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baseline="-25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Уважаемые </a:t>
            </a:r>
            <a:r>
              <a:rPr lang="ru-RU" sz="3600" b="1" baseline="-25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педагоги и родители!</a:t>
            </a:r>
          </a:p>
          <a:p>
            <a:pPr algn="ctr"/>
            <a:endParaRPr lang="ru-RU" sz="800" dirty="0">
              <a:solidFill>
                <a:srgbClr val="E2011C"/>
              </a:solidFill>
              <a:latin typeface="Arial Black" panose="020B0A04020102020204" pitchFamily="34" charset="0"/>
            </a:endParaRPr>
          </a:p>
          <a:p>
            <a:r>
              <a:rPr lang="ru-RU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</a:t>
            </a:r>
          </a:p>
          <a:p>
            <a:r>
              <a:rPr lang="ru-RU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Разобраться </a:t>
            </a:r>
            <a:r>
              <a:rPr lang="ru-RU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в правилах организованной перевозки групп детей </a:t>
            </a:r>
            <a:r>
              <a:rPr lang="ru-RU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автобусами бывает</a:t>
            </a:r>
            <a:br>
              <a:rPr lang="ru-RU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непросто</a:t>
            </a:r>
            <a:r>
              <a:rPr lang="ru-RU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. </a:t>
            </a:r>
            <a:r>
              <a:rPr lang="ru-RU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Именно </a:t>
            </a:r>
            <a:r>
              <a:rPr lang="ru-RU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поэтому </a:t>
            </a:r>
            <a:r>
              <a:rPr lang="ru-RU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создана эта презентация.</a:t>
            </a:r>
            <a:endParaRPr lang="ru-RU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Информация </a:t>
            </a:r>
            <a:r>
              <a:rPr lang="ru-RU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в </a:t>
            </a:r>
            <a:r>
              <a:rPr lang="ru-RU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ней </a:t>
            </a:r>
            <a:r>
              <a:rPr lang="ru-RU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— это пошаговая инструкция, как правильно и безопасно организовать:</a:t>
            </a:r>
            <a:endParaRPr lang="ru-RU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     -</a:t>
            </a:r>
            <a:r>
              <a:rPr lang="ru-RU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</a:t>
            </a:r>
            <a:r>
              <a:rPr lang="ru-RU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школьную </a:t>
            </a:r>
            <a:r>
              <a:rPr lang="ru-RU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автобусную экскурсию;</a:t>
            </a:r>
          </a:p>
          <a:p>
            <a:r>
              <a:rPr lang="ru-RU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     - поездку </a:t>
            </a:r>
            <a:r>
              <a:rPr lang="ru-RU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на спортивные сборы или в детский оздоровительный лагерь;</a:t>
            </a:r>
          </a:p>
          <a:p>
            <a:r>
              <a:rPr lang="ru-RU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     - любой </a:t>
            </a:r>
            <a:r>
              <a:rPr lang="ru-RU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другой организованный выезд с детьми на длинные и не очень дистанции.</a:t>
            </a:r>
          </a:p>
          <a:p>
            <a:r>
              <a:rPr lang="ru-RU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Правила </a:t>
            </a:r>
            <a:r>
              <a:rPr lang="ru-RU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таких перевозок строго регламентированы и закреплены в нормативных правовых актах Российской Федерации. Но при работе с ними </a:t>
            </a:r>
            <a:r>
              <a:rPr lang="ru-RU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возникает </a:t>
            </a:r>
            <a:r>
              <a:rPr lang="ru-RU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много </a:t>
            </a:r>
            <a:r>
              <a:rPr lang="ru-RU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вопросов:</a:t>
            </a:r>
            <a:r>
              <a:rPr lang="ru-RU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</a:t>
            </a:r>
            <a:br>
              <a:rPr lang="ru-RU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i="1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Как </a:t>
            </a:r>
            <a:r>
              <a:rPr lang="ru-RU" i="1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проверить компанию-перевозчика? Как определить безопасность транспортного средства </a:t>
            </a:r>
            <a:r>
              <a:rPr lang="ru-RU" i="1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i="1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i="1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и </a:t>
            </a:r>
            <a:r>
              <a:rPr lang="ru-RU" i="1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надежность водителя? Сколько сопровождающих должно быть в автобусе и что входит в их </a:t>
            </a:r>
            <a:r>
              <a:rPr lang="ru-RU" i="1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обязанности</a:t>
            </a:r>
            <a:r>
              <a:rPr lang="ru-RU" i="1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?</a:t>
            </a:r>
            <a:endParaRPr lang="ru-RU" i="1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Изучив </a:t>
            </a:r>
            <a:r>
              <a:rPr lang="ru-RU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материалы в </a:t>
            </a:r>
            <a:r>
              <a:rPr lang="ru-RU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этой презентации, </a:t>
            </a:r>
            <a:r>
              <a:rPr lang="ru-RU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вы сможете четко и грамотно спланировать маршрут, подготовить к поездке детей, обеспечить комфортную и безопасную </a:t>
            </a:r>
            <a:r>
              <a:rPr lang="ru-RU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дорогу.</a:t>
            </a:r>
            <a:endParaRPr lang="ru-RU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Представленная информация будет </a:t>
            </a:r>
            <a:r>
              <a:rPr lang="ru-RU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полезна не только педагогическим работникам и сотрудникам администраций образовательных организаций. Она также важна для родителей, которые имеют право перед экскурсией проверить автобус и водителя на соответствие установленным требованиям.</a:t>
            </a:r>
            <a:endParaRPr lang="ru-RU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Путешествуйте </a:t>
            </a:r>
            <a:r>
              <a:rPr lang="ru-RU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с детьми безопасно и с удовольствием!</a:t>
            </a:r>
            <a:endParaRPr lang="ru-RU" dirty="0">
              <a:solidFill>
                <a:srgbClr val="25377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6288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5544616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baseline="-25000" dirty="0">
                <a:solidFill>
                  <a:srgbClr val="800000"/>
                </a:solidFill>
                <a:latin typeface="Arial Black" panose="020B0A04020102020204" pitchFamily="34" charset="0"/>
              </a:rPr>
              <a:t>ПРАВИЛА ПОВЕДЕНИЯ ПРИ ОРГАНИЗОВАННОЙ ПЕРЕВОЗКЕ</a:t>
            </a:r>
            <a:endParaRPr lang="ru-RU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41039"/>
            <a:ext cx="85689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Начните с главных участников! Перед путешествием на автобусе обязательно расскажите детям, как вести себя во время поездки.</a:t>
            </a:r>
            <a:endParaRPr lang="ru-RU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b="1" baseline="-25000" dirty="0" smtClean="0">
                <a:solidFill>
                  <a:srgbClr val="E2011C"/>
                </a:solidFill>
                <a:latin typeface="Arial Black" panose="020B0A04020102020204" pitchFamily="34" charset="0"/>
              </a:rPr>
              <a:t>Основные </a:t>
            </a:r>
            <a:r>
              <a:rPr lang="ru-RU" b="1" baseline="-25000" dirty="0">
                <a:solidFill>
                  <a:srgbClr val="E2011C"/>
                </a:solidFill>
                <a:latin typeface="Arial Black" panose="020B0A04020102020204" pitchFamily="34" charset="0"/>
              </a:rPr>
              <a:t>правила:</a:t>
            </a:r>
            <a:endParaRPr lang="ru-RU" dirty="0">
              <a:solidFill>
                <a:srgbClr val="E2011C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Перед началом движения нужно пристегнуться штатным ремнем безопасности и оставаться пристегнутым до конца </a:t>
            </a:r>
            <a:r>
              <a:rPr lang="ru-RU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поездки.</a:t>
            </a:r>
            <a:endParaRPr lang="ru-RU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Не отвлекать водителя во время движения громкими разговорами и </a:t>
            </a:r>
            <a:r>
              <a:rPr lang="ru-RU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криками.</a:t>
            </a:r>
            <a:endParaRPr lang="ru-RU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Не перемещаться по салону автобуса во время </a:t>
            </a:r>
            <a:r>
              <a:rPr lang="ru-RU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движения.</a:t>
            </a:r>
            <a:endParaRPr lang="ru-RU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Не открывать окна без разрешения сопровождающих или без крайней </a:t>
            </a:r>
            <a:r>
              <a:rPr lang="ru-RU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необходимости.</a:t>
            </a:r>
            <a:endParaRPr lang="ru-RU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Не высовывать в открытые окна голову или </a:t>
            </a:r>
            <a:r>
              <a:rPr lang="ru-RU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руки.</a:t>
            </a:r>
            <a:endParaRPr lang="ru-RU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Сумки должны находиться на полках над сидениями, а не в </a:t>
            </a:r>
            <a:r>
              <a:rPr lang="ru-RU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проходе.</a:t>
            </a:r>
            <a:endParaRPr lang="ru-RU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В случае экстренного торможения нужно упереться руками и ногами в кресло, стоящее впереди.</a:t>
            </a:r>
            <a:endParaRPr lang="ru-RU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b="1" baseline="-25000" dirty="0">
                <a:solidFill>
                  <a:srgbClr val="E2011C"/>
                </a:solidFill>
                <a:latin typeface="Arial Black" panose="020B0A04020102020204" pitchFamily="34" charset="0"/>
              </a:rPr>
              <a:t>В случае вынужденной остановки автобуса:</a:t>
            </a:r>
            <a:endParaRPr lang="ru-RU" dirty="0">
              <a:solidFill>
                <a:srgbClr val="E2011C"/>
              </a:solidFill>
              <a:latin typeface="Arial Black" panose="020B0A04020102020204" pitchFamily="34" charset="0"/>
            </a:endParaRPr>
          </a:p>
          <a:p>
            <a:r>
              <a:rPr lang="ru-RU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Не рекомендуется покидать автобус без </a:t>
            </a:r>
            <a:r>
              <a:rPr lang="ru-RU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сопровождающих.</a:t>
            </a:r>
            <a:endParaRPr lang="ru-RU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Не покидать автобус без жилетов со </a:t>
            </a:r>
            <a:r>
              <a:rPr lang="ru-RU" baseline="-25000" dirty="0" err="1">
                <a:solidFill>
                  <a:srgbClr val="253779"/>
                </a:solidFill>
                <a:latin typeface="Arial Black" panose="020B0A04020102020204" pitchFamily="34" charset="0"/>
              </a:rPr>
              <a:t>световозвращающими</a:t>
            </a:r>
            <a:r>
              <a:rPr lang="ru-RU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 элементами (особенно в темное время суток или в условиях недостаточной </a:t>
            </a:r>
            <a:r>
              <a:rPr lang="ru-RU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видимости.</a:t>
            </a:r>
            <a:endParaRPr lang="ru-RU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Перед поездкой посетить туалетную комнату. Это позволит избежать вынужденных остановок или хотя бы уменьшить их количество</a:t>
            </a:r>
            <a:r>
              <a:rPr lang="ru-RU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.</a:t>
            </a:r>
          </a:p>
          <a:p>
            <a:endParaRPr lang="ru-RU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!!! ПАМЯТКА </a:t>
            </a:r>
            <a:r>
              <a:rPr lang="ru-RU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ДЛЯ ВЗРОСЛЫХ: </a:t>
            </a:r>
            <a:r>
              <a:rPr lang="ru-RU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в случае вынужденной остановки важно </a:t>
            </a:r>
            <a:r>
              <a:rPr lang="ru-RU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соблюдать</a:t>
            </a:r>
            <a:br>
              <a:rPr lang="ru-RU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             </a:t>
            </a:r>
            <a:r>
              <a:rPr lang="ru-RU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правила дорожного движения. Остановка возможна только в специально </a:t>
            </a:r>
            <a:r>
              <a:rPr lang="ru-RU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             отведенных </a:t>
            </a:r>
            <a:r>
              <a:rPr lang="ru-RU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и предназначенных для этого местах.</a:t>
            </a:r>
            <a:endParaRPr lang="ru-RU" dirty="0">
              <a:solidFill>
                <a:srgbClr val="25377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2252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8640960" cy="5488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baseline="-25000" dirty="0">
                <a:solidFill>
                  <a:srgbClr val="E2011C"/>
                </a:solidFill>
                <a:latin typeface="Arial Black" panose="020B0A04020102020204" pitchFamily="34" charset="0"/>
              </a:rPr>
              <a:t>В случае поломки автобуса или </a:t>
            </a:r>
            <a:r>
              <a:rPr lang="ru-RU" sz="3600" b="1" baseline="-25000" dirty="0" smtClean="0">
                <a:solidFill>
                  <a:srgbClr val="E2011C"/>
                </a:solidFill>
                <a:latin typeface="Arial Black" panose="020B0A04020102020204" pitchFamily="34" charset="0"/>
              </a:rPr>
              <a:t>ДТП:</a:t>
            </a:r>
            <a:endParaRPr lang="ru-RU" sz="2800" dirty="0">
              <a:solidFill>
                <a:srgbClr val="E2011C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Если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нет угрозы взрыва, возгорания или ДТП — оставаться на своих местах, не покидать автобус и не перемещаться по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салону.</a:t>
            </a:r>
            <a:endParaRPr lang="ru-RU" sz="2000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Если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такая угроза есть — спокойно, организованно, в сопровождении взрослых эвакуироваться из автобуса на безопасное расстояние. Сопровождающие должны следовать в начале колонны и в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конце.</a:t>
            </a:r>
            <a:endParaRPr lang="ru-RU" sz="2000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Выходя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из автобуса, рекомендуется надеть жилет со </a:t>
            </a:r>
            <a:r>
              <a:rPr lang="ru-RU" sz="2000" baseline="-25000" dirty="0" err="1">
                <a:solidFill>
                  <a:srgbClr val="253779"/>
                </a:solidFill>
                <a:latin typeface="Arial Black" panose="020B0A04020102020204" pitchFamily="34" charset="0"/>
              </a:rPr>
              <a:t>световозвращающими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 элементами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*.</a:t>
            </a:r>
          </a:p>
          <a:p>
            <a:endParaRPr lang="ru-RU" sz="2000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*</a:t>
            </a:r>
            <a:r>
              <a:rPr lang="ru-RU" sz="2000" i="1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В жилетах дети станут более заметными для других участников движения. </a:t>
            </a:r>
            <a:r>
              <a:rPr lang="ru-RU" sz="2000" b="1" i="1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Собираясь в дорогу, возьмите с собой комплект жилетов со </a:t>
            </a:r>
            <a:r>
              <a:rPr lang="ru-RU" sz="2000" b="1" i="1" baseline="-25000" dirty="0" err="1">
                <a:solidFill>
                  <a:srgbClr val="253779"/>
                </a:solidFill>
                <a:latin typeface="Arial Black" panose="020B0A04020102020204" pitchFamily="34" charset="0"/>
              </a:rPr>
              <a:t>световозвращающими</a:t>
            </a:r>
            <a:r>
              <a:rPr lang="ru-RU" sz="2000" b="1" i="1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 элементами на всех участников поездки.</a:t>
            </a:r>
            <a:endParaRPr lang="ru-RU" sz="2000" i="1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endParaRPr lang="ru-RU" baseline="-25000" dirty="0" smtClean="0">
              <a:solidFill>
                <a:srgbClr val="58585A"/>
              </a:solidFill>
              <a:latin typeface="Arial Black" panose="020B0A04020102020204" pitchFamily="34" charset="0"/>
            </a:endParaRPr>
          </a:p>
          <a:p>
            <a:r>
              <a:rPr lang="ru-RU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        !!! ПАМЯТКА </a:t>
            </a:r>
            <a:r>
              <a:rPr lang="ru-RU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ДЛЯ ВЗРОСЛЫХ: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в случае ДТП или поломки водитель автобуса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         или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сопровождающий должны выставить знак «Аварийной остановки»,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         сообщить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в полицию о ДТП, а также перевозчику - о необходимости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            замены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автобуса для продолжения движения.</a:t>
            </a:r>
            <a:endParaRPr lang="ru-RU" sz="2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3600" b="1" baseline="-25000" dirty="0">
                <a:solidFill>
                  <a:srgbClr val="E2011C"/>
                </a:solidFill>
                <a:latin typeface="Arial Black" panose="020B0A04020102020204" pitchFamily="34" charset="0"/>
              </a:rPr>
              <a:t>Важно:</a:t>
            </a:r>
            <a:endParaRPr lang="ru-RU" dirty="0">
              <a:solidFill>
                <a:srgbClr val="E2011C"/>
              </a:solidFill>
              <a:latin typeface="Arial Black" panose="020B0A04020102020204" pitchFamily="34" charset="0"/>
            </a:endParaRPr>
          </a:p>
          <a:p>
            <a:r>
              <a:rPr lang="ru-RU" baseline="-25000" dirty="0" smtClean="0">
                <a:solidFill>
                  <a:srgbClr val="1A171C"/>
                </a:solidFill>
                <a:latin typeface="Arial Black" panose="020B0A04020102020204" pitchFamily="34" charset="0"/>
              </a:rPr>
              <a:t>       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Избегайте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поездок в темное время суток и в условиях недостаточной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видимости.</a:t>
            </a:r>
            <a:endParaRPr lang="ru-RU" sz="2000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       Если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дорога проходит по горной местности или на ней много опасных поворотов, заранее и как можно подробнее проинструктируйте детей о правилах поведения в экстренной ситуации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.</a:t>
            </a:r>
            <a:endParaRPr lang="ru-RU" sz="2000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949675"/>
      </p:ext>
    </p:extLst>
  </p:cSld>
  <p:clrMapOvr>
    <a:masterClrMapping/>
  </p:clrMapOvr>
  <p:transition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482" y="764704"/>
            <a:ext cx="897503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п. 1.2 </a:t>
            </a:r>
            <a:r>
              <a:rPr lang="ru-RU" sz="28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ПДД РФ:</a:t>
            </a:r>
            <a:endParaRPr lang="ru-RU" sz="2800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r>
              <a:rPr lang="ru-RU" sz="2800" b="1" i="1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«Организованная перевозка группы детей»  — </a:t>
            </a:r>
          </a:p>
          <a:p>
            <a:r>
              <a:rPr lang="ru-RU" sz="24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это </a:t>
            </a:r>
            <a:r>
              <a:rPr lang="ru-RU" sz="24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перевозка в автобусе, </a:t>
            </a:r>
            <a:r>
              <a:rPr lang="ru-RU" sz="24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не </a:t>
            </a:r>
            <a:r>
              <a:rPr lang="ru-RU" sz="24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относящемся к маршрутному транспортному </a:t>
            </a:r>
            <a:r>
              <a:rPr lang="ru-RU" sz="24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средству, группы </a:t>
            </a:r>
            <a:r>
              <a:rPr lang="ru-RU" sz="24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детей в количестве </a:t>
            </a:r>
            <a:r>
              <a:rPr lang="ru-RU" sz="24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8 </a:t>
            </a:r>
            <a:r>
              <a:rPr lang="ru-RU" sz="24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и более </a:t>
            </a:r>
            <a:r>
              <a:rPr lang="ru-RU" sz="24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человек, осуществляемая </a:t>
            </a:r>
            <a:r>
              <a:rPr lang="ru-RU" sz="24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без их родителей или иных законных </a:t>
            </a:r>
            <a:r>
              <a:rPr lang="ru-RU" sz="24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представителей.</a:t>
            </a:r>
          </a:p>
          <a:p>
            <a:endParaRPr lang="ru-RU" sz="800" baseline="-25000" dirty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endParaRPr lang="ru-RU" sz="800" baseline="-25000" dirty="0" smtClean="0">
              <a:solidFill>
                <a:srgbClr val="253779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Правила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организованной перевозки группы детей отражены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в 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Постановлении Правительства РФ от 23 сентября 2020 г. </a:t>
            </a:r>
            <a:r>
              <a:rPr lang="en-US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N 1527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 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/>
            </a:r>
            <a:b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«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Об утверждении Правил организованной перевозки группы детей автобусами» </a:t>
            </a:r>
            <a:b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</a:b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(</a:t>
            </a:r>
            <a:r>
              <a:rPr lang="ru-RU" sz="2000" baseline="-25000" dirty="0">
                <a:solidFill>
                  <a:srgbClr val="253779"/>
                </a:solidFill>
                <a:latin typeface="Arial Black" panose="020B0A04020102020204" pitchFamily="34" charset="0"/>
              </a:rPr>
              <a:t>с изменениями и дополнениями</a:t>
            </a:r>
            <a:r>
              <a:rPr lang="ru-RU" sz="2000" baseline="-25000" dirty="0" smtClean="0">
                <a:solidFill>
                  <a:srgbClr val="253779"/>
                </a:solidFill>
                <a:latin typeface="Arial Black" panose="020B0A04020102020204" pitchFamily="34" charset="0"/>
              </a:rPr>
              <a:t>)</a:t>
            </a:r>
            <a:endParaRPr lang="ru-RU" sz="2000" dirty="0">
              <a:solidFill>
                <a:srgbClr val="253779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717032"/>
            <a:ext cx="4608512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253779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1. Автобус должен быть обозначен </a:t>
            </a:r>
            <a:r>
              <a:rPr lang="ru-RU" dirty="0">
                <a:solidFill>
                  <a:srgbClr val="253779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опознавательными знаками «Перевозка детей» </a:t>
            </a:r>
            <a:r>
              <a:rPr lang="ru-RU" dirty="0" smtClean="0">
                <a:solidFill>
                  <a:srgbClr val="253779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253779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25377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ru-RU" i="1" dirty="0" smtClean="0">
                <a:solidFill>
                  <a:srgbClr val="25377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квадрат </a:t>
            </a:r>
            <a:r>
              <a:rPr lang="ru-RU" i="1" dirty="0">
                <a:solidFill>
                  <a:srgbClr val="25377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желтого </a:t>
            </a:r>
            <a:r>
              <a:rPr lang="ru-RU" i="1" dirty="0" smtClean="0">
                <a:solidFill>
                  <a:srgbClr val="25377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цвета  с </a:t>
            </a:r>
            <a:r>
              <a:rPr lang="ru-RU" i="1" dirty="0">
                <a:solidFill>
                  <a:srgbClr val="25377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каймой красного цвета</a:t>
            </a:r>
            <a:r>
              <a:rPr lang="ru-RU" i="1" dirty="0" smtClean="0">
                <a:solidFill>
                  <a:srgbClr val="25377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с </a:t>
            </a:r>
            <a:r>
              <a:rPr lang="ru-RU" i="1" dirty="0">
                <a:solidFill>
                  <a:srgbClr val="25377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черным изображением </a:t>
            </a:r>
            <a:r>
              <a:rPr lang="ru-RU" i="1" dirty="0" smtClean="0">
                <a:solidFill>
                  <a:srgbClr val="25377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символа дорожного </a:t>
            </a:r>
            <a:r>
              <a:rPr lang="ru-RU" i="1" dirty="0">
                <a:solidFill>
                  <a:srgbClr val="25377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знака 1.23 «Дети</a:t>
            </a:r>
            <a:r>
              <a:rPr lang="ru-RU" i="1" dirty="0" smtClean="0">
                <a:solidFill>
                  <a:srgbClr val="25377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»</a:t>
            </a:r>
            <a:r>
              <a:rPr lang="ru-RU" dirty="0" smtClean="0">
                <a:solidFill>
                  <a:srgbClr val="25377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).</a:t>
            </a:r>
            <a:endParaRPr lang="ru-RU" dirty="0">
              <a:solidFill>
                <a:srgbClr val="25377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474098"/>
            <a:ext cx="3050100" cy="302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5249"/>
      </p:ext>
    </p:extLst>
  </p:cSld>
  <p:clrMapOvr>
    <a:masterClrMapping/>
  </p:clrMapOvr>
  <p:transition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375" y="1196752"/>
            <a:ext cx="8450657" cy="1211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253779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2. Скорость </a:t>
            </a:r>
            <a:r>
              <a:rPr lang="ru-RU" dirty="0">
                <a:solidFill>
                  <a:srgbClr val="253779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движения не должна превышать </a:t>
            </a: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60 </a:t>
            </a:r>
            <a:r>
              <a:rPr lang="ru-RU" dirty="0">
                <a:solidFill>
                  <a:srgbClr val="253779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км/ч</a:t>
            </a:r>
            <a:r>
              <a:rPr lang="ru-RU" dirty="0" smtClean="0">
                <a:solidFill>
                  <a:srgbClr val="253779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253779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На задней </a:t>
            </a:r>
            <a:r>
              <a:rPr lang="ru-RU" dirty="0">
                <a:solidFill>
                  <a:srgbClr val="253779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части кузова слева у автобуса должен быть установлен опознавательный знак «Ограничение скорости». </a:t>
            </a:r>
            <a:endParaRPr lang="ru-RU" dirty="0">
              <a:solidFill>
                <a:srgbClr val="253779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E:\%D0%9C%D0%9E%D0%98 %D0%94%D0%9E%D0%9A%D0%A3%D0%9C%D0%95%D0%9D%D0%A2%D0%AB\%D0%94%D0%94%D0%A2%D0%A2\2022\%D0%9A%D1%83%D1%80%D1%81%D1%8B %D0%9F%D0%9A %D0%B4%D0%BB%D1%8F %D0%BF%D0%B5%D0%B4%D0%B0%D0%B3%D0%BE%D0%B3%D0%BE%D0%B2 (11-22.04.2022)\%D1%84%D0%BE%D1%82%D0%BE\%D0%B7%D0%BD%D0%B0%D0%BA 6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E:\%D0%9C%D0%9E%D0%98 %D0%94%D0%9E%D0%9A%D0%A3%D0%9C%D0%95%D0%9D%D0%A2%D0%AB\%D0%94%D0%94%D0%A2%D0%A2\2022\%D0%9A%D1%83%D1%80%D1%81%D1%8B %D0%9F%D0%9A %D0%B4%D0%BB%D1%8F %D0%BF%D0%B5%D0%B4%D0%B0%D0%B3%D0%BE%D0%B3%D0%BE%D0%B2 (11-22.04.2022)\%D1%84%D0%BE%D1%82%D0%BE\%D0%B7%D0%BD%D0%B0%D0%BA 60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2636912"/>
            <a:ext cx="8298257" cy="3906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7252421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84751"/>
            <a:ext cx="8568952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253779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3. При </a:t>
            </a:r>
            <a:r>
              <a:rPr lang="ru-RU" dirty="0">
                <a:solidFill>
                  <a:srgbClr val="253779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движении автобуса, на его крыше или над ней должен быть </a:t>
            </a:r>
            <a:r>
              <a:rPr lang="ru-RU" u="sng" dirty="0">
                <a:solidFill>
                  <a:srgbClr val="FF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включен маячок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желтого или оранжевого цвета</a:t>
            </a:r>
            <a:r>
              <a:rPr lang="ru-RU" dirty="0">
                <a:solidFill>
                  <a:srgbClr val="253779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обеспечивающий угол видимости в горизонтальной плоскости, равный 360 градусам. </a:t>
            </a:r>
            <a:endParaRPr lang="ru-RU" dirty="0">
              <a:solidFill>
                <a:srgbClr val="253779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564904"/>
            <a:ext cx="6375883" cy="4214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2301217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15062</TotalTime>
  <Words>1228</Words>
  <Application>Microsoft Office PowerPoint</Application>
  <PresentationFormat>Экран (4:3)</PresentationFormat>
  <Paragraphs>260</Paragraphs>
  <Slides>26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Arial Black</vt:lpstr>
      <vt:lpstr>Calibri</vt:lpstr>
      <vt:lpstr>Candara</vt:lpstr>
      <vt:lpstr>Symbol</vt:lpstr>
      <vt:lpstr>Times New Roman</vt:lpstr>
      <vt:lpstr>Волна</vt:lpstr>
      <vt:lpstr>Презентация PowerPoint</vt:lpstr>
      <vt:lpstr>ДТП с участием несовершеннолетних  в возрасте до 16 лет за январь-март 2022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Milyakov</dc:creator>
  <cp:lastModifiedBy>Мирошниченко Инна Петровна</cp:lastModifiedBy>
  <cp:revision>1169</cp:revision>
  <cp:lastPrinted>2022-04-12T13:58:30Z</cp:lastPrinted>
  <dcterms:created xsi:type="dcterms:W3CDTF">2010-12-14T06:51:34Z</dcterms:created>
  <dcterms:modified xsi:type="dcterms:W3CDTF">2022-04-28T12:44:08Z</dcterms:modified>
</cp:coreProperties>
</file>