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3" r:id="rId2"/>
    <p:sldId id="276" r:id="rId3"/>
    <p:sldId id="300" r:id="rId4"/>
    <p:sldId id="294" r:id="rId5"/>
    <p:sldId id="295" r:id="rId6"/>
    <p:sldId id="286" r:id="rId7"/>
    <p:sldId id="289" r:id="rId8"/>
    <p:sldId id="266" r:id="rId9"/>
    <p:sldId id="279" r:id="rId10"/>
    <p:sldId id="268" r:id="rId11"/>
    <p:sldId id="282" r:id="rId12"/>
    <p:sldId id="285" r:id="rId13"/>
    <p:sldId id="292" r:id="rId14"/>
    <p:sldId id="283" r:id="rId15"/>
    <p:sldId id="270" r:id="rId16"/>
    <p:sldId id="284" r:id="rId17"/>
    <p:sldId id="271" r:id="rId18"/>
    <p:sldId id="281" r:id="rId19"/>
    <p:sldId id="272" r:id="rId20"/>
    <p:sldId id="267" r:id="rId21"/>
    <p:sldId id="278" r:id="rId22"/>
    <p:sldId id="293" r:id="rId23"/>
    <p:sldId id="299" r:id="rId24"/>
    <p:sldId id="274" r:id="rId25"/>
    <p:sldId id="288" r:id="rId26"/>
    <p:sldId id="298" r:id="rId27"/>
    <p:sldId id="277" r:id="rId28"/>
    <p:sldId id="296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0000"/>
    <a:srgbClr val="FF5050"/>
    <a:srgbClr val="CC00FF"/>
    <a:srgbClr val="FFFF99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3" autoAdjust="0"/>
    <p:restoredTop sz="94660" autoAdjust="0"/>
  </p:normalViewPr>
  <p:slideViewPr>
    <p:cSldViewPr>
      <p:cViewPr varScale="1">
        <p:scale>
          <a:sx n="65" d="100"/>
          <a:sy n="65" d="100"/>
        </p:scale>
        <p:origin x="-64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</a:t>
            </a:r>
            <a:r>
              <a:rPr lang="ru-RU" dirty="0" smtClean="0"/>
              <a:t>тартовый</a:t>
            </a:r>
            <a:r>
              <a:rPr lang="ru-RU" baseline="0" dirty="0" smtClean="0"/>
              <a:t> </a:t>
            </a:r>
            <a:r>
              <a:rPr lang="ru-RU" baseline="0" dirty="0"/>
              <a:t>уровень - Архангельская область </a:t>
            </a:r>
            <a:endParaRPr lang="ru-RU" dirty="0"/>
          </a:p>
        </c:rich>
      </c:tx>
      <c:layout>
        <c:manualLayout>
          <c:xMode val="edge"/>
          <c:yMode val="edge"/>
          <c:x val="7.7168070681613174E-2"/>
          <c:y val="4.903248260816438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374-488B-A031-A16E73E982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374-488B-A031-A16E73E982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374-488B-A031-A16E73E982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374-488B-A031-A16E73E9822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Лист1!$F$3:$F$6</c:f>
              <c:strCache>
                <c:ptCount val="4"/>
                <c:pt idx="0">
                  <c:v>полный</c:v>
                </c:pt>
                <c:pt idx="1">
                  <c:v>средний</c:v>
                </c:pt>
                <c:pt idx="2">
                  <c:v>базовый </c:v>
                </c:pt>
                <c:pt idx="3">
                  <c:v>ниже базового</c:v>
                </c:pt>
              </c:strCache>
            </c:strRef>
          </c:cat>
          <c:val>
            <c:numRef>
              <c:f>Лист1!$G$3:$G$6</c:f>
              <c:numCache>
                <c:formatCode>General</c:formatCode>
                <c:ptCount val="4"/>
                <c:pt idx="0">
                  <c:v>3</c:v>
                </c:pt>
                <c:pt idx="1">
                  <c:v>75</c:v>
                </c:pt>
                <c:pt idx="2">
                  <c:v>124</c:v>
                </c:pt>
                <c:pt idx="3">
                  <c:v>102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374-488B-A031-A16E73E9822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407643467643469"/>
          <c:y val="0.30699916142557654"/>
          <c:w val="0.29023894629779068"/>
          <c:h val="0.4555294847733054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2A2-40DB-92F2-6C71E6F0C4B9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2A2-40DB-92F2-6C71E6F0C4B9}"/>
              </c:ext>
            </c:extLst>
          </c:dPt>
          <c:dLbls>
            <c:numFmt formatCode="General" sourceLinked="0"/>
            <c:spPr>
              <a:solidFill>
                <a:prstClr val="white"/>
              </a:solidFill>
              <a:ln>
                <a:solidFill>
                  <a:prstClr val="black">
                    <a:lumMod val="65000"/>
                    <a:lumOff val="35000"/>
                  </a:prstClr>
                </a:solidFill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layout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</c:v>
                </c:pt>
                <c:pt idx="1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2A2-40DB-92F2-6C71E6F0C4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926-4963-ABD9-CEFC1F22C91E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0926-4963-ABD9-CEFC1F22C91E}"/>
              </c:ext>
            </c:extLst>
          </c:dPt>
          <c:dLbls>
            <c:dLbl>
              <c:idx val="1"/>
              <c:layout>
                <c:manualLayout>
                  <c:x val="-7.839134620597478E-2"/>
                  <c:y val="-7.2796348489303803E-2"/>
                </c:manualLayout>
              </c:layout>
              <c:numFmt formatCode="General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effectLst/>
              </c:spPr>
              <c:txPr>
                <a:bodyPr rot="0" vert="horz"/>
                <a:lstStyle/>
                <a:p>
                  <a:pPr>
                    <a:defRPr sz="16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</c:dLbl>
            <c:numFmt formatCode="General" sourceLinked="0"/>
            <c:spPr>
              <a:solidFill>
                <a:prstClr val="white"/>
              </a:solidFill>
              <a:ln>
                <a:solidFill>
                  <a:prstClr val="black">
                    <a:lumMod val="65000"/>
                    <a:lumOff val="35000"/>
                  </a:prstClr>
                </a:solidFill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layout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170</c:v>
                </c:pt>
                <c:pt idx="1">
                  <c:v>1290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26-4963-ABD9-CEFC1F22C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0636786158707"/>
          <c:y val="0.10246919502636762"/>
          <c:w val="0.82921707257096211"/>
          <c:h val="0.662874396261463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</c:v>
                </c:pt>
                <c:pt idx="1">
                  <c:v>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43-48AF-BCFA-45C7672E10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2471168"/>
        <c:axId val="142473856"/>
      </c:barChart>
      <c:catAx>
        <c:axId val="142471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2473856"/>
        <c:crosses val="autoZero"/>
        <c:auto val="1"/>
        <c:lblAlgn val="ctr"/>
        <c:lblOffset val="100"/>
        <c:noMultiLvlLbl val="0"/>
      </c:catAx>
      <c:valAx>
        <c:axId val="142473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2471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B780-493D-BA94-16BDE6627D95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B780-493D-BA94-16BDE6627D95}"/>
              </c:ext>
            </c:extLst>
          </c:dPt>
          <c:dLbls>
            <c:numFmt formatCode="General" sourceLinked="0"/>
            <c:spPr>
              <a:solidFill>
                <a:prstClr val="white"/>
              </a:solidFill>
              <a:ln>
                <a:solidFill>
                  <a:prstClr val="black">
                    <a:lumMod val="65000"/>
                    <a:lumOff val="35000"/>
                  </a:prstClr>
                </a:solidFill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layout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650</c:v>
                </c:pt>
                <c:pt idx="1">
                  <c:v>716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780-493D-BA94-16BDE6627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0636786158707"/>
          <c:y val="0.10246919502636762"/>
          <c:w val="0.82921707257096211"/>
          <c:h val="0.662874396261463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223</c:v>
                </c:pt>
                <c:pt idx="1">
                  <c:v>216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43-48AF-BCFA-45C7672E10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2078720"/>
        <c:axId val="142205696"/>
      </c:barChart>
      <c:catAx>
        <c:axId val="142078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2205696"/>
        <c:crosses val="autoZero"/>
        <c:auto val="1"/>
        <c:lblAlgn val="ctr"/>
        <c:lblOffset val="100"/>
        <c:noMultiLvlLbl val="0"/>
      </c:catAx>
      <c:valAx>
        <c:axId val="142205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2078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0636786158707"/>
          <c:y val="0.10246919502636762"/>
          <c:w val="0.82921707257096211"/>
          <c:h val="0.662874396261463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54.5</c:v>
                </c:pt>
                <c:pt idx="1">
                  <c:v>54.5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43-48AF-BCFA-45C7672E10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38710912"/>
        <c:axId val="343858176"/>
      </c:barChart>
      <c:catAx>
        <c:axId val="338710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3858176"/>
        <c:crosses val="autoZero"/>
        <c:auto val="1"/>
        <c:lblAlgn val="ctr"/>
        <c:lblOffset val="100"/>
        <c:noMultiLvlLbl val="0"/>
      </c:catAx>
      <c:valAx>
        <c:axId val="343858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8710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</a:t>
            </a:r>
            <a:r>
              <a:rPr lang="ru-RU" dirty="0" smtClean="0"/>
              <a:t>тартовый</a:t>
            </a:r>
            <a:r>
              <a:rPr lang="ru-RU" baseline="0" dirty="0" smtClean="0"/>
              <a:t> </a:t>
            </a:r>
            <a:r>
              <a:rPr lang="ru-RU" baseline="0" dirty="0"/>
              <a:t>уровень - РФ</a:t>
            </a:r>
            <a:endParaRPr lang="ru-RU" dirty="0"/>
          </a:p>
        </c:rich>
      </c:tx>
      <c:layout>
        <c:manualLayout>
          <c:xMode val="edge"/>
          <c:yMode val="edge"/>
          <c:x val="0.23684011373578304"/>
          <c:y val="3.240740740740740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1CC-46ED-AF4A-C8DAF3836D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1CC-46ED-AF4A-C8DAF3836DE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1CC-46ED-AF4A-C8DAF3836D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1CC-46ED-AF4A-C8DAF3836DE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Лист1!$Q$3:$Q$6</c:f>
              <c:strCache>
                <c:ptCount val="4"/>
                <c:pt idx="0">
                  <c:v>полный </c:v>
                </c:pt>
                <c:pt idx="1">
                  <c:v>средний </c:v>
                </c:pt>
                <c:pt idx="2">
                  <c:v>базовый</c:v>
                </c:pt>
                <c:pt idx="3">
                  <c:v>ниже базового</c:v>
                </c:pt>
              </c:strCache>
            </c:strRef>
          </c:cat>
          <c:val>
            <c:numRef>
              <c:f>Лист1!$R$3:$R$6</c:f>
              <c:numCache>
                <c:formatCode>General</c:formatCode>
                <c:ptCount val="4"/>
                <c:pt idx="0">
                  <c:v>362</c:v>
                </c:pt>
                <c:pt idx="1">
                  <c:v>5507</c:v>
                </c:pt>
                <c:pt idx="2">
                  <c:v>6105</c:v>
                </c:pt>
                <c:pt idx="3">
                  <c:v>3678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1CC-46ED-AF4A-C8DAF3836DE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109367343199378"/>
          <c:y val="0.26267260715372703"/>
          <c:w val="0.30511548556430446"/>
          <c:h val="0.5069466316710410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АО</c:v>
                </c:pt>
              </c:strCache>
            </c:strRef>
          </c:tx>
          <c:invertIfNegative val="0"/>
          <c:cat>
            <c:strRef>
              <c:f>Лист1!$B$1:$E$1</c:f>
              <c:strCache>
                <c:ptCount val="4"/>
                <c:pt idx="0">
                  <c:v>полный</c:v>
                </c:pt>
                <c:pt idx="1">
                  <c:v>средний</c:v>
                </c:pt>
                <c:pt idx="2">
                  <c:v>базовый</c:v>
                </c:pt>
                <c:pt idx="3">
                  <c:v>ниже базового</c:v>
                </c:pt>
              </c:strCache>
            </c:str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1</c:v>
                </c:pt>
                <c:pt idx="1">
                  <c:v>25</c:v>
                </c:pt>
                <c:pt idx="2">
                  <c:v>41</c:v>
                </c:pt>
                <c:pt idx="3">
                  <c:v>33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РФ</c:v>
                </c:pt>
              </c:strCache>
            </c:strRef>
          </c:tx>
          <c:invertIfNegative val="0"/>
          <c:cat>
            <c:strRef>
              <c:f>Лист1!$B$1:$E$1</c:f>
              <c:strCache>
                <c:ptCount val="4"/>
                <c:pt idx="0">
                  <c:v>полный</c:v>
                </c:pt>
                <c:pt idx="1">
                  <c:v>средний</c:v>
                </c:pt>
                <c:pt idx="2">
                  <c:v>базовый</c:v>
                </c:pt>
                <c:pt idx="3">
                  <c:v>ниже базового</c:v>
                </c:pt>
              </c:strCache>
            </c:strRef>
          </c:cat>
          <c:val>
            <c:numRef>
              <c:f>Лист1!$B$3:$E$3</c:f>
              <c:numCache>
                <c:formatCode>General</c:formatCode>
                <c:ptCount val="4"/>
                <c:pt idx="0">
                  <c:v>2</c:v>
                </c:pt>
                <c:pt idx="1">
                  <c:v>35</c:v>
                </c:pt>
                <c:pt idx="2">
                  <c:v>39</c:v>
                </c:pt>
                <c:pt idx="3">
                  <c:v>24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Архангельск</c:v>
                </c:pt>
              </c:strCache>
            </c:strRef>
          </c:tx>
          <c:invertIfNegative val="0"/>
          <c:cat>
            <c:strRef>
              <c:f>Лист1!$B$1:$E$1</c:f>
              <c:strCache>
                <c:ptCount val="4"/>
                <c:pt idx="0">
                  <c:v>полный</c:v>
                </c:pt>
                <c:pt idx="1">
                  <c:v>средний</c:v>
                </c:pt>
                <c:pt idx="2">
                  <c:v>базовый</c:v>
                </c:pt>
                <c:pt idx="3">
                  <c:v>ниже базового</c:v>
                </c:pt>
              </c:strCache>
            </c:strRef>
          </c:cat>
          <c:val>
            <c:numRef>
              <c:f>Лист1!$B$4:$E$4</c:f>
              <c:numCache>
                <c:formatCode>0</c:formatCode>
                <c:ptCount val="4"/>
                <c:pt idx="0" formatCode="General">
                  <c:v>0</c:v>
                </c:pt>
                <c:pt idx="1">
                  <c:v>29.411764705882351</c:v>
                </c:pt>
                <c:pt idx="2">
                  <c:v>50.980392156862742</c:v>
                </c:pt>
                <c:pt idx="3">
                  <c:v>19.607843137254903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2536704"/>
        <c:axId val="142538624"/>
      </c:barChart>
      <c:catAx>
        <c:axId val="142536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ru-RU"/>
          </a:p>
        </c:txPr>
        <c:crossAx val="142538624"/>
        <c:crosses val="autoZero"/>
        <c:auto val="1"/>
        <c:lblAlgn val="ctr"/>
        <c:lblOffset val="100"/>
        <c:noMultiLvlLbl val="0"/>
      </c:catAx>
      <c:valAx>
        <c:axId val="142538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253670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1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Стартовый</a:t>
            </a:r>
            <a:r>
              <a:rPr lang="ru-RU" baseline="0" dirty="0" smtClean="0"/>
              <a:t> </a:t>
            </a:r>
            <a:r>
              <a:rPr lang="ru-RU" baseline="0" dirty="0"/>
              <a:t>уровень - Архангельск</a:t>
            </a:r>
            <a:endParaRPr lang="ru-RU" dirty="0"/>
          </a:p>
        </c:rich>
      </c:tx>
      <c:layout>
        <c:manualLayout>
          <c:xMode val="edge"/>
          <c:yMode val="edge"/>
          <c:x val="0.21320122484689408"/>
          <c:y val="1.851851851851851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73F-48E3-A91A-856AB86BB4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73F-48E3-A91A-856AB86BB4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73F-48E3-A91A-856AB86BB4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73F-48E3-A91A-856AB86BB4AF}"/>
              </c:ext>
            </c:extLst>
          </c:dPt>
          <c:dLbls>
            <c:dLbl>
              <c:idx val="3"/>
              <c:layout>
                <c:manualLayout>
                  <c:x val="5.5248430042702835E-2"/>
                  <c:y val="0.1719544949106150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'[Диаграмма в Microsoft PowerPoint]Лист1'!$F$3:$F$6</c:f>
              <c:strCache>
                <c:ptCount val="4"/>
                <c:pt idx="0">
                  <c:v>полный</c:v>
                </c:pt>
                <c:pt idx="1">
                  <c:v>средний</c:v>
                </c:pt>
                <c:pt idx="2">
                  <c:v>базовый </c:v>
                </c:pt>
                <c:pt idx="3">
                  <c:v>ниже базового</c:v>
                </c:pt>
              </c:strCache>
            </c:strRef>
          </c:cat>
          <c:val>
            <c:numRef>
              <c:f>'[Диаграмма в Microsoft PowerPoint]Лист1'!$G$3:$G$6</c:f>
              <c:numCache>
                <c:formatCode>General</c:formatCode>
                <c:ptCount val="4"/>
                <c:pt idx="0">
                  <c:v>0</c:v>
                </c:pt>
                <c:pt idx="1">
                  <c:v>15</c:v>
                </c:pt>
                <c:pt idx="2">
                  <c:v>26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99-4169-AC90-390095F4977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0636786158707"/>
          <c:y val="0.10246919502636762"/>
          <c:w val="0.82921707257096211"/>
          <c:h val="0.662874396261463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C00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347.75</c:v>
                </c:pt>
                <c:pt idx="1">
                  <c:v>371.25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43-48AF-BCFA-45C7672E10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2841216"/>
        <c:axId val="152935424"/>
      </c:barChart>
      <c:catAx>
        <c:axId val="152841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2935424"/>
        <c:crosses val="autoZero"/>
        <c:auto val="1"/>
        <c:lblAlgn val="ctr"/>
        <c:lblOffset val="100"/>
        <c:noMultiLvlLbl val="0"/>
      </c:catAx>
      <c:valAx>
        <c:axId val="152935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2841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Результаты участия детей дошкольного возраста в ВФСК ГТО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золото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
(I полугодие)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123</c:v>
                </c:pt>
                <c:pt idx="1">
                  <c:v>93</c:v>
                </c:pt>
                <c:pt idx="2">
                  <c:v>262</c:v>
                </c:pt>
                <c:pt idx="3">
                  <c:v>163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37-40A4-B2C7-99D061A1D37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серебро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
(I полугодие)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243</c:v>
                </c:pt>
                <c:pt idx="1">
                  <c:v>213</c:v>
                </c:pt>
                <c:pt idx="2">
                  <c:v>613</c:v>
                </c:pt>
                <c:pt idx="3">
                  <c:v>371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837-40A4-B2C7-99D061A1D37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бронза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
(I полугодие)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186</c:v>
                </c:pt>
                <c:pt idx="1">
                  <c:v>168</c:v>
                </c:pt>
                <c:pt idx="2">
                  <c:v>358</c:v>
                </c:pt>
                <c:pt idx="3">
                  <c:v>487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837-40A4-B2C7-99D061A1D3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955904"/>
        <c:axId val="168958592"/>
      </c:bar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marker>
            <c:symbol val="none"/>
          </c:marker>
          <c:dPt>
            <c:idx val="3"/>
            <c:bubble3D val="0"/>
            <c:spPr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0A-4962-8E01-C0314485FF02}"/>
              </c:ext>
            </c:extLst>
          </c:dPt>
          <c:dLbls>
            <c:dLbl>
              <c:idx val="2"/>
              <c:layout>
                <c:manualLayout>
                  <c:x val="-5.9894338339455733E-2"/>
                  <c:y val="-7.04664235739025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E0A-4962-8E01-C0314485FF02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E0A-4962-8E01-C0314485FF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
(I полугодие)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864</c:v>
                </c:pt>
                <c:pt idx="1">
                  <c:v>695</c:v>
                </c:pt>
                <c:pt idx="2">
                  <c:v>1630</c:v>
                </c:pt>
                <c:pt idx="3">
                  <c:v>1021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E837-40A4-B2C7-99D061A1D3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021440"/>
        <c:axId val="168978304"/>
      </c:lineChart>
      <c:catAx>
        <c:axId val="16895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8958592"/>
        <c:crosses val="autoZero"/>
        <c:auto val="1"/>
        <c:lblAlgn val="ctr"/>
        <c:lblOffset val="100"/>
        <c:noMultiLvlLbl val="0"/>
      </c:catAx>
      <c:valAx>
        <c:axId val="168958592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168955904"/>
        <c:crosses val="autoZero"/>
        <c:crossBetween val="between"/>
      </c:valAx>
      <c:valAx>
        <c:axId val="168978304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69021440"/>
        <c:crosses val="max"/>
        <c:crossBetween val="between"/>
      </c:valAx>
      <c:catAx>
        <c:axId val="169021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978304"/>
        <c:crosses val="autoZero"/>
        <c:auto val="1"/>
        <c:lblAlgn val="ctr"/>
        <c:lblOffset val="100"/>
        <c:noMultiLvlLbl val="0"/>
      </c:catAx>
    </c:plotArea>
    <c:legend>
      <c:legendPos val="r"/>
      <c:layout/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 sz="1000">
          <a:solidFill>
            <a:schemeClr val="dk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0636786158707"/>
          <c:y val="0.10246919502636762"/>
          <c:w val="0.82921707257096211"/>
          <c:h val="0.662874396261463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16130</c:v>
                </c:pt>
                <c:pt idx="1">
                  <c:v>16152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43-48AF-BCFA-45C7672E10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4067072"/>
        <c:axId val="174668032"/>
      </c:barChart>
      <c:catAx>
        <c:axId val="174067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4668032"/>
        <c:crosses val="autoZero"/>
        <c:auto val="1"/>
        <c:lblAlgn val="ctr"/>
        <c:lblOffset val="100"/>
        <c:noMultiLvlLbl val="0"/>
      </c:catAx>
      <c:valAx>
        <c:axId val="174668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4067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0636786158707"/>
          <c:y val="0.10246919502636762"/>
          <c:w val="0.82921707257096211"/>
          <c:h val="0.662874396261463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320.75</c:v>
                </c:pt>
                <c:pt idx="1">
                  <c:v>330.75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96-4412-9D5E-8FEF49E0F6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42443136"/>
        <c:axId val="343310336"/>
      </c:barChart>
      <c:catAx>
        <c:axId val="342443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3310336"/>
        <c:crosses val="autoZero"/>
        <c:auto val="1"/>
        <c:lblAlgn val="ctr"/>
        <c:lblOffset val="100"/>
        <c:noMultiLvlLbl val="0"/>
      </c:catAx>
      <c:valAx>
        <c:axId val="343310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2443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0636786158707"/>
          <c:y val="0.10246919502636762"/>
          <c:w val="0.82921707257096211"/>
          <c:h val="0.662874396261463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178.8</c:v>
                </c:pt>
                <c:pt idx="1">
                  <c:v>297.05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43-48AF-BCFA-45C7672E10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9849088"/>
        <c:axId val="183293824"/>
      </c:barChart>
      <c:catAx>
        <c:axId val="139849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3293824"/>
        <c:crosses val="autoZero"/>
        <c:auto val="1"/>
        <c:lblAlgn val="ctr"/>
        <c:lblOffset val="100"/>
        <c:noMultiLvlLbl val="0"/>
      </c:catAx>
      <c:valAx>
        <c:axId val="183293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9849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89C7BE-31CF-499F-B92E-83E5B5427A78}" type="doc">
      <dgm:prSet loTypeId="urn:microsoft.com/office/officeart/2005/8/layout/process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3DE05D-3AAD-43A8-8B44-7A2116A0E48D}">
      <dgm:prSet phldrT="[Текст]" custT="1"/>
      <dgm:spPr/>
      <dgm:t>
        <a:bodyPr/>
        <a:lstStyle/>
        <a:p>
          <a:r>
            <a:rPr lang="ru-RU" sz="1600" b="1" dirty="0" smtClean="0">
              <a:latin typeface="+mn-lt"/>
            </a:rPr>
            <a:t>116 образовательных учреждений</a:t>
          </a:r>
          <a:endParaRPr lang="ru-RU" sz="1600" b="1" dirty="0">
            <a:latin typeface="+mn-lt"/>
          </a:endParaRPr>
        </a:p>
      </dgm:t>
    </dgm:pt>
    <dgm:pt modelId="{D8D90449-557E-440E-96D4-048B7343C6D0}" type="parTrans" cxnId="{25017109-D070-44C7-BA4D-54C8879A1189}">
      <dgm:prSet/>
      <dgm:spPr/>
      <dgm:t>
        <a:bodyPr/>
        <a:lstStyle/>
        <a:p>
          <a:endParaRPr lang="ru-RU" sz="1100" b="1">
            <a:latin typeface="+mn-lt"/>
          </a:endParaRPr>
        </a:p>
      </dgm:t>
    </dgm:pt>
    <dgm:pt modelId="{6777C7EC-2124-44CA-B3CC-79A2C79E9757}" type="sibTrans" cxnId="{25017109-D070-44C7-BA4D-54C8879A1189}">
      <dgm:prSet/>
      <dgm:spPr/>
      <dgm:t>
        <a:bodyPr/>
        <a:lstStyle/>
        <a:p>
          <a:endParaRPr lang="ru-RU" sz="1100" b="1">
            <a:latin typeface="+mn-lt"/>
          </a:endParaRPr>
        </a:p>
      </dgm:t>
    </dgm:pt>
    <dgm:pt modelId="{C04166F3-367C-436F-A464-C56A733789B5}">
      <dgm:prSet phldrT="[Текст]" custT="1"/>
      <dgm:spPr/>
      <dgm:t>
        <a:bodyPr/>
        <a:lstStyle/>
        <a:p>
          <a:r>
            <a:rPr lang="ru-RU" sz="1600" b="1" dirty="0" smtClean="0">
              <a:latin typeface="+mn-lt"/>
            </a:rPr>
            <a:t>987 педагогов</a:t>
          </a:r>
          <a:endParaRPr lang="ru-RU" sz="1600" b="1" dirty="0">
            <a:latin typeface="+mn-lt"/>
          </a:endParaRPr>
        </a:p>
      </dgm:t>
    </dgm:pt>
    <dgm:pt modelId="{6FE0BF50-50F0-4B78-8FDA-116BF30902AB}" type="parTrans" cxnId="{24397AAD-F1E9-42CD-9D91-8BD020153ED0}">
      <dgm:prSet/>
      <dgm:spPr/>
      <dgm:t>
        <a:bodyPr/>
        <a:lstStyle/>
        <a:p>
          <a:endParaRPr lang="ru-RU" sz="1100" b="1">
            <a:latin typeface="+mn-lt"/>
          </a:endParaRPr>
        </a:p>
      </dgm:t>
    </dgm:pt>
    <dgm:pt modelId="{49928B6A-720E-4291-A3D8-9E52CEE1F146}" type="sibTrans" cxnId="{24397AAD-F1E9-42CD-9D91-8BD020153ED0}">
      <dgm:prSet/>
      <dgm:spPr/>
      <dgm:t>
        <a:bodyPr/>
        <a:lstStyle/>
        <a:p>
          <a:endParaRPr lang="ru-RU" sz="1100" b="1">
            <a:latin typeface="+mn-lt"/>
          </a:endParaRPr>
        </a:p>
      </dgm:t>
    </dgm:pt>
    <dgm:pt modelId="{7E31ACA6-9ADE-49AA-9056-4581E3F3526E}">
      <dgm:prSet phldrT="[Текст]" custT="1"/>
      <dgm:spPr/>
      <dgm:t>
        <a:bodyPr/>
        <a:lstStyle/>
        <a:p>
          <a:r>
            <a:rPr lang="ru-RU" sz="1400" b="1" dirty="0" smtClean="0">
              <a:latin typeface="+mn-lt"/>
            </a:rPr>
            <a:t>238 – платные</a:t>
          </a:r>
          <a:endParaRPr lang="ru-RU" sz="1400" b="1" dirty="0">
            <a:latin typeface="+mn-lt"/>
          </a:endParaRPr>
        </a:p>
      </dgm:t>
    </dgm:pt>
    <dgm:pt modelId="{45158939-31E8-42A1-A3E1-29F49EDE44FE}" type="parTrans" cxnId="{211CCF45-1DBA-4327-9E46-AAF8E8D6F101}">
      <dgm:prSet/>
      <dgm:spPr/>
      <dgm:t>
        <a:bodyPr/>
        <a:lstStyle/>
        <a:p>
          <a:endParaRPr lang="ru-RU" sz="1100" b="1">
            <a:latin typeface="+mn-lt"/>
          </a:endParaRPr>
        </a:p>
      </dgm:t>
    </dgm:pt>
    <dgm:pt modelId="{9858B038-ADB1-459D-B2C3-C36A98D11C4D}" type="sibTrans" cxnId="{211CCF45-1DBA-4327-9E46-AAF8E8D6F101}">
      <dgm:prSet/>
      <dgm:spPr/>
      <dgm:t>
        <a:bodyPr/>
        <a:lstStyle/>
        <a:p>
          <a:endParaRPr lang="ru-RU" sz="1100" b="1">
            <a:latin typeface="+mn-lt"/>
          </a:endParaRPr>
        </a:p>
      </dgm:t>
    </dgm:pt>
    <dgm:pt modelId="{07C0CAAC-C5C0-45B2-A582-EA13FCA343B4}">
      <dgm:prSet phldrT="[Текст]" custT="1"/>
      <dgm:spPr/>
      <dgm:t>
        <a:bodyPr/>
        <a:lstStyle/>
        <a:p>
          <a:r>
            <a:rPr lang="ru-RU" sz="1400" b="1" dirty="0" smtClean="0">
              <a:latin typeface="+mn-lt"/>
            </a:rPr>
            <a:t>964 – бесплатные</a:t>
          </a:r>
          <a:endParaRPr lang="ru-RU" sz="1400" b="1" dirty="0">
            <a:latin typeface="+mn-lt"/>
          </a:endParaRPr>
        </a:p>
      </dgm:t>
    </dgm:pt>
    <dgm:pt modelId="{998FA851-34CB-44B6-81BF-99829F8EDEDE}" type="parTrans" cxnId="{6D2B62D7-9D1A-43A6-9A9C-48862787F493}">
      <dgm:prSet/>
      <dgm:spPr/>
      <dgm:t>
        <a:bodyPr/>
        <a:lstStyle/>
        <a:p>
          <a:endParaRPr lang="ru-RU" sz="1100" b="1">
            <a:latin typeface="+mn-lt"/>
          </a:endParaRPr>
        </a:p>
      </dgm:t>
    </dgm:pt>
    <dgm:pt modelId="{7549CCE2-CD31-4231-AAF5-9E4A096568E1}" type="sibTrans" cxnId="{6D2B62D7-9D1A-43A6-9A9C-48862787F493}">
      <dgm:prSet/>
      <dgm:spPr/>
      <dgm:t>
        <a:bodyPr/>
        <a:lstStyle/>
        <a:p>
          <a:endParaRPr lang="ru-RU" sz="1100" b="1">
            <a:latin typeface="+mn-lt"/>
          </a:endParaRPr>
        </a:p>
      </dgm:t>
    </dgm:pt>
    <dgm:pt modelId="{EDB42035-5CB6-4335-B5CC-BC9EE6AFF295}">
      <dgm:prSet phldrT="[Текст]" custT="1"/>
      <dgm:spPr/>
      <dgm:t>
        <a:bodyPr/>
        <a:lstStyle/>
        <a:p>
          <a:r>
            <a:rPr lang="ru-RU" sz="1400" b="1" dirty="0" smtClean="0">
              <a:latin typeface="+mn-lt"/>
            </a:rPr>
            <a:t>1102 дополнительных образовательных программ</a:t>
          </a:r>
          <a:endParaRPr lang="ru-RU" sz="1400" b="1" dirty="0">
            <a:latin typeface="+mn-lt"/>
          </a:endParaRPr>
        </a:p>
      </dgm:t>
    </dgm:pt>
    <dgm:pt modelId="{73A3D947-6533-4AC3-8BCD-B19943E116C7}" type="sibTrans" cxnId="{1A631C46-1DED-4389-BE6A-209AE285B33C}">
      <dgm:prSet/>
      <dgm:spPr/>
      <dgm:t>
        <a:bodyPr/>
        <a:lstStyle/>
        <a:p>
          <a:endParaRPr lang="ru-RU" sz="1100" b="1">
            <a:latin typeface="+mn-lt"/>
          </a:endParaRPr>
        </a:p>
      </dgm:t>
    </dgm:pt>
    <dgm:pt modelId="{1E899D07-41D2-449D-8A24-B9D79A267B5F}" type="parTrans" cxnId="{1A631C46-1DED-4389-BE6A-209AE285B33C}">
      <dgm:prSet/>
      <dgm:spPr/>
      <dgm:t>
        <a:bodyPr/>
        <a:lstStyle/>
        <a:p>
          <a:endParaRPr lang="ru-RU" sz="1100" b="1">
            <a:latin typeface="+mn-lt"/>
          </a:endParaRPr>
        </a:p>
      </dgm:t>
    </dgm:pt>
    <dgm:pt modelId="{C3D88465-CD92-4EDB-8670-6D1DC4BA384C}">
      <dgm:prSet phldrT="[Текст]" custT="1"/>
      <dgm:spPr/>
      <dgm:t>
        <a:bodyPr/>
        <a:lstStyle/>
        <a:p>
          <a:r>
            <a:rPr lang="ru-RU" sz="1400" b="1" dirty="0" smtClean="0">
              <a:latin typeface="+mn-lt"/>
            </a:rPr>
            <a:t>38417 детей</a:t>
          </a:r>
          <a:endParaRPr lang="ru-RU" sz="1400" b="1" dirty="0">
            <a:latin typeface="+mn-lt"/>
          </a:endParaRPr>
        </a:p>
      </dgm:t>
    </dgm:pt>
    <dgm:pt modelId="{064BBD70-09FF-4185-825F-872A0C797532}" type="parTrans" cxnId="{2B87B87B-EFC4-4F06-B4EA-D9E6C65536A7}">
      <dgm:prSet/>
      <dgm:spPr/>
      <dgm:t>
        <a:bodyPr/>
        <a:lstStyle/>
        <a:p>
          <a:endParaRPr lang="ru-RU" sz="1100" b="1">
            <a:latin typeface="+mn-lt"/>
          </a:endParaRPr>
        </a:p>
      </dgm:t>
    </dgm:pt>
    <dgm:pt modelId="{2A13226B-7773-47E0-A28F-ECF94B91B690}" type="sibTrans" cxnId="{2B87B87B-EFC4-4F06-B4EA-D9E6C65536A7}">
      <dgm:prSet/>
      <dgm:spPr/>
      <dgm:t>
        <a:bodyPr/>
        <a:lstStyle/>
        <a:p>
          <a:endParaRPr lang="ru-RU" sz="1100" b="1">
            <a:latin typeface="+mn-lt"/>
          </a:endParaRPr>
        </a:p>
      </dgm:t>
    </dgm:pt>
    <dgm:pt modelId="{2EADACF0-262F-4EEF-AC5E-0FD441EBFFA8}">
      <dgm:prSet phldrT="[Текст]" custT="1"/>
      <dgm:spPr/>
      <dgm:t>
        <a:bodyPr/>
        <a:lstStyle/>
        <a:p>
          <a:r>
            <a:rPr lang="ru-RU" sz="1200" b="1" dirty="0" smtClean="0">
              <a:latin typeface="+mn-lt"/>
            </a:rPr>
            <a:t>518 в возрасте до 3 лет</a:t>
          </a:r>
          <a:endParaRPr lang="ru-RU" sz="1200" b="1" dirty="0">
            <a:latin typeface="+mn-lt"/>
          </a:endParaRPr>
        </a:p>
      </dgm:t>
    </dgm:pt>
    <dgm:pt modelId="{D5D1C6D0-B13A-4868-85AA-1C6BA677CDF9}" type="parTrans" cxnId="{F7535B80-3875-4324-BA33-E33F4AF7C633}">
      <dgm:prSet/>
      <dgm:spPr/>
      <dgm:t>
        <a:bodyPr/>
        <a:lstStyle/>
        <a:p>
          <a:endParaRPr lang="ru-RU" sz="1100" b="1">
            <a:latin typeface="+mn-lt"/>
          </a:endParaRPr>
        </a:p>
      </dgm:t>
    </dgm:pt>
    <dgm:pt modelId="{169FCA8C-C898-4033-A0AB-26E1B4188FD2}" type="sibTrans" cxnId="{F7535B80-3875-4324-BA33-E33F4AF7C633}">
      <dgm:prSet/>
      <dgm:spPr/>
      <dgm:t>
        <a:bodyPr/>
        <a:lstStyle/>
        <a:p>
          <a:endParaRPr lang="ru-RU" sz="1100" b="1">
            <a:latin typeface="+mn-lt"/>
          </a:endParaRPr>
        </a:p>
      </dgm:t>
    </dgm:pt>
    <dgm:pt modelId="{3E284AC3-1494-4EBB-B86E-B357CEDDEF22}">
      <dgm:prSet phldrT="[Текст]" custT="1"/>
      <dgm:spPr/>
      <dgm:t>
        <a:bodyPr/>
        <a:lstStyle/>
        <a:p>
          <a:r>
            <a:rPr lang="ru-RU" sz="1200" b="1" dirty="0" smtClean="0">
              <a:latin typeface="+mn-lt"/>
            </a:rPr>
            <a:t>12257 в возрасте от 3 лет</a:t>
          </a:r>
          <a:endParaRPr lang="ru-RU" sz="1200" b="1" dirty="0">
            <a:latin typeface="+mn-lt"/>
          </a:endParaRPr>
        </a:p>
      </dgm:t>
    </dgm:pt>
    <dgm:pt modelId="{D461A4B2-8DC1-442D-BE31-A482A2B6ACBF}" type="parTrans" cxnId="{7C7552E6-7A66-4BAF-BCE7-E8997C5910CF}">
      <dgm:prSet/>
      <dgm:spPr/>
      <dgm:t>
        <a:bodyPr/>
        <a:lstStyle/>
        <a:p>
          <a:endParaRPr lang="ru-RU" sz="1100" b="1">
            <a:latin typeface="+mn-lt"/>
          </a:endParaRPr>
        </a:p>
      </dgm:t>
    </dgm:pt>
    <dgm:pt modelId="{CD612477-483B-4846-AD61-7AE07D392CC0}" type="sibTrans" cxnId="{7C7552E6-7A66-4BAF-BCE7-E8997C5910CF}">
      <dgm:prSet/>
      <dgm:spPr/>
      <dgm:t>
        <a:bodyPr/>
        <a:lstStyle/>
        <a:p>
          <a:endParaRPr lang="ru-RU" sz="1100" b="1">
            <a:latin typeface="+mn-lt"/>
          </a:endParaRPr>
        </a:p>
      </dgm:t>
    </dgm:pt>
    <dgm:pt modelId="{EEED1154-6BE4-4F27-BF7F-38951545F357}">
      <dgm:prSet/>
      <dgm:spPr/>
      <dgm:t>
        <a:bodyPr/>
        <a:lstStyle/>
        <a:p>
          <a:r>
            <a:rPr lang="ru-RU" b="1" dirty="0" smtClean="0">
              <a:latin typeface="+mn-lt"/>
            </a:rPr>
            <a:t>12257 в возрасте от до 15 лет</a:t>
          </a:r>
          <a:endParaRPr lang="ru-RU" b="1" dirty="0">
            <a:latin typeface="+mn-lt"/>
          </a:endParaRPr>
        </a:p>
      </dgm:t>
    </dgm:pt>
    <dgm:pt modelId="{75EA0316-6B3E-4A13-B95E-AC05D1F498C8}" type="parTrans" cxnId="{6C7F643A-30DE-4B6E-BFEC-D56EDB5DF791}">
      <dgm:prSet/>
      <dgm:spPr/>
      <dgm:t>
        <a:bodyPr/>
        <a:lstStyle/>
        <a:p>
          <a:endParaRPr lang="ru-RU"/>
        </a:p>
      </dgm:t>
    </dgm:pt>
    <dgm:pt modelId="{6A1A0668-9202-4BEC-B8F7-CD7C97D2D4E2}" type="sibTrans" cxnId="{6C7F643A-30DE-4B6E-BFEC-D56EDB5DF791}">
      <dgm:prSet/>
      <dgm:spPr/>
      <dgm:t>
        <a:bodyPr/>
        <a:lstStyle/>
        <a:p>
          <a:endParaRPr lang="ru-RU"/>
        </a:p>
      </dgm:t>
    </dgm:pt>
    <dgm:pt modelId="{C265D624-3A3A-46C0-9C47-A28B69BCDF6E}">
      <dgm:prSet/>
      <dgm:spPr/>
      <dgm:t>
        <a:bodyPr/>
        <a:lstStyle/>
        <a:p>
          <a:r>
            <a:rPr lang="ru-RU" b="1" dirty="0" smtClean="0">
              <a:latin typeface="+mn-lt"/>
            </a:rPr>
            <a:t>3926 в возрасте от 15 до 18 лет</a:t>
          </a:r>
          <a:endParaRPr lang="ru-RU" b="1" dirty="0">
            <a:latin typeface="+mn-lt"/>
          </a:endParaRPr>
        </a:p>
      </dgm:t>
    </dgm:pt>
    <dgm:pt modelId="{816186DB-2C80-47B0-8DE1-F5C5869A0351}" type="parTrans" cxnId="{9F93D365-5E74-4A5A-9221-06D0692582AF}">
      <dgm:prSet/>
      <dgm:spPr/>
      <dgm:t>
        <a:bodyPr/>
        <a:lstStyle/>
        <a:p>
          <a:endParaRPr lang="ru-RU"/>
        </a:p>
      </dgm:t>
    </dgm:pt>
    <dgm:pt modelId="{9388A024-24B0-40F3-BC0A-C780000AA67D}" type="sibTrans" cxnId="{9F93D365-5E74-4A5A-9221-06D0692582AF}">
      <dgm:prSet/>
      <dgm:spPr/>
      <dgm:t>
        <a:bodyPr/>
        <a:lstStyle/>
        <a:p>
          <a:endParaRPr lang="ru-RU"/>
        </a:p>
      </dgm:t>
    </dgm:pt>
    <dgm:pt modelId="{F9D11CE5-60BF-4BAF-977A-A2DBC3D37286}" type="pres">
      <dgm:prSet presAssocID="{7B89C7BE-31CF-499F-B92E-83E5B5427A7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EA4B7A-A5F6-4217-B62E-9E7255B8E553}" type="pres">
      <dgm:prSet presAssocID="{C3D88465-CD92-4EDB-8670-6D1DC4BA384C}" presName="boxAndChildren" presStyleCnt="0"/>
      <dgm:spPr/>
    </dgm:pt>
    <dgm:pt modelId="{7CF981C6-430C-433E-AAD3-813938B59E99}" type="pres">
      <dgm:prSet presAssocID="{C3D88465-CD92-4EDB-8670-6D1DC4BA384C}" presName="parentTextBox" presStyleLbl="node1" presStyleIdx="0" presStyleCnt="4"/>
      <dgm:spPr/>
      <dgm:t>
        <a:bodyPr/>
        <a:lstStyle/>
        <a:p>
          <a:endParaRPr lang="ru-RU"/>
        </a:p>
      </dgm:t>
    </dgm:pt>
    <dgm:pt modelId="{115A703F-99B4-459F-90B8-FDA00638A0EB}" type="pres">
      <dgm:prSet presAssocID="{C3D88465-CD92-4EDB-8670-6D1DC4BA384C}" presName="entireBox" presStyleLbl="node1" presStyleIdx="0" presStyleCnt="4" custScaleY="220057"/>
      <dgm:spPr/>
      <dgm:t>
        <a:bodyPr/>
        <a:lstStyle/>
        <a:p>
          <a:endParaRPr lang="ru-RU"/>
        </a:p>
      </dgm:t>
    </dgm:pt>
    <dgm:pt modelId="{7E421C40-4E55-45FB-84C7-6E81B3DDFB88}" type="pres">
      <dgm:prSet presAssocID="{C3D88465-CD92-4EDB-8670-6D1DC4BA384C}" presName="descendantBox" presStyleCnt="0"/>
      <dgm:spPr/>
    </dgm:pt>
    <dgm:pt modelId="{8FE0A666-5A3C-4216-B523-DB3FECB09F3C}" type="pres">
      <dgm:prSet presAssocID="{2EADACF0-262F-4EEF-AC5E-0FD441EBFFA8}" presName="childTextBox" presStyleLbl="fgAccFollowNode1" presStyleIdx="0" presStyleCnt="6" custScaleY="2233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09E8A-C98A-4715-8E0B-62762EE8D9FB}" type="pres">
      <dgm:prSet presAssocID="{3E284AC3-1494-4EBB-B86E-B357CEDDEF22}" presName="childTextBox" presStyleLbl="fgAccFollowNode1" presStyleIdx="1" presStyleCnt="6" custScaleY="225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C548A6-36B5-44AF-B81F-EAB94EC84182}" type="pres">
      <dgm:prSet presAssocID="{EEED1154-6BE4-4F27-BF7F-38951545F357}" presName="childTextBox" presStyleLbl="fgAccFollowNode1" presStyleIdx="2" presStyleCnt="6" custScaleY="2233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75F93-3FC0-47ED-81BF-D1768CCB38D9}" type="pres">
      <dgm:prSet presAssocID="{C265D624-3A3A-46C0-9C47-A28B69BCDF6E}" presName="childTextBox" presStyleLbl="fgAccFollowNode1" presStyleIdx="3" presStyleCnt="6" custScaleY="2233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BFA66-1EC8-4744-A2C5-80EA0EE0BF3F}" type="pres">
      <dgm:prSet presAssocID="{73A3D947-6533-4AC3-8BCD-B19943E116C7}" presName="sp" presStyleCnt="0"/>
      <dgm:spPr/>
    </dgm:pt>
    <dgm:pt modelId="{B8C3DADD-FBA2-4C96-AA6E-97FA319BAD2C}" type="pres">
      <dgm:prSet presAssocID="{EDB42035-5CB6-4335-B5CC-BC9EE6AFF295}" presName="arrowAndChildren" presStyleCnt="0"/>
      <dgm:spPr/>
    </dgm:pt>
    <dgm:pt modelId="{F2B8C289-0927-4821-A7C6-04293971F2C2}" type="pres">
      <dgm:prSet presAssocID="{EDB42035-5CB6-4335-B5CC-BC9EE6AFF295}" presName="parentTextArrow" presStyleLbl="node1" presStyleIdx="0" presStyleCnt="4"/>
      <dgm:spPr/>
      <dgm:t>
        <a:bodyPr/>
        <a:lstStyle/>
        <a:p>
          <a:endParaRPr lang="ru-RU"/>
        </a:p>
      </dgm:t>
    </dgm:pt>
    <dgm:pt modelId="{8C083D0B-0DDE-4BFE-80BA-7C12D2F180F1}" type="pres">
      <dgm:prSet presAssocID="{EDB42035-5CB6-4335-B5CC-BC9EE6AFF295}" presName="arrow" presStyleLbl="node1" presStyleIdx="1" presStyleCnt="4" custLinFactNeighborY="-4730"/>
      <dgm:spPr/>
      <dgm:t>
        <a:bodyPr/>
        <a:lstStyle/>
        <a:p>
          <a:endParaRPr lang="ru-RU"/>
        </a:p>
      </dgm:t>
    </dgm:pt>
    <dgm:pt modelId="{9E3467F8-77EF-4097-BA98-28263941C8F6}" type="pres">
      <dgm:prSet presAssocID="{EDB42035-5CB6-4335-B5CC-BC9EE6AFF295}" presName="descendantArrow" presStyleCnt="0"/>
      <dgm:spPr/>
    </dgm:pt>
    <dgm:pt modelId="{43C69306-E46B-41D6-B2B6-174E51A230FD}" type="pres">
      <dgm:prSet presAssocID="{7E31ACA6-9ADE-49AA-9056-4581E3F3526E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DF9AC-D226-4779-824E-0C4CC1902DC1}" type="pres">
      <dgm:prSet presAssocID="{07C0CAAC-C5C0-45B2-A582-EA13FCA343B4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AE2E8-50E0-4E90-A1F9-BAFCDB726ED3}" type="pres">
      <dgm:prSet presAssocID="{49928B6A-720E-4291-A3D8-9E52CEE1F146}" presName="sp" presStyleCnt="0"/>
      <dgm:spPr/>
    </dgm:pt>
    <dgm:pt modelId="{FC592A52-AB0A-4AD3-AA3D-ED1D8ABD31A5}" type="pres">
      <dgm:prSet presAssocID="{C04166F3-367C-436F-A464-C56A733789B5}" presName="arrowAndChildren" presStyleCnt="0"/>
      <dgm:spPr/>
    </dgm:pt>
    <dgm:pt modelId="{1399D66C-1845-4076-9FF7-2EACE9B2BCCB}" type="pres">
      <dgm:prSet presAssocID="{C04166F3-367C-436F-A464-C56A733789B5}" presName="parentTextArrow" presStyleLbl="node1" presStyleIdx="2" presStyleCnt="4" custScaleY="60151" custLinFactNeighborX="254" custLinFactNeighborY="-2729"/>
      <dgm:spPr/>
      <dgm:t>
        <a:bodyPr/>
        <a:lstStyle/>
        <a:p>
          <a:endParaRPr lang="ru-RU"/>
        </a:p>
      </dgm:t>
    </dgm:pt>
    <dgm:pt modelId="{9390A9D8-7FFF-43CA-BA8E-650C34311BBA}" type="pres">
      <dgm:prSet presAssocID="{6777C7EC-2124-44CA-B3CC-79A2C79E9757}" presName="sp" presStyleCnt="0"/>
      <dgm:spPr/>
    </dgm:pt>
    <dgm:pt modelId="{5EE0143C-B1ED-4E27-9DF8-90104DA3F407}" type="pres">
      <dgm:prSet presAssocID="{543DE05D-3AAD-43A8-8B44-7A2116A0E48D}" presName="arrowAndChildren" presStyleCnt="0"/>
      <dgm:spPr/>
    </dgm:pt>
    <dgm:pt modelId="{7D08E387-845D-46C0-8C97-538CA3CBE99B}" type="pres">
      <dgm:prSet presAssocID="{543DE05D-3AAD-43A8-8B44-7A2116A0E48D}" presName="parentTextArrow" presStyleLbl="node1" presStyleIdx="3" presStyleCnt="4" custScaleY="56181"/>
      <dgm:spPr/>
      <dgm:t>
        <a:bodyPr/>
        <a:lstStyle/>
        <a:p>
          <a:endParaRPr lang="ru-RU"/>
        </a:p>
      </dgm:t>
    </dgm:pt>
  </dgm:ptLst>
  <dgm:cxnLst>
    <dgm:cxn modelId="{C3988EA1-4559-4A45-9869-48A471979711}" type="presOf" srcId="{C265D624-3A3A-46C0-9C47-A28B69BCDF6E}" destId="{71575F93-3FC0-47ED-81BF-D1768CCB38D9}" srcOrd="0" destOrd="0" presId="urn:microsoft.com/office/officeart/2005/8/layout/process4"/>
    <dgm:cxn modelId="{BF84C8C9-986D-4FD2-910A-B7AE0AA0126F}" type="presOf" srcId="{C3D88465-CD92-4EDB-8670-6D1DC4BA384C}" destId="{115A703F-99B4-459F-90B8-FDA00638A0EB}" srcOrd="1" destOrd="0" presId="urn:microsoft.com/office/officeart/2005/8/layout/process4"/>
    <dgm:cxn modelId="{25017109-D070-44C7-BA4D-54C8879A1189}" srcId="{7B89C7BE-31CF-499F-B92E-83E5B5427A78}" destId="{543DE05D-3AAD-43A8-8B44-7A2116A0E48D}" srcOrd="0" destOrd="0" parTransId="{D8D90449-557E-440E-96D4-048B7343C6D0}" sibTransId="{6777C7EC-2124-44CA-B3CC-79A2C79E9757}"/>
    <dgm:cxn modelId="{6D2B62D7-9D1A-43A6-9A9C-48862787F493}" srcId="{EDB42035-5CB6-4335-B5CC-BC9EE6AFF295}" destId="{07C0CAAC-C5C0-45B2-A582-EA13FCA343B4}" srcOrd="1" destOrd="0" parTransId="{998FA851-34CB-44B6-81BF-99829F8EDEDE}" sibTransId="{7549CCE2-CD31-4231-AAF5-9E4A096568E1}"/>
    <dgm:cxn modelId="{7B91332B-F4DB-4D0B-85BD-00119864E704}" type="presOf" srcId="{07C0CAAC-C5C0-45B2-A582-EA13FCA343B4}" destId="{45CDF9AC-D226-4779-824E-0C4CC1902DC1}" srcOrd="0" destOrd="0" presId="urn:microsoft.com/office/officeart/2005/8/layout/process4"/>
    <dgm:cxn modelId="{99B7BCBF-BD77-49A2-B56A-19EA2D89E07F}" type="presOf" srcId="{EEED1154-6BE4-4F27-BF7F-38951545F357}" destId="{4CC548A6-36B5-44AF-B81F-EAB94EC84182}" srcOrd="0" destOrd="0" presId="urn:microsoft.com/office/officeart/2005/8/layout/process4"/>
    <dgm:cxn modelId="{7C7552E6-7A66-4BAF-BCE7-E8997C5910CF}" srcId="{C3D88465-CD92-4EDB-8670-6D1DC4BA384C}" destId="{3E284AC3-1494-4EBB-B86E-B357CEDDEF22}" srcOrd="1" destOrd="0" parTransId="{D461A4B2-8DC1-442D-BE31-A482A2B6ACBF}" sibTransId="{CD612477-483B-4846-AD61-7AE07D392CC0}"/>
    <dgm:cxn modelId="{6C7F643A-30DE-4B6E-BFEC-D56EDB5DF791}" srcId="{C3D88465-CD92-4EDB-8670-6D1DC4BA384C}" destId="{EEED1154-6BE4-4F27-BF7F-38951545F357}" srcOrd="2" destOrd="0" parTransId="{75EA0316-6B3E-4A13-B95E-AC05D1F498C8}" sibTransId="{6A1A0668-9202-4BEC-B8F7-CD7C97D2D4E2}"/>
    <dgm:cxn modelId="{211CCF45-1DBA-4327-9E46-AAF8E8D6F101}" srcId="{EDB42035-5CB6-4335-B5CC-BC9EE6AFF295}" destId="{7E31ACA6-9ADE-49AA-9056-4581E3F3526E}" srcOrd="0" destOrd="0" parTransId="{45158939-31E8-42A1-A3E1-29F49EDE44FE}" sibTransId="{9858B038-ADB1-459D-B2C3-C36A98D11C4D}"/>
    <dgm:cxn modelId="{A9615881-F370-45A2-9B0F-0C2DC3AA3D58}" type="presOf" srcId="{543DE05D-3AAD-43A8-8B44-7A2116A0E48D}" destId="{7D08E387-845D-46C0-8C97-538CA3CBE99B}" srcOrd="0" destOrd="0" presId="urn:microsoft.com/office/officeart/2005/8/layout/process4"/>
    <dgm:cxn modelId="{F7535B80-3875-4324-BA33-E33F4AF7C633}" srcId="{C3D88465-CD92-4EDB-8670-6D1DC4BA384C}" destId="{2EADACF0-262F-4EEF-AC5E-0FD441EBFFA8}" srcOrd="0" destOrd="0" parTransId="{D5D1C6D0-B13A-4868-85AA-1C6BA677CDF9}" sibTransId="{169FCA8C-C898-4033-A0AB-26E1B4188FD2}"/>
    <dgm:cxn modelId="{2F6D4741-417F-41A6-8B95-874868461E06}" type="presOf" srcId="{2EADACF0-262F-4EEF-AC5E-0FD441EBFFA8}" destId="{8FE0A666-5A3C-4216-B523-DB3FECB09F3C}" srcOrd="0" destOrd="0" presId="urn:microsoft.com/office/officeart/2005/8/layout/process4"/>
    <dgm:cxn modelId="{9F93D365-5E74-4A5A-9221-06D0692582AF}" srcId="{C3D88465-CD92-4EDB-8670-6D1DC4BA384C}" destId="{C265D624-3A3A-46C0-9C47-A28B69BCDF6E}" srcOrd="3" destOrd="0" parTransId="{816186DB-2C80-47B0-8DE1-F5C5869A0351}" sibTransId="{9388A024-24B0-40F3-BC0A-C780000AA67D}"/>
    <dgm:cxn modelId="{1A631C46-1DED-4389-BE6A-209AE285B33C}" srcId="{7B89C7BE-31CF-499F-B92E-83E5B5427A78}" destId="{EDB42035-5CB6-4335-B5CC-BC9EE6AFF295}" srcOrd="2" destOrd="0" parTransId="{1E899D07-41D2-449D-8A24-B9D79A267B5F}" sibTransId="{73A3D947-6533-4AC3-8BCD-B19943E116C7}"/>
    <dgm:cxn modelId="{9C4F4AA8-A690-4310-B64D-6D2986C1C257}" type="presOf" srcId="{7E31ACA6-9ADE-49AA-9056-4581E3F3526E}" destId="{43C69306-E46B-41D6-B2B6-174E51A230FD}" srcOrd="0" destOrd="0" presId="urn:microsoft.com/office/officeart/2005/8/layout/process4"/>
    <dgm:cxn modelId="{B2BD0671-7BB8-443C-9FFF-5C3784571249}" type="presOf" srcId="{7B89C7BE-31CF-499F-B92E-83E5B5427A78}" destId="{F9D11CE5-60BF-4BAF-977A-A2DBC3D37286}" srcOrd="0" destOrd="0" presId="urn:microsoft.com/office/officeart/2005/8/layout/process4"/>
    <dgm:cxn modelId="{99CA166C-C7E7-4890-9C41-D3B063EE4162}" type="presOf" srcId="{3E284AC3-1494-4EBB-B86E-B357CEDDEF22}" destId="{CE809E8A-C98A-4715-8E0B-62762EE8D9FB}" srcOrd="0" destOrd="0" presId="urn:microsoft.com/office/officeart/2005/8/layout/process4"/>
    <dgm:cxn modelId="{C0303416-F7E5-45F9-9263-679C3D5C3D6C}" type="presOf" srcId="{C3D88465-CD92-4EDB-8670-6D1DC4BA384C}" destId="{7CF981C6-430C-433E-AAD3-813938B59E99}" srcOrd="0" destOrd="0" presId="urn:microsoft.com/office/officeart/2005/8/layout/process4"/>
    <dgm:cxn modelId="{C5C72C2D-59FB-4833-A0C6-291DC8CCAFA6}" type="presOf" srcId="{C04166F3-367C-436F-A464-C56A733789B5}" destId="{1399D66C-1845-4076-9FF7-2EACE9B2BCCB}" srcOrd="0" destOrd="0" presId="urn:microsoft.com/office/officeart/2005/8/layout/process4"/>
    <dgm:cxn modelId="{2B87B87B-EFC4-4F06-B4EA-D9E6C65536A7}" srcId="{7B89C7BE-31CF-499F-B92E-83E5B5427A78}" destId="{C3D88465-CD92-4EDB-8670-6D1DC4BA384C}" srcOrd="3" destOrd="0" parTransId="{064BBD70-09FF-4185-825F-872A0C797532}" sibTransId="{2A13226B-7773-47E0-A28F-ECF94B91B690}"/>
    <dgm:cxn modelId="{75EC7588-E325-402C-9E51-DAAF163BE481}" type="presOf" srcId="{EDB42035-5CB6-4335-B5CC-BC9EE6AFF295}" destId="{F2B8C289-0927-4821-A7C6-04293971F2C2}" srcOrd="0" destOrd="0" presId="urn:microsoft.com/office/officeart/2005/8/layout/process4"/>
    <dgm:cxn modelId="{24397AAD-F1E9-42CD-9D91-8BD020153ED0}" srcId="{7B89C7BE-31CF-499F-B92E-83E5B5427A78}" destId="{C04166F3-367C-436F-A464-C56A733789B5}" srcOrd="1" destOrd="0" parTransId="{6FE0BF50-50F0-4B78-8FDA-116BF30902AB}" sibTransId="{49928B6A-720E-4291-A3D8-9E52CEE1F146}"/>
    <dgm:cxn modelId="{3D894C04-B803-47B4-8CAE-6DCFF039DB26}" type="presOf" srcId="{EDB42035-5CB6-4335-B5CC-BC9EE6AFF295}" destId="{8C083D0B-0DDE-4BFE-80BA-7C12D2F180F1}" srcOrd="1" destOrd="0" presId="urn:microsoft.com/office/officeart/2005/8/layout/process4"/>
    <dgm:cxn modelId="{A7ABAB8B-DEF3-4272-AF4F-AA68A9D7ABBF}" type="presParOf" srcId="{F9D11CE5-60BF-4BAF-977A-A2DBC3D37286}" destId="{06EA4B7A-A5F6-4217-B62E-9E7255B8E553}" srcOrd="0" destOrd="0" presId="urn:microsoft.com/office/officeart/2005/8/layout/process4"/>
    <dgm:cxn modelId="{1520D8FC-418B-48F0-B1F1-A155D65BE0C1}" type="presParOf" srcId="{06EA4B7A-A5F6-4217-B62E-9E7255B8E553}" destId="{7CF981C6-430C-433E-AAD3-813938B59E99}" srcOrd="0" destOrd="0" presId="urn:microsoft.com/office/officeart/2005/8/layout/process4"/>
    <dgm:cxn modelId="{AB73672B-AFC0-4FD5-8E0F-C254722782D4}" type="presParOf" srcId="{06EA4B7A-A5F6-4217-B62E-9E7255B8E553}" destId="{115A703F-99B4-459F-90B8-FDA00638A0EB}" srcOrd="1" destOrd="0" presId="urn:microsoft.com/office/officeart/2005/8/layout/process4"/>
    <dgm:cxn modelId="{8E53FFEC-BF8F-44A9-8A92-8F9A4532C0B3}" type="presParOf" srcId="{06EA4B7A-A5F6-4217-B62E-9E7255B8E553}" destId="{7E421C40-4E55-45FB-84C7-6E81B3DDFB88}" srcOrd="2" destOrd="0" presId="urn:microsoft.com/office/officeart/2005/8/layout/process4"/>
    <dgm:cxn modelId="{E948B141-9706-4CA6-AE03-2F252FF0373F}" type="presParOf" srcId="{7E421C40-4E55-45FB-84C7-6E81B3DDFB88}" destId="{8FE0A666-5A3C-4216-B523-DB3FECB09F3C}" srcOrd="0" destOrd="0" presId="urn:microsoft.com/office/officeart/2005/8/layout/process4"/>
    <dgm:cxn modelId="{4A2D43B3-CA05-4C71-B493-7BF11B477462}" type="presParOf" srcId="{7E421C40-4E55-45FB-84C7-6E81B3DDFB88}" destId="{CE809E8A-C98A-4715-8E0B-62762EE8D9FB}" srcOrd="1" destOrd="0" presId="urn:microsoft.com/office/officeart/2005/8/layout/process4"/>
    <dgm:cxn modelId="{F0152364-9E22-4D72-B04B-73277A88C35F}" type="presParOf" srcId="{7E421C40-4E55-45FB-84C7-6E81B3DDFB88}" destId="{4CC548A6-36B5-44AF-B81F-EAB94EC84182}" srcOrd="2" destOrd="0" presId="urn:microsoft.com/office/officeart/2005/8/layout/process4"/>
    <dgm:cxn modelId="{1A341DA2-9FED-4761-9798-D48B994BD11D}" type="presParOf" srcId="{7E421C40-4E55-45FB-84C7-6E81B3DDFB88}" destId="{71575F93-3FC0-47ED-81BF-D1768CCB38D9}" srcOrd="3" destOrd="0" presId="urn:microsoft.com/office/officeart/2005/8/layout/process4"/>
    <dgm:cxn modelId="{27B2FC24-7B6E-4ADC-9EC4-859886B7254E}" type="presParOf" srcId="{F9D11CE5-60BF-4BAF-977A-A2DBC3D37286}" destId="{76CBFA66-1EC8-4744-A2C5-80EA0EE0BF3F}" srcOrd="1" destOrd="0" presId="urn:microsoft.com/office/officeart/2005/8/layout/process4"/>
    <dgm:cxn modelId="{2D009684-824F-4308-898D-7F4BBB0AD7A7}" type="presParOf" srcId="{F9D11CE5-60BF-4BAF-977A-A2DBC3D37286}" destId="{B8C3DADD-FBA2-4C96-AA6E-97FA319BAD2C}" srcOrd="2" destOrd="0" presId="urn:microsoft.com/office/officeart/2005/8/layout/process4"/>
    <dgm:cxn modelId="{9DFB3A20-841D-4830-9E46-5597B36CE0D1}" type="presParOf" srcId="{B8C3DADD-FBA2-4C96-AA6E-97FA319BAD2C}" destId="{F2B8C289-0927-4821-A7C6-04293971F2C2}" srcOrd="0" destOrd="0" presId="urn:microsoft.com/office/officeart/2005/8/layout/process4"/>
    <dgm:cxn modelId="{AC88128E-B0CA-4230-B7EA-FCB8E8DF5E7E}" type="presParOf" srcId="{B8C3DADD-FBA2-4C96-AA6E-97FA319BAD2C}" destId="{8C083D0B-0DDE-4BFE-80BA-7C12D2F180F1}" srcOrd="1" destOrd="0" presId="urn:microsoft.com/office/officeart/2005/8/layout/process4"/>
    <dgm:cxn modelId="{530A9355-6EC8-488A-8B0C-FFCA52F6074F}" type="presParOf" srcId="{B8C3DADD-FBA2-4C96-AA6E-97FA319BAD2C}" destId="{9E3467F8-77EF-4097-BA98-28263941C8F6}" srcOrd="2" destOrd="0" presId="urn:microsoft.com/office/officeart/2005/8/layout/process4"/>
    <dgm:cxn modelId="{CB07618E-CB54-4A9A-B3FE-E357C4B24AAC}" type="presParOf" srcId="{9E3467F8-77EF-4097-BA98-28263941C8F6}" destId="{43C69306-E46B-41D6-B2B6-174E51A230FD}" srcOrd="0" destOrd="0" presId="urn:microsoft.com/office/officeart/2005/8/layout/process4"/>
    <dgm:cxn modelId="{1F5EB488-2CF9-4A78-B354-D369B88771B7}" type="presParOf" srcId="{9E3467F8-77EF-4097-BA98-28263941C8F6}" destId="{45CDF9AC-D226-4779-824E-0C4CC1902DC1}" srcOrd="1" destOrd="0" presId="urn:microsoft.com/office/officeart/2005/8/layout/process4"/>
    <dgm:cxn modelId="{E66C0844-D6B7-47C3-B9D6-7E13C47774A9}" type="presParOf" srcId="{F9D11CE5-60BF-4BAF-977A-A2DBC3D37286}" destId="{70FAE2E8-50E0-4E90-A1F9-BAFCDB726ED3}" srcOrd="3" destOrd="0" presId="urn:microsoft.com/office/officeart/2005/8/layout/process4"/>
    <dgm:cxn modelId="{11832F52-F709-42C0-AB94-789780D58F76}" type="presParOf" srcId="{F9D11CE5-60BF-4BAF-977A-A2DBC3D37286}" destId="{FC592A52-AB0A-4AD3-AA3D-ED1D8ABD31A5}" srcOrd="4" destOrd="0" presId="urn:microsoft.com/office/officeart/2005/8/layout/process4"/>
    <dgm:cxn modelId="{CC5E6F0E-4213-40C6-AE12-5D4818715C69}" type="presParOf" srcId="{FC592A52-AB0A-4AD3-AA3D-ED1D8ABD31A5}" destId="{1399D66C-1845-4076-9FF7-2EACE9B2BCCB}" srcOrd="0" destOrd="0" presId="urn:microsoft.com/office/officeart/2005/8/layout/process4"/>
    <dgm:cxn modelId="{FE4B5E5E-E782-429A-BA09-FE4A1BF0B92A}" type="presParOf" srcId="{F9D11CE5-60BF-4BAF-977A-A2DBC3D37286}" destId="{9390A9D8-7FFF-43CA-BA8E-650C34311BBA}" srcOrd="5" destOrd="0" presId="urn:microsoft.com/office/officeart/2005/8/layout/process4"/>
    <dgm:cxn modelId="{3A631B47-B7D3-4A14-A47D-E3761C972537}" type="presParOf" srcId="{F9D11CE5-60BF-4BAF-977A-A2DBC3D37286}" destId="{5EE0143C-B1ED-4E27-9DF8-90104DA3F407}" srcOrd="6" destOrd="0" presId="urn:microsoft.com/office/officeart/2005/8/layout/process4"/>
    <dgm:cxn modelId="{B0C7950C-2F4A-49B4-B3A0-30941AC5ABD1}" type="presParOf" srcId="{5EE0143C-B1ED-4E27-9DF8-90104DA3F407}" destId="{7D08E387-845D-46C0-8C97-538CA3CBE99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B10EEF-1955-42DA-9CCA-68E16C94BCF4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CAFBAAB-6BF6-4FE7-9D3F-163E467BF85C}">
      <dgm:prSet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b="1" dirty="0" smtClean="0"/>
            <a:t>Компетенции:</a:t>
          </a:r>
          <a:endParaRPr lang="ru-RU" b="1" dirty="0"/>
        </a:p>
      </dgm:t>
    </dgm:pt>
    <dgm:pt modelId="{1E041FA5-D3B0-4709-9A5C-D14CD7E51874}" type="parTrans" cxnId="{B70A1217-9526-4222-B30A-613AF7F2C42F}">
      <dgm:prSet/>
      <dgm:spPr/>
      <dgm:t>
        <a:bodyPr/>
        <a:lstStyle/>
        <a:p>
          <a:endParaRPr lang="ru-RU" b="1"/>
        </a:p>
      </dgm:t>
    </dgm:pt>
    <dgm:pt modelId="{0E67867C-CF6D-43E5-831F-DD393E09A267}" type="sibTrans" cxnId="{B70A1217-9526-4222-B30A-613AF7F2C42F}">
      <dgm:prSet/>
      <dgm:spPr/>
      <dgm:t>
        <a:bodyPr/>
        <a:lstStyle/>
        <a:p>
          <a:endParaRPr lang="ru-RU" b="1"/>
        </a:p>
      </dgm:t>
    </dgm:pt>
    <dgm:pt modelId="{54D1E410-FFDC-4899-B568-99FC9E43C98D}">
      <dgm:prSet/>
      <dgm:spPr/>
      <dgm:t>
        <a:bodyPr/>
        <a:lstStyle/>
        <a:p>
          <a:pPr rtl="0"/>
          <a:r>
            <a:rPr lang="ru-RU" b="1" dirty="0" smtClean="0"/>
            <a:t>Безопасность дорожного движения</a:t>
          </a:r>
          <a:endParaRPr lang="ru-RU" b="1" dirty="0"/>
        </a:p>
      </dgm:t>
    </dgm:pt>
    <dgm:pt modelId="{52CCE785-10A2-4318-AB7B-97D6ED7AFF15}" type="parTrans" cxnId="{A19A315F-FC53-4241-A0E7-47A077889D39}">
      <dgm:prSet/>
      <dgm:spPr/>
      <dgm:t>
        <a:bodyPr/>
        <a:lstStyle/>
        <a:p>
          <a:endParaRPr lang="ru-RU" b="1"/>
        </a:p>
      </dgm:t>
    </dgm:pt>
    <dgm:pt modelId="{6EA026F1-C1F3-447B-8814-A3B6C6D98BF9}" type="sibTrans" cxnId="{A19A315F-FC53-4241-A0E7-47A077889D39}">
      <dgm:prSet/>
      <dgm:spPr/>
      <dgm:t>
        <a:bodyPr/>
        <a:lstStyle/>
        <a:p>
          <a:endParaRPr lang="ru-RU" b="1"/>
        </a:p>
      </dgm:t>
    </dgm:pt>
    <dgm:pt modelId="{3D73C684-CB74-47C3-A137-F5B73CF08AD0}">
      <dgm:prSet/>
      <dgm:spPr/>
      <dgm:t>
        <a:bodyPr/>
        <a:lstStyle/>
        <a:p>
          <a:pPr rtl="0"/>
          <a:r>
            <a:rPr lang="ru-RU" b="1" smtClean="0"/>
            <a:t>Дошкольное воспитание</a:t>
          </a:r>
          <a:endParaRPr lang="ru-RU" b="1"/>
        </a:p>
      </dgm:t>
    </dgm:pt>
    <dgm:pt modelId="{F837FA6A-F7FD-4BAD-9B0D-370018468FBD}" type="parTrans" cxnId="{E6155127-0A3B-4DF1-AA32-F3167E0FEABF}">
      <dgm:prSet/>
      <dgm:spPr/>
      <dgm:t>
        <a:bodyPr/>
        <a:lstStyle/>
        <a:p>
          <a:endParaRPr lang="ru-RU" b="1"/>
        </a:p>
      </dgm:t>
    </dgm:pt>
    <dgm:pt modelId="{C33DC13D-B38C-4164-B3A4-1B30CD0141D5}" type="sibTrans" cxnId="{E6155127-0A3B-4DF1-AA32-F3167E0FEABF}">
      <dgm:prSet/>
      <dgm:spPr/>
      <dgm:t>
        <a:bodyPr/>
        <a:lstStyle/>
        <a:p>
          <a:endParaRPr lang="ru-RU" b="1"/>
        </a:p>
      </dgm:t>
    </dgm:pt>
    <dgm:pt modelId="{B3984A72-BCE0-47A3-A2A8-57EB810458DF}">
      <dgm:prSet/>
      <dgm:spPr/>
      <dgm:t>
        <a:bodyPr/>
        <a:lstStyle/>
        <a:p>
          <a:pPr rtl="0"/>
          <a:r>
            <a:rPr lang="ru-RU" b="1" smtClean="0"/>
            <a:t>Дизайн одежды и аксессуаров (на основе северной росписи)</a:t>
          </a:r>
          <a:endParaRPr lang="ru-RU" b="1"/>
        </a:p>
      </dgm:t>
    </dgm:pt>
    <dgm:pt modelId="{C81C21CA-4068-416C-8B90-3F8C06C20905}" type="parTrans" cxnId="{6FC8CA9D-B77C-4B4E-9DCF-5E8AC986C7CB}">
      <dgm:prSet/>
      <dgm:spPr/>
      <dgm:t>
        <a:bodyPr/>
        <a:lstStyle/>
        <a:p>
          <a:endParaRPr lang="ru-RU" b="1"/>
        </a:p>
      </dgm:t>
    </dgm:pt>
    <dgm:pt modelId="{CECF79B0-17AB-4D71-A32F-B5D45C11C8DA}" type="sibTrans" cxnId="{6FC8CA9D-B77C-4B4E-9DCF-5E8AC986C7CB}">
      <dgm:prSet/>
      <dgm:spPr/>
      <dgm:t>
        <a:bodyPr/>
        <a:lstStyle/>
        <a:p>
          <a:endParaRPr lang="ru-RU" b="1"/>
        </a:p>
      </dgm:t>
    </dgm:pt>
    <dgm:pt modelId="{BC432356-EA8B-4315-AC24-D3FC8751993F}">
      <dgm:prSet/>
      <dgm:spPr/>
      <dgm:t>
        <a:bodyPr/>
        <a:lstStyle/>
        <a:p>
          <a:pPr rtl="0"/>
          <a:r>
            <a:rPr lang="ru-RU" b="1" dirty="0" smtClean="0"/>
            <a:t>Парикмахерское искусство</a:t>
          </a:r>
          <a:endParaRPr lang="ru-RU" b="1" dirty="0"/>
        </a:p>
      </dgm:t>
    </dgm:pt>
    <dgm:pt modelId="{CCE35C19-34CD-46A5-B0AA-9195D2875CE5}" type="parTrans" cxnId="{6C7D8239-B929-4C5F-BC27-5EFD16E01D4F}">
      <dgm:prSet/>
      <dgm:spPr/>
      <dgm:t>
        <a:bodyPr/>
        <a:lstStyle/>
        <a:p>
          <a:endParaRPr lang="ru-RU" b="1"/>
        </a:p>
      </dgm:t>
    </dgm:pt>
    <dgm:pt modelId="{C211DD76-B08F-413F-A6C9-6026A630446F}" type="sibTrans" cxnId="{6C7D8239-B929-4C5F-BC27-5EFD16E01D4F}">
      <dgm:prSet/>
      <dgm:spPr/>
      <dgm:t>
        <a:bodyPr/>
        <a:lstStyle/>
        <a:p>
          <a:endParaRPr lang="ru-RU" b="1"/>
        </a:p>
      </dgm:t>
    </dgm:pt>
    <dgm:pt modelId="{316139C8-7E51-48AA-A862-81C3C2BDEC68}">
      <dgm:prSet/>
      <dgm:spPr/>
      <dgm:t>
        <a:bodyPr/>
        <a:lstStyle/>
        <a:p>
          <a:pPr rtl="0"/>
          <a:r>
            <a:rPr lang="ru-RU" b="1" smtClean="0"/>
            <a:t>Гончарное дело</a:t>
          </a:r>
          <a:endParaRPr lang="ru-RU" b="1"/>
        </a:p>
      </dgm:t>
    </dgm:pt>
    <dgm:pt modelId="{E33AF7E3-5FC3-4785-9A88-C0A11CDB849E}" type="parTrans" cxnId="{0B35CF2D-84FE-46FE-8168-F0BBDFA84D26}">
      <dgm:prSet/>
      <dgm:spPr/>
      <dgm:t>
        <a:bodyPr/>
        <a:lstStyle/>
        <a:p>
          <a:endParaRPr lang="ru-RU" b="1"/>
        </a:p>
      </dgm:t>
    </dgm:pt>
    <dgm:pt modelId="{776236BB-5D31-4296-B402-8CE230D398B3}" type="sibTrans" cxnId="{0B35CF2D-84FE-46FE-8168-F0BBDFA84D26}">
      <dgm:prSet/>
      <dgm:spPr/>
      <dgm:t>
        <a:bodyPr/>
        <a:lstStyle/>
        <a:p>
          <a:endParaRPr lang="ru-RU" b="1"/>
        </a:p>
      </dgm:t>
    </dgm:pt>
    <dgm:pt modelId="{6202B705-4692-42CB-AC62-C2182872097C}">
      <dgm:prSet/>
      <dgm:spPr/>
      <dgm:t>
        <a:bodyPr/>
        <a:lstStyle/>
        <a:p>
          <a:pPr rtl="0"/>
          <a:r>
            <a:rPr lang="ru-RU" b="1" smtClean="0"/>
            <a:t>Лабораторный химический анализ</a:t>
          </a:r>
          <a:endParaRPr lang="ru-RU" b="1"/>
        </a:p>
      </dgm:t>
    </dgm:pt>
    <dgm:pt modelId="{C4FBCCD3-FA1F-47AD-8993-1A495FEB4C5F}" type="parTrans" cxnId="{4FAF8BD5-B68F-438F-81C3-2ECE938ABA09}">
      <dgm:prSet/>
      <dgm:spPr/>
      <dgm:t>
        <a:bodyPr/>
        <a:lstStyle/>
        <a:p>
          <a:endParaRPr lang="ru-RU" b="1"/>
        </a:p>
      </dgm:t>
    </dgm:pt>
    <dgm:pt modelId="{5B1A3B56-4D2A-4D1A-A054-646ABCCAC121}" type="sibTrans" cxnId="{4FAF8BD5-B68F-438F-81C3-2ECE938ABA09}">
      <dgm:prSet/>
      <dgm:spPr/>
      <dgm:t>
        <a:bodyPr/>
        <a:lstStyle/>
        <a:p>
          <a:endParaRPr lang="ru-RU" b="1"/>
        </a:p>
      </dgm:t>
    </dgm:pt>
    <dgm:pt modelId="{E6AD8A5A-25B9-4BC0-AB8D-9A39D5F7B0BA}" type="pres">
      <dgm:prSet presAssocID="{99B10EEF-1955-42DA-9CCA-68E16C94BC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009DA8-F639-4268-B0C1-0AEDDA00D864}" type="pres">
      <dgm:prSet presAssocID="{4CAFBAAB-6BF6-4FE7-9D3F-163E467BF85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0F5B8-6742-4434-B030-7C660E6EFED5}" type="pres">
      <dgm:prSet presAssocID="{4CAFBAAB-6BF6-4FE7-9D3F-163E467BF85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705D1F-BED7-4A5D-92C1-4B78F850EAE0}" type="presOf" srcId="{BC432356-EA8B-4315-AC24-D3FC8751993F}" destId="{20C0F5B8-6742-4434-B030-7C660E6EFED5}" srcOrd="0" destOrd="3" presId="urn:microsoft.com/office/officeart/2005/8/layout/vList2"/>
    <dgm:cxn modelId="{583A2E99-7E0D-4634-884D-74551FAF8E3D}" type="presOf" srcId="{3D73C684-CB74-47C3-A137-F5B73CF08AD0}" destId="{20C0F5B8-6742-4434-B030-7C660E6EFED5}" srcOrd="0" destOrd="1" presId="urn:microsoft.com/office/officeart/2005/8/layout/vList2"/>
    <dgm:cxn modelId="{E6155127-0A3B-4DF1-AA32-F3167E0FEABF}" srcId="{4CAFBAAB-6BF6-4FE7-9D3F-163E467BF85C}" destId="{3D73C684-CB74-47C3-A137-F5B73CF08AD0}" srcOrd="1" destOrd="0" parTransId="{F837FA6A-F7FD-4BAD-9B0D-370018468FBD}" sibTransId="{C33DC13D-B38C-4164-B3A4-1B30CD0141D5}"/>
    <dgm:cxn modelId="{FAD8AF14-48BA-484B-A10E-0128B55F7758}" type="presOf" srcId="{316139C8-7E51-48AA-A862-81C3C2BDEC68}" destId="{20C0F5B8-6742-4434-B030-7C660E6EFED5}" srcOrd="0" destOrd="4" presId="urn:microsoft.com/office/officeart/2005/8/layout/vList2"/>
    <dgm:cxn modelId="{0B35CF2D-84FE-46FE-8168-F0BBDFA84D26}" srcId="{4CAFBAAB-6BF6-4FE7-9D3F-163E467BF85C}" destId="{316139C8-7E51-48AA-A862-81C3C2BDEC68}" srcOrd="4" destOrd="0" parTransId="{E33AF7E3-5FC3-4785-9A88-C0A11CDB849E}" sibTransId="{776236BB-5D31-4296-B402-8CE230D398B3}"/>
    <dgm:cxn modelId="{A17B515D-0436-4225-B426-191F7E140C1C}" type="presOf" srcId="{6202B705-4692-42CB-AC62-C2182872097C}" destId="{20C0F5B8-6742-4434-B030-7C660E6EFED5}" srcOrd="0" destOrd="5" presId="urn:microsoft.com/office/officeart/2005/8/layout/vList2"/>
    <dgm:cxn modelId="{53FFC0D6-EE26-4D06-9D26-45DC861A3A14}" type="presOf" srcId="{54D1E410-FFDC-4899-B568-99FC9E43C98D}" destId="{20C0F5B8-6742-4434-B030-7C660E6EFED5}" srcOrd="0" destOrd="0" presId="urn:microsoft.com/office/officeart/2005/8/layout/vList2"/>
    <dgm:cxn modelId="{032A9F12-D3D5-49F0-A9E4-1769658C4BDB}" type="presOf" srcId="{B3984A72-BCE0-47A3-A2A8-57EB810458DF}" destId="{20C0F5B8-6742-4434-B030-7C660E6EFED5}" srcOrd="0" destOrd="2" presId="urn:microsoft.com/office/officeart/2005/8/layout/vList2"/>
    <dgm:cxn modelId="{B70A1217-9526-4222-B30A-613AF7F2C42F}" srcId="{99B10EEF-1955-42DA-9CCA-68E16C94BCF4}" destId="{4CAFBAAB-6BF6-4FE7-9D3F-163E467BF85C}" srcOrd="0" destOrd="0" parTransId="{1E041FA5-D3B0-4709-9A5C-D14CD7E51874}" sibTransId="{0E67867C-CF6D-43E5-831F-DD393E09A267}"/>
    <dgm:cxn modelId="{6FC8CA9D-B77C-4B4E-9DCF-5E8AC986C7CB}" srcId="{4CAFBAAB-6BF6-4FE7-9D3F-163E467BF85C}" destId="{B3984A72-BCE0-47A3-A2A8-57EB810458DF}" srcOrd="2" destOrd="0" parTransId="{C81C21CA-4068-416C-8B90-3F8C06C20905}" sibTransId="{CECF79B0-17AB-4D71-A32F-B5D45C11C8DA}"/>
    <dgm:cxn modelId="{A19A315F-FC53-4241-A0E7-47A077889D39}" srcId="{4CAFBAAB-6BF6-4FE7-9D3F-163E467BF85C}" destId="{54D1E410-FFDC-4899-B568-99FC9E43C98D}" srcOrd="0" destOrd="0" parTransId="{52CCE785-10A2-4318-AB7B-97D6ED7AFF15}" sibTransId="{6EA026F1-C1F3-447B-8814-A3B6C6D98BF9}"/>
    <dgm:cxn modelId="{4FAF8BD5-B68F-438F-81C3-2ECE938ABA09}" srcId="{4CAFBAAB-6BF6-4FE7-9D3F-163E467BF85C}" destId="{6202B705-4692-42CB-AC62-C2182872097C}" srcOrd="5" destOrd="0" parTransId="{C4FBCCD3-FA1F-47AD-8993-1A495FEB4C5F}" sibTransId="{5B1A3B56-4D2A-4D1A-A054-646ABCCAC121}"/>
    <dgm:cxn modelId="{6C7D8239-B929-4C5F-BC27-5EFD16E01D4F}" srcId="{4CAFBAAB-6BF6-4FE7-9D3F-163E467BF85C}" destId="{BC432356-EA8B-4315-AC24-D3FC8751993F}" srcOrd="3" destOrd="0" parTransId="{CCE35C19-34CD-46A5-B0AA-9195D2875CE5}" sibTransId="{C211DD76-B08F-413F-A6C9-6026A630446F}"/>
    <dgm:cxn modelId="{9741AA01-C070-47A2-B07B-EA17EE09F79E}" type="presOf" srcId="{99B10EEF-1955-42DA-9CCA-68E16C94BCF4}" destId="{E6AD8A5A-25B9-4BC0-AB8D-9A39D5F7B0BA}" srcOrd="0" destOrd="0" presId="urn:microsoft.com/office/officeart/2005/8/layout/vList2"/>
    <dgm:cxn modelId="{13B876BE-A0A5-4F3D-8427-C48AC3FB3B6D}" type="presOf" srcId="{4CAFBAAB-6BF6-4FE7-9D3F-163E467BF85C}" destId="{01009DA8-F639-4268-B0C1-0AEDDA00D864}" srcOrd="0" destOrd="0" presId="urn:microsoft.com/office/officeart/2005/8/layout/vList2"/>
    <dgm:cxn modelId="{90092B02-9347-439D-ABB0-2ACE7BB5F99B}" type="presParOf" srcId="{E6AD8A5A-25B9-4BC0-AB8D-9A39D5F7B0BA}" destId="{01009DA8-F639-4268-B0C1-0AEDDA00D864}" srcOrd="0" destOrd="0" presId="urn:microsoft.com/office/officeart/2005/8/layout/vList2"/>
    <dgm:cxn modelId="{D6CF62BE-203F-4F84-A2B0-7B4D173B7CF0}" type="presParOf" srcId="{E6AD8A5A-25B9-4BC0-AB8D-9A39D5F7B0BA}" destId="{20C0F5B8-6742-4434-B030-7C660E6EFED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9F5E78-FFBA-422A-B2C1-15AC0146D413}" type="doc">
      <dgm:prSet loTypeId="urn:microsoft.com/office/officeart/2008/layout/VerticalAccentList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1C71E5C7-E3CA-438A-94AA-D379BF92FA55}">
      <dgm:prSet phldrT="[Текст]" custT="1"/>
      <dgm:spPr/>
      <dgm:t>
        <a:bodyPr/>
        <a:lstStyle/>
        <a:p>
          <a:r>
            <a:rPr lang="ru-RU" sz="1600" b="1" dirty="0" smtClean="0"/>
            <a:t>САДЫ</a:t>
          </a:r>
          <a:endParaRPr lang="ru-RU" sz="1600" b="1" dirty="0"/>
        </a:p>
      </dgm:t>
    </dgm:pt>
    <dgm:pt modelId="{5BCBBEB6-CFBD-4C6D-9885-CA019C8E1C1F}" type="parTrans" cxnId="{5475F708-7D14-4C18-8D6F-F97C3DC5CB11}">
      <dgm:prSet/>
      <dgm:spPr/>
      <dgm:t>
        <a:bodyPr/>
        <a:lstStyle/>
        <a:p>
          <a:endParaRPr lang="ru-RU"/>
        </a:p>
      </dgm:t>
    </dgm:pt>
    <dgm:pt modelId="{0761025D-73CF-4A11-931A-F6BCB6D70135}" type="sibTrans" cxnId="{5475F708-7D14-4C18-8D6F-F97C3DC5CB11}">
      <dgm:prSet/>
      <dgm:spPr/>
      <dgm:t>
        <a:bodyPr/>
        <a:lstStyle/>
        <a:p>
          <a:endParaRPr lang="ru-RU"/>
        </a:p>
      </dgm:t>
    </dgm:pt>
    <dgm:pt modelId="{E9F2F0D2-F9E3-4691-9A65-9A15D737D0A8}">
      <dgm:prSet phldrT="[Текст]" custT="1"/>
      <dgm:spPr/>
      <dgm:t>
        <a:bodyPr/>
        <a:lstStyle/>
        <a:p>
          <a:r>
            <a:rPr lang="ru-RU" sz="1600" b="1" dirty="0" smtClean="0"/>
            <a:t>ШКОЛЫ</a:t>
          </a:r>
          <a:endParaRPr lang="ru-RU" sz="1600" b="1" dirty="0"/>
        </a:p>
      </dgm:t>
    </dgm:pt>
    <dgm:pt modelId="{B971F211-DEE2-4FF9-BCA0-EAC393677E30}" type="parTrans" cxnId="{DCE280E6-4752-4126-AEA7-71A7EC492E48}">
      <dgm:prSet/>
      <dgm:spPr/>
      <dgm:t>
        <a:bodyPr/>
        <a:lstStyle/>
        <a:p>
          <a:endParaRPr lang="ru-RU"/>
        </a:p>
      </dgm:t>
    </dgm:pt>
    <dgm:pt modelId="{DD80DE37-8426-4E26-BDDC-B8A2616738E1}" type="sibTrans" cxnId="{DCE280E6-4752-4126-AEA7-71A7EC492E48}">
      <dgm:prSet/>
      <dgm:spPr/>
      <dgm:t>
        <a:bodyPr/>
        <a:lstStyle/>
        <a:p>
          <a:endParaRPr lang="ru-RU"/>
        </a:p>
      </dgm:t>
    </dgm:pt>
    <dgm:pt modelId="{5B774AEA-CB81-459F-8718-54FE540FC463}">
      <dgm:prSet phldrT="[Текст]" custT="1"/>
      <dgm:spPr/>
      <dgm:t>
        <a:bodyPr/>
        <a:lstStyle/>
        <a:p>
          <a:pPr algn="just"/>
          <a:r>
            <a:rPr lang="ru-RU" sz="1600" b="1" dirty="0" smtClean="0"/>
            <a:t>УДО</a:t>
          </a:r>
          <a:endParaRPr lang="ru-RU" sz="1600" b="1" dirty="0"/>
        </a:p>
      </dgm:t>
    </dgm:pt>
    <dgm:pt modelId="{BA4DC4BE-9A75-4D33-840E-D3780CE4CD19}" type="parTrans" cxnId="{626FC8C8-35FC-401A-AD3A-274354B90050}">
      <dgm:prSet/>
      <dgm:spPr/>
      <dgm:t>
        <a:bodyPr/>
        <a:lstStyle/>
        <a:p>
          <a:endParaRPr lang="ru-RU"/>
        </a:p>
      </dgm:t>
    </dgm:pt>
    <dgm:pt modelId="{B26FE656-8EC2-45D7-AEA4-B2205A40E29B}" type="sibTrans" cxnId="{626FC8C8-35FC-401A-AD3A-274354B90050}">
      <dgm:prSet/>
      <dgm:spPr/>
      <dgm:t>
        <a:bodyPr/>
        <a:lstStyle/>
        <a:p>
          <a:endParaRPr lang="ru-RU"/>
        </a:p>
      </dgm:t>
    </dgm:pt>
    <dgm:pt modelId="{AE4F9B8D-4F3D-483C-9DD9-DB2BEE0828AF}" type="pres">
      <dgm:prSet presAssocID="{E09F5E78-FFBA-422A-B2C1-15AC0146D413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70E73F3B-4CE5-4314-B569-4869F0155C31}" type="pres">
      <dgm:prSet presAssocID="{1C71E5C7-E3CA-438A-94AA-D379BF92FA55}" presName="parenttextcomposite" presStyleCnt="0"/>
      <dgm:spPr/>
    </dgm:pt>
    <dgm:pt modelId="{24A97AE8-BFCA-4F37-AF51-81AB5EFCD818}" type="pres">
      <dgm:prSet presAssocID="{1C71E5C7-E3CA-438A-94AA-D379BF92FA55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A22AEC-FEB6-4D2C-83D7-13CB4A8A9142}" type="pres">
      <dgm:prSet presAssocID="{1C71E5C7-E3CA-438A-94AA-D379BF92FA55}" presName="parallelogramComposite" presStyleCnt="0"/>
      <dgm:spPr/>
    </dgm:pt>
    <dgm:pt modelId="{383419F1-1A5A-47ED-8FAE-A5B4F29794ED}" type="pres">
      <dgm:prSet presAssocID="{1C71E5C7-E3CA-438A-94AA-D379BF92FA55}" presName="parallelogram1" presStyleLbl="alignNode1" presStyleIdx="0" presStyleCnt="21"/>
      <dgm:spPr/>
    </dgm:pt>
    <dgm:pt modelId="{835B9641-DB2C-487D-AF25-24E84D86E9A9}" type="pres">
      <dgm:prSet presAssocID="{1C71E5C7-E3CA-438A-94AA-D379BF92FA55}" presName="parallelogram2" presStyleLbl="alignNode1" presStyleIdx="1" presStyleCnt="21"/>
      <dgm:spPr/>
    </dgm:pt>
    <dgm:pt modelId="{C14B1A37-D485-4D2E-92A7-84D5BC7E5C61}" type="pres">
      <dgm:prSet presAssocID="{1C71E5C7-E3CA-438A-94AA-D379BF92FA55}" presName="parallelogram3" presStyleLbl="alignNode1" presStyleIdx="2" presStyleCnt="21"/>
      <dgm:spPr/>
    </dgm:pt>
    <dgm:pt modelId="{28AA0BBD-37FD-41F4-8D66-CD1BB9EE3F37}" type="pres">
      <dgm:prSet presAssocID="{1C71E5C7-E3CA-438A-94AA-D379BF92FA55}" presName="parallelogram4" presStyleLbl="alignNode1" presStyleIdx="3" presStyleCnt="21"/>
      <dgm:spPr/>
    </dgm:pt>
    <dgm:pt modelId="{88EDDAA9-4803-4CC0-92D3-342BD0EF99F5}" type="pres">
      <dgm:prSet presAssocID="{1C71E5C7-E3CA-438A-94AA-D379BF92FA55}" presName="parallelogram5" presStyleLbl="alignNode1" presStyleIdx="4" presStyleCnt="21"/>
      <dgm:spPr/>
    </dgm:pt>
    <dgm:pt modelId="{3C23A3F9-3930-4EA8-B96D-7A00B41C668B}" type="pres">
      <dgm:prSet presAssocID="{1C71E5C7-E3CA-438A-94AA-D379BF92FA55}" presName="parallelogram6" presStyleLbl="alignNode1" presStyleIdx="5" presStyleCnt="21"/>
      <dgm:spPr/>
    </dgm:pt>
    <dgm:pt modelId="{31315626-3BFE-4563-980D-8EBCF37EC83F}" type="pres">
      <dgm:prSet presAssocID="{1C71E5C7-E3CA-438A-94AA-D379BF92FA55}" presName="parallelogram7" presStyleLbl="alignNode1" presStyleIdx="6" presStyleCnt="21"/>
      <dgm:spPr/>
    </dgm:pt>
    <dgm:pt modelId="{C688ABED-CF03-4760-ABDC-3FEA0B5E7637}" type="pres">
      <dgm:prSet presAssocID="{0761025D-73CF-4A11-931A-F6BCB6D70135}" presName="sibTrans" presStyleCnt="0"/>
      <dgm:spPr/>
    </dgm:pt>
    <dgm:pt modelId="{76510934-DA08-4B3F-82CF-B7F4D1AF3961}" type="pres">
      <dgm:prSet presAssocID="{E9F2F0D2-F9E3-4691-9A65-9A15D737D0A8}" presName="parenttextcomposite" presStyleCnt="0"/>
      <dgm:spPr/>
    </dgm:pt>
    <dgm:pt modelId="{6B24F152-753A-4FAC-8522-646886368150}" type="pres">
      <dgm:prSet presAssocID="{E9F2F0D2-F9E3-4691-9A65-9A15D737D0A8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278D91-FB68-49A6-9791-9D58EF0C41B6}" type="pres">
      <dgm:prSet presAssocID="{E9F2F0D2-F9E3-4691-9A65-9A15D737D0A8}" presName="parallelogramComposite" presStyleCnt="0"/>
      <dgm:spPr/>
    </dgm:pt>
    <dgm:pt modelId="{5D19F606-EEE3-4FF7-938C-8A26623ECBE9}" type="pres">
      <dgm:prSet presAssocID="{E9F2F0D2-F9E3-4691-9A65-9A15D737D0A8}" presName="parallelogram1" presStyleLbl="alignNode1" presStyleIdx="7" presStyleCnt="21"/>
      <dgm:spPr/>
    </dgm:pt>
    <dgm:pt modelId="{42774CB9-CAE6-4716-82D2-0EF500F20DFA}" type="pres">
      <dgm:prSet presAssocID="{E9F2F0D2-F9E3-4691-9A65-9A15D737D0A8}" presName="parallelogram2" presStyleLbl="alignNode1" presStyleIdx="8" presStyleCnt="21"/>
      <dgm:spPr/>
    </dgm:pt>
    <dgm:pt modelId="{1091DAE0-83A9-47BF-9B4F-717E6D501ED3}" type="pres">
      <dgm:prSet presAssocID="{E9F2F0D2-F9E3-4691-9A65-9A15D737D0A8}" presName="parallelogram3" presStyleLbl="alignNode1" presStyleIdx="9" presStyleCnt="21"/>
      <dgm:spPr/>
    </dgm:pt>
    <dgm:pt modelId="{5FC2B3A2-4937-4494-9FA5-8599389F4242}" type="pres">
      <dgm:prSet presAssocID="{E9F2F0D2-F9E3-4691-9A65-9A15D737D0A8}" presName="parallelogram4" presStyleLbl="alignNode1" presStyleIdx="10" presStyleCnt="21"/>
      <dgm:spPr/>
    </dgm:pt>
    <dgm:pt modelId="{B4CC0F3B-E407-443F-981C-B1D812E9729C}" type="pres">
      <dgm:prSet presAssocID="{E9F2F0D2-F9E3-4691-9A65-9A15D737D0A8}" presName="parallelogram5" presStyleLbl="alignNode1" presStyleIdx="11" presStyleCnt="21"/>
      <dgm:spPr/>
    </dgm:pt>
    <dgm:pt modelId="{14EC7FA4-ABC9-4518-9EA8-9E2611E8CEDE}" type="pres">
      <dgm:prSet presAssocID="{E9F2F0D2-F9E3-4691-9A65-9A15D737D0A8}" presName="parallelogram6" presStyleLbl="alignNode1" presStyleIdx="12" presStyleCnt="21"/>
      <dgm:spPr/>
    </dgm:pt>
    <dgm:pt modelId="{41AFA6AE-E056-482A-B9BA-5F4ECE3FBD7D}" type="pres">
      <dgm:prSet presAssocID="{E9F2F0D2-F9E3-4691-9A65-9A15D737D0A8}" presName="parallelogram7" presStyleLbl="alignNode1" presStyleIdx="13" presStyleCnt="21"/>
      <dgm:spPr/>
    </dgm:pt>
    <dgm:pt modelId="{AAC12E9F-CC22-4B19-A88E-8E4EECEF2A8F}" type="pres">
      <dgm:prSet presAssocID="{DD80DE37-8426-4E26-BDDC-B8A2616738E1}" presName="sibTrans" presStyleCnt="0"/>
      <dgm:spPr/>
    </dgm:pt>
    <dgm:pt modelId="{4293C709-DFFC-4E40-B8DE-86B7EC561C57}" type="pres">
      <dgm:prSet presAssocID="{5B774AEA-CB81-459F-8718-54FE540FC463}" presName="parenttextcomposite" presStyleCnt="0"/>
      <dgm:spPr/>
    </dgm:pt>
    <dgm:pt modelId="{7144C48B-C420-49A2-BB0B-018F36DD2CC2}" type="pres">
      <dgm:prSet presAssocID="{5B774AEA-CB81-459F-8718-54FE540FC463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D58D5-70ED-4BDE-9EAE-E1F5AF3DB8AE}" type="pres">
      <dgm:prSet presAssocID="{5B774AEA-CB81-459F-8718-54FE540FC463}" presName="parallelogramComposite" presStyleCnt="0"/>
      <dgm:spPr/>
    </dgm:pt>
    <dgm:pt modelId="{F341AE71-03C6-493A-B3EF-42F84B022EA1}" type="pres">
      <dgm:prSet presAssocID="{5B774AEA-CB81-459F-8718-54FE540FC463}" presName="parallelogram1" presStyleLbl="alignNode1" presStyleIdx="14" presStyleCnt="21"/>
      <dgm:spPr/>
    </dgm:pt>
    <dgm:pt modelId="{5EA032D3-4375-4854-9AB2-A83AFE7D38C2}" type="pres">
      <dgm:prSet presAssocID="{5B774AEA-CB81-459F-8718-54FE540FC463}" presName="parallelogram2" presStyleLbl="alignNode1" presStyleIdx="15" presStyleCnt="21"/>
      <dgm:spPr/>
    </dgm:pt>
    <dgm:pt modelId="{E95567A8-2F31-4080-8550-AE31D0F7AFD9}" type="pres">
      <dgm:prSet presAssocID="{5B774AEA-CB81-459F-8718-54FE540FC463}" presName="parallelogram3" presStyleLbl="alignNode1" presStyleIdx="16" presStyleCnt="21"/>
      <dgm:spPr/>
    </dgm:pt>
    <dgm:pt modelId="{A6A63CF8-74E1-46F3-9A4C-30AD1BEC6D57}" type="pres">
      <dgm:prSet presAssocID="{5B774AEA-CB81-459F-8718-54FE540FC463}" presName="parallelogram4" presStyleLbl="alignNode1" presStyleIdx="17" presStyleCnt="21"/>
      <dgm:spPr/>
    </dgm:pt>
    <dgm:pt modelId="{AB589385-C574-472F-9BF0-23375D61B406}" type="pres">
      <dgm:prSet presAssocID="{5B774AEA-CB81-459F-8718-54FE540FC463}" presName="parallelogram5" presStyleLbl="alignNode1" presStyleIdx="18" presStyleCnt="21"/>
      <dgm:spPr/>
    </dgm:pt>
    <dgm:pt modelId="{680C1E14-6368-40E9-82F9-B8EAC79C0A3E}" type="pres">
      <dgm:prSet presAssocID="{5B774AEA-CB81-459F-8718-54FE540FC463}" presName="parallelogram6" presStyleLbl="alignNode1" presStyleIdx="19" presStyleCnt="21"/>
      <dgm:spPr/>
    </dgm:pt>
    <dgm:pt modelId="{D8B55DF9-4273-4C96-BF28-8E6DD6D5B030}" type="pres">
      <dgm:prSet presAssocID="{5B774AEA-CB81-459F-8718-54FE540FC463}" presName="parallelogram7" presStyleLbl="alignNode1" presStyleIdx="20" presStyleCnt="21"/>
      <dgm:spPr/>
    </dgm:pt>
  </dgm:ptLst>
  <dgm:cxnLst>
    <dgm:cxn modelId="{921F0BDA-8B18-4BD3-9E52-972480EAE9CA}" type="presOf" srcId="{5B774AEA-CB81-459F-8718-54FE540FC463}" destId="{7144C48B-C420-49A2-BB0B-018F36DD2CC2}" srcOrd="0" destOrd="0" presId="urn:microsoft.com/office/officeart/2008/layout/VerticalAccentList"/>
    <dgm:cxn modelId="{626FC8C8-35FC-401A-AD3A-274354B90050}" srcId="{E09F5E78-FFBA-422A-B2C1-15AC0146D413}" destId="{5B774AEA-CB81-459F-8718-54FE540FC463}" srcOrd="2" destOrd="0" parTransId="{BA4DC4BE-9A75-4D33-840E-D3780CE4CD19}" sibTransId="{B26FE656-8EC2-45D7-AEA4-B2205A40E29B}"/>
    <dgm:cxn modelId="{5475F708-7D14-4C18-8D6F-F97C3DC5CB11}" srcId="{E09F5E78-FFBA-422A-B2C1-15AC0146D413}" destId="{1C71E5C7-E3CA-438A-94AA-D379BF92FA55}" srcOrd="0" destOrd="0" parTransId="{5BCBBEB6-CFBD-4C6D-9885-CA019C8E1C1F}" sibTransId="{0761025D-73CF-4A11-931A-F6BCB6D70135}"/>
    <dgm:cxn modelId="{53B7224F-FBDE-4CBE-B47E-EFE587F77BE5}" type="presOf" srcId="{E9F2F0D2-F9E3-4691-9A65-9A15D737D0A8}" destId="{6B24F152-753A-4FAC-8522-646886368150}" srcOrd="0" destOrd="0" presId="urn:microsoft.com/office/officeart/2008/layout/VerticalAccentList"/>
    <dgm:cxn modelId="{6329A77B-7889-4B22-8743-2884969092F2}" type="presOf" srcId="{1C71E5C7-E3CA-438A-94AA-D379BF92FA55}" destId="{24A97AE8-BFCA-4F37-AF51-81AB5EFCD818}" srcOrd="0" destOrd="0" presId="urn:microsoft.com/office/officeart/2008/layout/VerticalAccentList"/>
    <dgm:cxn modelId="{8B75C410-B84D-44D2-AE04-E9514AB1F6CE}" type="presOf" srcId="{E09F5E78-FFBA-422A-B2C1-15AC0146D413}" destId="{AE4F9B8D-4F3D-483C-9DD9-DB2BEE0828AF}" srcOrd="0" destOrd="0" presId="urn:microsoft.com/office/officeart/2008/layout/VerticalAccentList"/>
    <dgm:cxn modelId="{DCE280E6-4752-4126-AEA7-71A7EC492E48}" srcId="{E09F5E78-FFBA-422A-B2C1-15AC0146D413}" destId="{E9F2F0D2-F9E3-4691-9A65-9A15D737D0A8}" srcOrd="1" destOrd="0" parTransId="{B971F211-DEE2-4FF9-BCA0-EAC393677E30}" sibTransId="{DD80DE37-8426-4E26-BDDC-B8A2616738E1}"/>
    <dgm:cxn modelId="{4452BF58-AD41-4C10-8BB5-CAD873CB0451}" type="presParOf" srcId="{AE4F9B8D-4F3D-483C-9DD9-DB2BEE0828AF}" destId="{70E73F3B-4CE5-4314-B569-4869F0155C31}" srcOrd="0" destOrd="0" presId="urn:microsoft.com/office/officeart/2008/layout/VerticalAccentList"/>
    <dgm:cxn modelId="{21C52356-6CE5-4CFA-AD60-6901E9B93026}" type="presParOf" srcId="{70E73F3B-4CE5-4314-B569-4869F0155C31}" destId="{24A97AE8-BFCA-4F37-AF51-81AB5EFCD818}" srcOrd="0" destOrd="0" presId="urn:microsoft.com/office/officeart/2008/layout/VerticalAccentList"/>
    <dgm:cxn modelId="{E889B19A-8486-4BC4-89A7-C1C980ACC686}" type="presParOf" srcId="{AE4F9B8D-4F3D-483C-9DD9-DB2BEE0828AF}" destId="{3EA22AEC-FEB6-4D2C-83D7-13CB4A8A9142}" srcOrd="1" destOrd="0" presId="urn:microsoft.com/office/officeart/2008/layout/VerticalAccentList"/>
    <dgm:cxn modelId="{02A13DB8-858D-4EAF-B53B-F53AFF0FF587}" type="presParOf" srcId="{3EA22AEC-FEB6-4D2C-83D7-13CB4A8A9142}" destId="{383419F1-1A5A-47ED-8FAE-A5B4F29794ED}" srcOrd="0" destOrd="0" presId="urn:microsoft.com/office/officeart/2008/layout/VerticalAccentList"/>
    <dgm:cxn modelId="{DC55E2F5-CE9D-42D2-A9EC-5778F7ACCF11}" type="presParOf" srcId="{3EA22AEC-FEB6-4D2C-83D7-13CB4A8A9142}" destId="{835B9641-DB2C-487D-AF25-24E84D86E9A9}" srcOrd="1" destOrd="0" presId="urn:microsoft.com/office/officeart/2008/layout/VerticalAccentList"/>
    <dgm:cxn modelId="{D01AD7C5-3ED7-4AB3-8E1B-A3A2791E4599}" type="presParOf" srcId="{3EA22AEC-FEB6-4D2C-83D7-13CB4A8A9142}" destId="{C14B1A37-D485-4D2E-92A7-84D5BC7E5C61}" srcOrd="2" destOrd="0" presId="urn:microsoft.com/office/officeart/2008/layout/VerticalAccentList"/>
    <dgm:cxn modelId="{854D2C3E-BC16-437E-A376-91E4B2AA8737}" type="presParOf" srcId="{3EA22AEC-FEB6-4D2C-83D7-13CB4A8A9142}" destId="{28AA0BBD-37FD-41F4-8D66-CD1BB9EE3F37}" srcOrd="3" destOrd="0" presId="urn:microsoft.com/office/officeart/2008/layout/VerticalAccentList"/>
    <dgm:cxn modelId="{E5ADA6C5-2D38-4D3F-8B8C-4F7EC39BE7B6}" type="presParOf" srcId="{3EA22AEC-FEB6-4D2C-83D7-13CB4A8A9142}" destId="{88EDDAA9-4803-4CC0-92D3-342BD0EF99F5}" srcOrd="4" destOrd="0" presId="urn:microsoft.com/office/officeart/2008/layout/VerticalAccentList"/>
    <dgm:cxn modelId="{8FBF46B6-50F3-442E-8445-939D3F61F3DA}" type="presParOf" srcId="{3EA22AEC-FEB6-4D2C-83D7-13CB4A8A9142}" destId="{3C23A3F9-3930-4EA8-B96D-7A00B41C668B}" srcOrd="5" destOrd="0" presId="urn:microsoft.com/office/officeart/2008/layout/VerticalAccentList"/>
    <dgm:cxn modelId="{BA56FAE9-C146-48D3-9140-B79056B9F56F}" type="presParOf" srcId="{3EA22AEC-FEB6-4D2C-83D7-13CB4A8A9142}" destId="{31315626-3BFE-4563-980D-8EBCF37EC83F}" srcOrd="6" destOrd="0" presId="urn:microsoft.com/office/officeart/2008/layout/VerticalAccentList"/>
    <dgm:cxn modelId="{16603296-32A0-42C5-B9E2-10B36F3F458C}" type="presParOf" srcId="{AE4F9B8D-4F3D-483C-9DD9-DB2BEE0828AF}" destId="{C688ABED-CF03-4760-ABDC-3FEA0B5E7637}" srcOrd="2" destOrd="0" presId="urn:microsoft.com/office/officeart/2008/layout/VerticalAccentList"/>
    <dgm:cxn modelId="{61FADB0F-B439-420F-8461-C2705EACB8BC}" type="presParOf" srcId="{AE4F9B8D-4F3D-483C-9DD9-DB2BEE0828AF}" destId="{76510934-DA08-4B3F-82CF-B7F4D1AF3961}" srcOrd="3" destOrd="0" presId="urn:microsoft.com/office/officeart/2008/layout/VerticalAccentList"/>
    <dgm:cxn modelId="{90C348CC-DDD6-473B-88F5-47021524070A}" type="presParOf" srcId="{76510934-DA08-4B3F-82CF-B7F4D1AF3961}" destId="{6B24F152-753A-4FAC-8522-646886368150}" srcOrd="0" destOrd="0" presId="urn:microsoft.com/office/officeart/2008/layout/VerticalAccentList"/>
    <dgm:cxn modelId="{C6D0F8AB-F9C5-476D-A4E1-54E4DB579028}" type="presParOf" srcId="{AE4F9B8D-4F3D-483C-9DD9-DB2BEE0828AF}" destId="{A4278D91-FB68-49A6-9791-9D58EF0C41B6}" srcOrd="4" destOrd="0" presId="urn:microsoft.com/office/officeart/2008/layout/VerticalAccentList"/>
    <dgm:cxn modelId="{B3689A3C-75DB-4837-945D-9BD3C4B998E2}" type="presParOf" srcId="{A4278D91-FB68-49A6-9791-9D58EF0C41B6}" destId="{5D19F606-EEE3-4FF7-938C-8A26623ECBE9}" srcOrd="0" destOrd="0" presId="urn:microsoft.com/office/officeart/2008/layout/VerticalAccentList"/>
    <dgm:cxn modelId="{DB036D21-AC6D-431B-85FA-28BA36B17B45}" type="presParOf" srcId="{A4278D91-FB68-49A6-9791-9D58EF0C41B6}" destId="{42774CB9-CAE6-4716-82D2-0EF500F20DFA}" srcOrd="1" destOrd="0" presId="urn:microsoft.com/office/officeart/2008/layout/VerticalAccentList"/>
    <dgm:cxn modelId="{3291DA2B-3140-43D2-BC56-2A933ADBA71D}" type="presParOf" srcId="{A4278D91-FB68-49A6-9791-9D58EF0C41B6}" destId="{1091DAE0-83A9-47BF-9B4F-717E6D501ED3}" srcOrd="2" destOrd="0" presId="urn:microsoft.com/office/officeart/2008/layout/VerticalAccentList"/>
    <dgm:cxn modelId="{60F8A2EA-94E6-4197-B81B-157ACE651415}" type="presParOf" srcId="{A4278D91-FB68-49A6-9791-9D58EF0C41B6}" destId="{5FC2B3A2-4937-4494-9FA5-8599389F4242}" srcOrd="3" destOrd="0" presId="urn:microsoft.com/office/officeart/2008/layout/VerticalAccentList"/>
    <dgm:cxn modelId="{11BFCB2D-110A-431A-A0AF-59E528B67B9C}" type="presParOf" srcId="{A4278D91-FB68-49A6-9791-9D58EF0C41B6}" destId="{B4CC0F3B-E407-443F-981C-B1D812E9729C}" srcOrd="4" destOrd="0" presId="urn:microsoft.com/office/officeart/2008/layout/VerticalAccentList"/>
    <dgm:cxn modelId="{6E349A3E-3325-4809-A747-D298983DDE5E}" type="presParOf" srcId="{A4278D91-FB68-49A6-9791-9D58EF0C41B6}" destId="{14EC7FA4-ABC9-4518-9EA8-9E2611E8CEDE}" srcOrd="5" destOrd="0" presId="urn:microsoft.com/office/officeart/2008/layout/VerticalAccentList"/>
    <dgm:cxn modelId="{B7808428-4D15-456C-A8AE-857E2DEB8840}" type="presParOf" srcId="{A4278D91-FB68-49A6-9791-9D58EF0C41B6}" destId="{41AFA6AE-E056-482A-B9BA-5F4ECE3FBD7D}" srcOrd="6" destOrd="0" presId="urn:microsoft.com/office/officeart/2008/layout/VerticalAccentList"/>
    <dgm:cxn modelId="{E1C32C18-A4B1-4C96-B0E2-6A5C08B5D867}" type="presParOf" srcId="{AE4F9B8D-4F3D-483C-9DD9-DB2BEE0828AF}" destId="{AAC12E9F-CC22-4B19-A88E-8E4EECEF2A8F}" srcOrd="5" destOrd="0" presId="urn:microsoft.com/office/officeart/2008/layout/VerticalAccentList"/>
    <dgm:cxn modelId="{F7B869FF-535E-49EC-B3CD-AE7F87565684}" type="presParOf" srcId="{AE4F9B8D-4F3D-483C-9DD9-DB2BEE0828AF}" destId="{4293C709-DFFC-4E40-B8DE-86B7EC561C57}" srcOrd="6" destOrd="0" presId="urn:microsoft.com/office/officeart/2008/layout/VerticalAccentList"/>
    <dgm:cxn modelId="{18F46AFB-5144-4D76-80E9-ED57B2318CD9}" type="presParOf" srcId="{4293C709-DFFC-4E40-B8DE-86B7EC561C57}" destId="{7144C48B-C420-49A2-BB0B-018F36DD2CC2}" srcOrd="0" destOrd="0" presId="urn:microsoft.com/office/officeart/2008/layout/VerticalAccentList"/>
    <dgm:cxn modelId="{CD8A2269-995D-48F9-8D0D-EAB4762E989F}" type="presParOf" srcId="{AE4F9B8D-4F3D-483C-9DD9-DB2BEE0828AF}" destId="{76AD58D5-70ED-4BDE-9EAE-E1F5AF3DB8AE}" srcOrd="7" destOrd="0" presId="urn:microsoft.com/office/officeart/2008/layout/VerticalAccentList"/>
    <dgm:cxn modelId="{CDF5051B-0D3B-4F7F-AE10-0045E543B175}" type="presParOf" srcId="{76AD58D5-70ED-4BDE-9EAE-E1F5AF3DB8AE}" destId="{F341AE71-03C6-493A-B3EF-42F84B022EA1}" srcOrd="0" destOrd="0" presId="urn:microsoft.com/office/officeart/2008/layout/VerticalAccentList"/>
    <dgm:cxn modelId="{195B17A6-FDBC-4B83-8FA7-B1543AB924EF}" type="presParOf" srcId="{76AD58D5-70ED-4BDE-9EAE-E1F5AF3DB8AE}" destId="{5EA032D3-4375-4854-9AB2-A83AFE7D38C2}" srcOrd="1" destOrd="0" presId="urn:microsoft.com/office/officeart/2008/layout/VerticalAccentList"/>
    <dgm:cxn modelId="{14364187-EF77-4741-B530-C33E90D325DB}" type="presParOf" srcId="{76AD58D5-70ED-4BDE-9EAE-E1F5AF3DB8AE}" destId="{E95567A8-2F31-4080-8550-AE31D0F7AFD9}" srcOrd="2" destOrd="0" presId="urn:microsoft.com/office/officeart/2008/layout/VerticalAccentList"/>
    <dgm:cxn modelId="{59DC50E6-399D-49C8-B3E7-4AAA7ECA9DA8}" type="presParOf" srcId="{76AD58D5-70ED-4BDE-9EAE-E1F5AF3DB8AE}" destId="{A6A63CF8-74E1-46F3-9A4C-30AD1BEC6D57}" srcOrd="3" destOrd="0" presId="urn:microsoft.com/office/officeart/2008/layout/VerticalAccentList"/>
    <dgm:cxn modelId="{A28C2884-7C39-41F0-AA42-FB18A707820C}" type="presParOf" srcId="{76AD58D5-70ED-4BDE-9EAE-E1F5AF3DB8AE}" destId="{AB589385-C574-472F-9BF0-23375D61B406}" srcOrd="4" destOrd="0" presId="urn:microsoft.com/office/officeart/2008/layout/VerticalAccentList"/>
    <dgm:cxn modelId="{0BF1A8B3-647A-4251-A4A3-B03C4A8C12BA}" type="presParOf" srcId="{76AD58D5-70ED-4BDE-9EAE-E1F5AF3DB8AE}" destId="{680C1E14-6368-40E9-82F9-B8EAC79C0A3E}" srcOrd="5" destOrd="0" presId="urn:microsoft.com/office/officeart/2008/layout/VerticalAccentList"/>
    <dgm:cxn modelId="{4DE1640E-66EB-42CD-AAD4-6F1A7F7447E2}" type="presParOf" srcId="{76AD58D5-70ED-4BDE-9EAE-E1F5AF3DB8AE}" destId="{D8B55DF9-4273-4C96-BF28-8E6DD6D5B030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57BAE8-4156-4EBB-914C-28EC1EF9F78F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EA8855-A061-42AF-90BF-4C9892BFD1EC}">
      <dgm:prSet phldrT="[Текст]" custT="1"/>
      <dgm:spPr/>
      <dgm:t>
        <a:bodyPr/>
        <a:lstStyle/>
        <a:p>
          <a:pPr rtl="0">
            <a:spcAft>
              <a:spcPts val="0"/>
            </a:spcAft>
          </a:pPr>
          <a:r>
            <a:rPr lang="ru-RU" sz="1200" b="1" cap="none" dirty="0" smtClean="0"/>
            <a:t>Оказание услуг психолого-педагогической, методической</a:t>
          </a:r>
        </a:p>
        <a:p>
          <a:pPr rtl="0">
            <a:spcAft>
              <a:spcPts val="0"/>
            </a:spcAft>
          </a:pPr>
          <a:r>
            <a:rPr lang="ru-RU" sz="1200" b="1" cap="none" dirty="0" smtClean="0"/>
            <a:t>и консультативной помощи родителям ДОУ</a:t>
          </a:r>
          <a:endParaRPr lang="ru-RU" sz="1200" b="1" dirty="0"/>
        </a:p>
      </dgm:t>
    </dgm:pt>
    <dgm:pt modelId="{9F556881-CEFB-4E12-A9A3-5B235EB5C75D}" type="parTrans" cxnId="{028D3960-DC84-4B8F-A3AC-7A317E453B9B}">
      <dgm:prSet/>
      <dgm:spPr/>
      <dgm:t>
        <a:bodyPr/>
        <a:lstStyle/>
        <a:p>
          <a:endParaRPr lang="ru-RU"/>
        </a:p>
      </dgm:t>
    </dgm:pt>
    <dgm:pt modelId="{F8A5B403-1F05-4921-A417-B2FD8FC897EE}" type="sibTrans" cxnId="{028D3960-DC84-4B8F-A3AC-7A317E453B9B}">
      <dgm:prSet/>
      <dgm:spPr/>
      <dgm:t>
        <a:bodyPr/>
        <a:lstStyle/>
        <a:p>
          <a:endParaRPr lang="ru-RU"/>
        </a:p>
      </dgm:t>
    </dgm:pt>
    <dgm:pt modelId="{BC9DFA42-418B-4FBD-A707-00C0D3BD2A62}">
      <dgm:prSet phldrT="[Текст]" custT="1"/>
      <dgm:spPr/>
      <dgm:t>
        <a:bodyPr/>
        <a:lstStyle/>
        <a:p>
          <a:r>
            <a:rPr lang="ru-RU" sz="1100" b="1" dirty="0" smtClean="0"/>
            <a:t>2020 год </a:t>
          </a:r>
          <a:r>
            <a:rPr lang="ru-RU" sz="1100" dirty="0" smtClean="0"/>
            <a:t>– 36437 консультаций</a:t>
          </a:r>
          <a:endParaRPr lang="ru-RU" sz="1100" dirty="0"/>
        </a:p>
      </dgm:t>
    </dgm:pt>
    <dgm:pt modelId="{C59D7CA4-6DAD-496B-B103-92D7A46A1161}" type="parTrans" cxnId="{F57DB41F-19A1-4291-A180-C1AABD9A8F16}">
      <dgm:prSet/>
      <dgm:spPr/>
      <dgm:t>
        <a:bodyPr/>
        <a:lstStyle/>
        <a:p>
          <a:endParaRPr lang="ru-RU"/>
        </a:p>
      </dgm:t>
    </dgm:pt>
    <dgm:pt modelId="{4353331F-FA52-4FC2-B269-5935E5CC3E3F}" type="sibTrans" cxnId="{F57DB41F-19A1-4291-A180-C1AABD9A8F16}">
      <dgm:prSet/>
      <dgm:spPr/>
      <dgm:t>
        <a:bodyPr/>
        <a:lstStyle/>
        <a:p>
          <a:endParaRPr lang="ru-RU"/>
        </a:p>
      </dgm:t>
    </dgm:pt>
    <dgm:pt modelId="{56087D64-B934-4E9F-AF87-9956D0EF5001}">
      <dgm:prSet phldrT="[Текст]" custT="1"/>
      <dgm:spPr/>
      <dgm:t>
        <a:bodyPr/>
        <a:lstStyle/>
        <a:p>
          <a:r>
            <a:rPr lang="ru-RU" sz="1100" b="1" dirty="0" smtClean="0"/>
            <a:t>2021 год </a:t>
          </a:r>
          <a:r>
            <a:rPr lang="ru-RU" sz="1100" dirty="0" smtClean="0"/>
            <a:t>– 39407 консультаций</a:t>
          </a:r>
          <a:endParaRPr lang="ru-RU" sz="1100" dirty="0"/>
        </a:p>
      </dgm:t>
    </dgm:pt>
    <dgm:pt modelId="{636DD1FB-37E7-43F0-A139-9BDE05B9BA38}" type="parTrans" cxnId="{13740322-A768-4E2B-8DCA-EFFF8C397B74}">
      <dgm:prSet/>
      <dgm:spPr/>
      <dgm:t>
        <a:bodyPr/>
        <a:lstStyle/>
        <a:p>
          <a:endParaRPr lang="ru-RU"/>
        </a:p>
      </dgm:t>
    </dgm:pt>
    <dgm:pt modelId="{C2C6CF44-B61F-4484-A7B1-B1D3EF3A82E8}" type="sibTrans" cxnId="{13740322-A768-4E2B-8DCA-EFFF8C397B74}">
      <dgm:prSet/>
      <dgm:spPr/>
      <dgm:t>
        <a:bodyPr/>
        <a:lstStyle/>
        <a:p>
          <a:endParaRPr lang="ru-RU"/>
        </a:p>
      </dgm:t>
    </dgm:pt>
    <dgm:pt modelId="{99EFD61A-D2E4-4B49-86E1-D644EBFB6E72}">
      <dgm:prSet phldrT="[Текст]" custT="1"/>
      <dgm:spPr/>
      <dgm:t>
        <a:bodyPr/>
        <a:lstStyle/>
        <a:p>
          <a:r>
            <a:rPr lang="ru-RU" sz="1100" b="1" dirty="0" smtClean="0"/>
            <a:t>2022 год (</a:t>
          </a:r>
          <a:r>
            <a:rPr lang="en-US" sz="1100" b="1" dirty="0" smtClean="0"/>
            <a:t>I</a:t>
          </a:r>
          <a:r>
            <a:rPr lang="ru-RU" sz="1100" b="1" dirty="0" smtClean="0"/>
            <a:t> полугодие) </a:t>
          </a:r>
          <a:r>
            <a:rPr lang="ru-RU" sz="1100" dirty="0" smtClean="0"/>
            <a:t>– 24105 консультаций</a:t>
          </a:r>
          <a:endParaRPr lang="ru-RU" sz="1100" dirty="0"/>
        </a:p>
      </dgm:t>
    </dgm:pt>
    <dgm:pt modelId="{989EE537-B8A0-42B9-89AB-AED026C6B6DE}" type="parTrans" cxnId="{5492B1C6-B1D1-406E-86EC-E8795CE68CBF}">
      <dgm:prSet/>
      <dgm:spPr/>
      <dgm:t>
        <a:bodyPr/>
        <a:lstStyle/>
        <a:p>
          <a:endParaRPr lang="ru-RU"/>
        </a:p>
      </dgm:t>
    </dgm:pt>
    <dgm:pt modelId="{1890227C-C0F9-4CEB-922C-93D42291F82D}" type="sibTrans" cxnId="{5492B1C6-B1D1-406E-86EC-E8795CE68CBF}">
      <dgm:prSet/>
      <dgm:spPr/>
      <dgm:t>
        <a:bodyPr/>
        <a:lstStyle/>
        <a:p>
          <a:endParaRPr lang="ru-RU"/>
        </a:p>
      </dgm:t>
    </dgm:pt>
    <dgm:pt modelId="{0F63AA27-258C-4E96-B0D3-D30CBAE5B7E3}" type="pres">
      <dgm:prSet presAssocID="{FC57BAE8-4156-4EBB-914C-28EC1EF9F78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0AC56E-C549-40CA-AB92-934095B1F848}" type="pres">
      <dgm:prSet presAssocID="{FC57BAE8-4156-4EBB-914C-28EC1EF9F78F}" presName="dummyMaxCanvas" presStyleCnt="0">
        <dgm:presLayoutVars/>
      </dgm:prSet>
      <dgm:spPr/>
    </dgm:pt>
    <dgm:pt modelId="{E5BB5FB0-E506-4161-B2B8-CE1B07E37E3C}" type="pres">
      <dgm:prSet presAssocID="{FC57BAE8-4156-4EBB-914C-28EC1EF9F78F}" presName="OneNode_1" presStyleLbl="node1" presStyleIdx="0" presStyleCnt="1" custScaleY="105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3245D1-7ACB-4AE7-AE23-B0C4892B738E}" type="presOf" srcId="{BC9DFA42-418B-4FBD-A707-00C0D3BD2A62}" destId="{E5BB5FB0-E506-4161-B2B8-CE1B07E37E3C}" srcOrd="0" destOrd="1" presId="urn:microsoft.com/office/officeart/2005/8/layout/vProcess5"/>
    <dgm:cxn modelId="{F57DB41F-19A1-4291-A180-C1AABD9A8F16}" srcId="{E4EA8855-A061-42AF-90BF-4C9892BFD1EC}" destId="{BC9DFA42-418B-4FBD-A707-00C0D3BD2A62}" srcOrd="0" destOrd="0" parTransId="{C59D7CA4-6DAD-496B-B103-92D7A46A1161}" sibTransId="{4353331F-FA52-4FC2-B269-5935E5CC3E3F}"/>
    <dgm:cxn modelId="{624BDED1-2869-4C9E-BF2D-E8563CBFF4CD}" type="presOf" srcId="{E4EA8855-A061-42AF-90BF-4C9892BFD1EC}" destId="{E5BB5FB0-E506-4161-B2B8-CE1B07E37E3C}" srcOrd="0" destOrd="0" presId="urn:microsoft.com/office/officeart/2005/8/layout/vProcess5"/>
    <dgm:cxn modelId="{5492B1C6-B1D1-406E-86EC-E8795CE68CBF}" srcId="{E4EA8855-A061-42AF-90BF-4C9892BFD1EC}" destId="{99EFD61A-D2E4-4B49-86E1-D644EBFB6E72}" srcOrd="2" destOrd="0" parTransId="{989EE537-B8A0-42B9-89AB-AED026C6B6DE}" sibTransId="{1890227C-C0F9-4CEB-922C-93D42291F82D}"/>
    <dgm:cxn modelId="{13740322-A768-4E2B-8DCA-EFFF8C397B74}" srcId="{E4EA8855-A061-42AF-90BF-4C9892BFD1EC}" destId="{56087D64-B934-4E9F-AF87-9956D0EF5001}" srcOrd="1" destOrd="0" parTransId="{636DD1FB-37E7-43F0-A139-9BDE05B9BA38}" sibTransId="{C2C6CF44-B61F-4484-A7B1-B1D3EF3A82E8}"/>
    <dgm:cxn modelId="{78E61074-34B8-40F8-AC13-5F2D050D582A}" type="presOf" srcId="{99EFD61A-D2E4-4B49-86E1-D644EBFB6E72}" destId="{E5BB5FB0-E506-4161-B2B8-CE1B07E37E3C}" srcOrd="0" destOrd="3" presId="urn:microsoft.com/office/officeart/2005/8/layout/vProcess5"/>
    <dgm:cxn modelId="{C8962325-700E-4F8A-8301-A130708F170D}" type="presOf" srcId="{56087D64-B934-4E9F-AF87-9956D0EF5001}" destId="{E5BB5FB0-E506-4161-B2B8-CE1B07E37E3C}" srcOrd="0" destOrd="2" presId="urn:microsoft.com/office/officeart/2005/8/layout/vProcess5"/>
    <dgm:cxn modelId="{AB463467-10F3-49FE-B9F9-AC6D3D7BE185}" type="presOf" srcId="{FC57BAE8-4156-4EBB-914C-28EC1EF9F78F}" destId="{0F63AA27-258C-4E96-B0D3-D30CBAE5B7E3}" srcOrd="0" destOrd="0" presId="urn:microsoft.com/office/officeart/2005/8/layout/vProcess5"/>
    <dgm:cxn modelId="{028D3960-DC84-4B8F-A3AC-7A317E453B9B}" srcId="{FC57BAE8-4156-4EBB-914C-28EC1EF9F78F}" destId="{E4EA8855-A061-42AF-90BF-4C9892BFD1EC}" srcOrd="0" destOrd="0" parTransId="{9F556881-CEFB-4E12-A9A3-5B235EB5C75D}" sibTransId="{F8A5B403-1F05-4921-A417-B2FD8FC897EE}"/>
    <dgm:cxn modelId="{72EEC95D-6369-4A68-8A51-7B5290ECA237}" type="presParOf" srcId="{0F63AA27-258C-4E96-B0D3-D30CBAE5B7E3}" destId="{7F0AC56E-C549-40CA-AB92-934095B1F848}" srcOrd="0" destOrd="0" presId="urn:microsoft.com/office/officeart/2005/8/layout/vProcess5"/>
    <dgm:cxn modelId="{C74FF4B3-4B9F-459C-8C7F-778003CBFEDD}" type="presParOf" srcId="{0F63AA27-258C-4E96-B0D3-D30CBAE5B7E3}" destId="{E5BB5FB0-E506-4161-B2B8-CE1B07E37E3C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A703F-99B4-459F-90B8-FDA00638A0EB}">
      <dsp:nvSpPr>
        <dsp:cNvPr id="0" name=""/>
        <dsp:cNvSpPr/>
      </dsp:nvSpPr>
      <dsp:spPr>
        <a:xfrm>
          <a:off x="0" y="2071578"/>
          <a:ext cx="5081796" cy="13888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38417 детей</a:t>
          </a:r>
          <a:endParaRPr lang="ru-RU" sz="1400" b="1" kern="1200" dirty="0">
            <a:latin typeface="+mn-lt"/>
          </a:endParaRPr>
        </a:p>
      </dsp:txBody>
      <dsp:txXfrm>
        <a:off x="0" y="2071578"/>
        <a:ext cx="5081796" cy="749952"/>
      </dsp:txXfrm>
    </dsp:sp>
    <dsp:sp modelId="{8FE0A666-5A3C-4216-B523-DB3FECB09F3C}">
      <dsp:nvSpPr>
        <dsp:cNvPr id="0" name=""/>
        <dsp:cNvSpPr/>
      </dsp:nvSpPr>
      <dsp:spPr>
        <a:xfrm>
          <a:off x="0" y="2599571"/>
          <a:ext cx="1270449" cy="64837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n-lt"/>
            </a:rPr>
            <a:t>518 в возрасте до 3 лет</a:t>
          </a:r>
          <a:endParaRPr lang="ru-RU" sz="1200" b="1" kern="1200" dirty="0">
            <a:latin typeface="+mn-lt"/>
          </a:endParaRPr>
        </a:p>
      </dsp:txBody>
      <dsp:txXfrm>
        <a:off x="0" y="2599571"/>
        <a:ext cx="1270449" cy="648370"/>
      </dsp:txXfrm>
    </dsp:sp>
    <dsp:sp modelId="{CE809E8A-C98A-4715-8E0B-62762EE8D9FB}">
      <dsp:nvSpPr>
        <dsp:cNvPr id="0" name=""/>
        <dsp:cNvSpPr/>
      </dsp:nvSpPr>
      <dsp:spPr>
        <a:xfrm>
          <a:off x="1270449" y="2596540"/>
          <a:ext cx="1270449" cy="65443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n-lt"/>
            </a:rPr>
            <a:t>12257 в возрасте от 3 лет</a:t>
          </a:r>
          <a:endParaRPr lang="ru-RU" sz="1200" b="1" kern="1200" dirty="0">
            <a:latin typeface="+mn-lt"/>
          </a:endParaRPr>
        </a:p>
      </dsp:txBody>
      <dsp:txXfrm>
        <a:off x="1270449" y="2596540"/>
        <a:ext cx="1270449" cy="654431"/>
      </dsp:txXfrm>
    </dsp:sp>
    <dsp:sp modelId="{4CC548A6-36B5-44AF-B81F-EAB94EC84182}">
      <dsp:nvSpPr>
        <dsp:cNvPr id="0" name=""/>
        <dsp:cNvSpPr/>
      </dsp:nvSpPr>
      <dsp:spPr>
        <a:xfrm>
          <a:off x="2540898" y="2599571"/>
          <a:ext cx="1270449" cy="64837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+mn-lt"/>
            </a:rPr>
            <a:t>12257 в возрасте от до 15 лет</a:t>
          </a:r>
          <a:endParaRPr lang="ru-RU" sz="1300" b="1" kern="1200" dirty="0">
            <a:latin typeface="+mn-lt"/>
          </a:endParaRPr>
        </a:p>
      </dsp:txBody>
      <dsp:txXfrm>
        <a:off x="2540898" y="2599571"/>
        <a:ext cx="1270449" cy="648370"/>
      </dsp:txXfrm>
    </dsp:sp>
    <dsp:sp modelId="{71575F93-3FC0-47ED-81BF-D1768CCB38D9}">
      <dsp:nvSpPr>
        <dsp:cNvPr id="0" name=""/>
        <dsp:cNvSpPr/>
      </dsp:nvSpPr>
      <dsp:spPr>
        <a:xfrm>
          <a:off x="3811347" y="2599571"/>
          <a:ext cx="1270449" cy="64837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+mn-lt"/>
            </a:rPr>
            <a:t>3926 в возрасте от 15 до 18 лет</a:t>
          </a:r>
          <a:endParaRPr lang="ru-RU" sz="1300" b="1" kern="1200" dirty="0">
            <a:latin typeface="+mn-lt"/>
          </a:endParaRPr>
        </a:p>
      </dsp:txBody>
      <dsp:txXfrm>
        <a:off x="3811347" y="2599571"/>
        <a:ext cx="1270449" cy="648370"/>
      </dsp:txXfrm>
    </dsp:sp>
    <dsp:sp modelId="{8C083D0B-0DDE-4BFE-80BA-7C12D2F180F1}">
      <dsp:nvSpPr>
        <dsp:cNvPr id="0" name=""/>
        <dsp:cNvSpPr/>
      </dsp:nvSpPr>
      <dsp:spPr>
        <a:xfrm rot="10800000">
          <a:off x="0" y="1064488"/>
          <a:ext cx="5081796" cy="970645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1102 дополнительных образовательных программ</a:t>
          </a:r>
          <a:endParaRPr lang="ru-RU" sz="1400" b="1" kern="1200" dirty="0">
            <a:latin typeface="+mn-lt"/>
          </a:endParaRPr>
        </a:p>
      </dsp:txBody>
      <dsp:txXfrm rot="-10800000">
        <a:off x="0" y="1064488"/>
        <a:ext cx="5081796" cy="340696"/>
      </dsp:txXfrm>
    </dsp:sp>
    <dsp:sp modelId="{43C69306-E46B-41D6-B2B6-174E51A230FD}">
      <dsp:nvSpPr>
        <dsp:cNvPr id="0" name=""/>
        <dsp:cNvSpPr/>
      </dsp:nvSpPr>
      <dsp:spPr>
        <a:xfrm>
          <a:off x="0" y="1451096"/>
          <a:ext cx="2540898" cy="29022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238 – платные</a:t>
          </a:r>
          <a:endParaRPr lang="ru-RU" sz="1400" b="1" kern="1200" dirty="0">
            <a:latin typeface="+mn-lt"/>
          </a:endParaRPr>
        </a:p>
      </dsp:txBody>
      <dsp:txXfrm>
        <a:off x="0" y="1451096"/>
        <a:ext cx="2540898" cy="290223"/>
      </dsp:txXfrm>
    </dsp:sp>
    <dsp:sp modelId="{45CDF9AC-D226-4779-824E-0C4CC1902DC1}">
      <dsp:nvSpPr>
        <dsp:cNvPr id="0" name=""/>
        <dsp:cNvSpPr/>
      </dsp:nvSpPr>
      <dsp:spPr>
        <a:xfrm>
          <a:off x="2540898" y="1451096"/>
          <a:ext cx="2540898" cy="29022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964 – бесплатные</a:t>
          </a:r>
          <a:endParaRPr lang="ru-RU" sz="1400" b="1" kern="1200" dirty="0">
            <a:latin typeface="+mn-lt"/>
          </a:endParaRPr>
        </a:p>
      </dsp:txBody>
      <dsp:txXfrm>
        <a:off x="2540898" y="1451096"/>
        <a:ext cx="2540898" cy="290223"/>
      </dsp:txXfrm>
    </dsp:sp>
    <dsp:sp modelId="{1399D66C-1845-4076-9FF7-2EACE9B2BCCB}">
      <dsp:nvSpPr>
        <dsp:cNvPr id="0" name=""/>
        <dsp:cNvSpPr/>
      </dsp:nvSpPr>
      <dsp:spPr>
        <a:xfrm rot="10800000">
          <a:off x="0" y="509524"/>
          <a:ext cx="5081796" cy="583853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n-lt"/>
            </a:rPr>
            <a:t>987 педагогов</a:t>
          </a:r>
          <a:endParaRPr lang="ru-RU" sz="1600" b="1" kern="1200" dirty="0">
            <a:latin typeface="+mn-lt"/>
          </a:endParaRPr>
        </a:p>
      </dsp:txBody>
      <dsp:txXfrm rot="10800000">
        <a:off x="0" y="509524"/>
        <a:ext cx="5081796" cy="379370"/>
      </dsp:txXfrm>
    </dsp:sp>
    <dsp:sp modelId="{7D08E387-845D-46C0-8C97-538CA3CBE99B}">
      <dsp:nvSpPr>
        <dsp:cNvPr id="0" name=""/>
        <dsp:cNvSpPr/>
      </dsp:nvSpPr>
      <dsp:spPr>
        <a:xfrm rot="10800000">
          <a:off x="0" y="161"/>
          <a:ext cx="5081796" cy="545318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n-lt"/>
            </a:rPr>
            <a:t>116 образовательных учреждений</a:t>
          </a:r>
          <a:endParaRPr lang="ru-RU" sz="1600" b="1" kern="1200" dirty="0">
            <a:latin typeface="+mn-lt"/>
          </a:endParaRPr>
        </a:p>
      </dsp:txBody>
      <dsp:txXfrm rot="10800000">
        <a:off x="0" y="161"/>
        <a:ext cx="5081796" cy="354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09DA8-F639-4268-B0C1-0AEDDA00D864}">
      <dsp:nvSpPr>
        <dsp:cNvPr id="0" name=""/>
        <dsp:cNvSpPr/>
      </dsp:nvSpPr>
      <dsp:spPr>
        <a:xfrm>
          <a:off x="0" y="48242"/>
          <a:ext cx="3735000" cy="50368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Компетенции:</a:t>
          </a:r>
          <a:endParaRPr lang="ru-RU" sz="2100" b="1" kern="1200" dirty="0"/>
        </a:p>
      </dsp:txBody>
      <dsp:txXfrm>
        <a:off x="24588" y="72830"/>
        <a:ext cx="3685824" cy="454508"/>
      </dsp:txXfrm>
    </dsp:sp>
    <dsp:sp modelId="{20C0F5B8-6742-4434-B030-7C660E6EFED5}">
      <dsp:nvSpPr>
        <dsp:cNvPr id="0" name=""/>
        <dsp:cNvSpPr/>
      </dsp:nvSpPr>
      <dsp:spPr>
        <a:xfrm>
          <a:off x="0" y="551927"/>
          <a:ext cx="3735000" cy="1869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586" tIns="26670" rIns="149352" bIns="2667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 smtClean="0"/>
            <a:t>Безопасность дорожного движения</a:t>
          </a:r>
          <a:endParaRPr lang="ru-RU" sz="1600" b="1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smtClean="0"/>
            <a:t>Дошкольное воспитание</a:t>
          </a:r>
          <a:endParaRPr lang="ru-RU" sz="1600" b="1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smtClean="0"/>
            <a:t>Дизайн одежды и аксессуаров (на основе северной росписи)</a:t>
          </a:r>
          <a:endParaRPr lang="ru-RU" sz="1600" b="1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 smtClean="0"/>
            <a:t>Парикмахерское искусство</a:t>
          </a:r>
          <a:endParaRPr lang="ru-RU" sz="1600" b="1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smtClean="0"/>
            <a:t>Гончарное дело</a:t>
          </a:r>
          <a:endParaRPr lang="ru-RU" sz="1600" b="1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smtClean="0"/>
            <a:t>Лабораторный химический анализ</a:t>
          </a:r>
          <a:endParaRPr lang="ru-RU" sz="1600" b="1" kern="1200"/>
        </a:p>
      </dsp:txBody>
      <dsp:txXfrm>
        <a:off x="0" y="551927"/>
        <a:ext cx="3735000" cy="18692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97AE8-BFCA-4F37-AF51-81AB5EFCD818}">
      <dsp:nvSpPr>
        <dsp:cNvPr id="0" name=""/>
        <dsp:cNvSpPr/>
      </dsp:nvSpPr>
      <dsp:spPr>
        <a:xfrm>
          <a:off x="173146" y="472264"/>
          <a:ext cx="3086461" cy="28058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САДЫ</a:t>
          </a:r>
          <a:endParaRPr lang="ru-RU" sz="1600" b="1" kern="1200" dirty="0"/>
        </a:p>
      </dsp:txBody>
      <dsp:txXfrm>
        <a:off x="173146" y="472264"/>
        <a:ext cx="3086461" cy="280587"/>
      </dsp:txXfrm>
    </dsp:sp>
    <dsp:sp modelId="{383419F1-1A5A-47ED-8FAE-A5B4F29794ED}">
      <dsp:nvSpPr>
        <dsp:cNvPr id="0" name=""/>
        <dsp:cNvSpPr/>
      </dsp:nvSpPr>
      <dsp:spPr>
        <a:xfrm>
          <a:off x="173146" y="752852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5B9641-DB2C-487D-AF25-24E84D86E9A9}">
      <dsp:nvSpPr>
        <dsp:cNvPr id="0" name=""/>
        <dsp:cNvSpPr/>
      </dsp:nvSpPr>
      <dsp:spPr>
        <a:xfrm>
          <a:off x="608680" y="752852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4B1A37-D485-4D2E-92A7-84D5BC7E5C61}">
      <dsp:nvSpPr>
        <dsp:cNvPr id="0" name=""/>
        <dsp:cNvSpPr/>
      </dsp:nvSpPr>
      <dsp:spPr>
        <a:xfrm>
          <a:off x="1044214" y="752852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AA0BBD-37FD-41F4-8D66-CD1BB9EE3F37}">
      <dsp:nvSpPr>
        <dsp:cNvPr id="0" name=""/>
        <dsp:cNvSpPr/>
      </dsp:nvSpPr>
      <dsp:spPr>
        <a:xfrm>
          <a:off x="1479748" y="752852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EDDAA9-4803-4CC0-92D3-342BD0EF99F5}">
      <dsp:nvSpPr>
        <dsp:cNvPr id="0" name=""/>
        <dsp:cNvSpPr/>
      </dsp:nvSpPr>
      <dsp:spPr>
        <a:xfrm>
          <a:off x="1915282" y="752852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23A3F9-3930-4EA8-B96D-7A00B41C668B}">
      <dsp:nvSpPr>
        <dsp:cNvPr id="0" name=""/>
        <dsp:cNvSpPr/>
      </dsp:nvSpPr>
      <dsp:spPr>
        <a:xfrm>
          <a:off x="2350816" y="752852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315626-3BFE-4563-980D-8EBCF37EC83F}">
      <dsp:nvSpPr>
        <dsp:cNvPr id="0" name=""/>
        <dsp:cNvSpPr/>
      </dsp:nvSpPr>
      <dsp:spPr>
        <a:xfrm>
          <a:off x="2786350" y="752852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24F152-753A-4FAC-8522-646886368150}">
      <dsp:nvSpPr>
        <dsp:cNvPr id="0" name=""/>
        <dsp:cNvSpPr/>
      </dsp:nvSpPr>
      <dsp:spPr>
        <a:xfrm>
          <a:off x="173146" y="862899"/>
          <a:ext cx="3086461" cy="28058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ШКОЛЫ</a:t>
          </a:r>
          <a:endParaRPr lang="ru-RU" sz="1600" b="1" kern="1200" dirty="0"/>
        </a:p>
      </dsp:txBody>
      <dsp:txXfrm>
        <a:off x="173146" y="862899"/>
        <a:ext cx="3086461" cy="280587"/>
      </dsp:txXfrm>
    </dsp:sp>
    <dsp:sp modelId="{5D19F606-EEE3-4FF7-938C-8A26623ECBE9}">
      <dsp:nvSpPr>
        <dsp:cNvPr id="0" name=""/>
        <dsp:cNvSpPr/>
      </dsp:nvSpPr>
      <dsp:spPr>
        <a:xfrm>
          <a:off x="173146" y="1143486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774CB9-CAE6-4716-82D2-0EF500F20DFA}">
      <dsp:nvSpPr>
        <dsp:cNvPr id="0" name=""/>
        <dsp:cNvSpPr/>
      </dsp:nvSpPr>
      <dsp:spPr>
        <a:xfrm>
          <a:off x="608680" y="1143486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91DAE0-83A9-47BF-9B4F-717E6D501ED3}">
      <dsp:nvSpPr>
        <dsp:cNvPr id="0" name=""/>
        <dsp:cNvSpPr/>
      </dsp:nvSpPr>
      <dsp:spPr>
        <a:xfrm>
          <a:off x="1044214" y="1143486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C2B3A2-4937-4494-9FA5-8599389F4242}">
      <dsp:nvSpPr>
        <dsp:cNvPr id="0" name=""/>
        <dsp:cNvSpPr/>
      </dsp:nvSpPr>
      <dsp:spPr>
        <a:xfrm>
          <a:off x="1479748" y="1143486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CC0F3B-E407-443F-981C-B1D812E9729C}">
      <dsp:nvSpPr>
        <dsp:cNvPr id="0" name=""/>
        <dsp:cNvSpPr/>
      </dsp:nvSpPr>
      <dsp:spPr>
        <a:xfrm>
          <a:off x="1915282" y="1143486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EC7FA4-ABC9-4518-9EA8-9E2611E8CEDE}">
      <dsp:nvSpPr>
        <dsp:cNvPr id="0" name=""/>
        <dsp:cNvSpPr/>
      </dsp:nvSpPr>
      <dsp:spPr>
        <a:xfrm>
          <a:off x="2350816" y="1143486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AFA6AE-E056-482A-B9BA-5F4ECE3FBD7D}">
      <dsp:nvSpPr>
        <dsp:cNvPr id="0" name=""/>
        <dsp:cNvSpPr/>
      </dsp:nvSpPr>
      <dsp:spPr>
        <a:xfrm>
          <a:off x="2786350" y="1143486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44C48B-C420-49A2-BB0B-018F36DD2CC2}">
      <dsp:nvSpPr>
        <dsp:cNvPr id="0" name=""/>
        <dsp:cNvSpPr/>
      </dsp:nvSpPr>
      <dsp:spPr>
        <a:xfrm>
          <a:off x="173146" y="1253533"/>
          <a:ext cx="3086461" cy="28058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УДО</a:t>
          </a:r>
          <a:endParaRPr lang="ru-RU" sz="1600" b="1" kern="1200" dirty="0"/>
        </a:p>
      </dsp:txBody>
      <dsp:txXfrm>
        <a:off x="173146" y="1253533"/>
        <a:ext cx="3086461" cy="280587"/>
      </dsp:txXfrm>
    </dsp:sp>
    <dsp:sp modelId="{F341AE71-03C6-493A-B3EF-42F84B022EA1}">
      <dsp:nvSpPr>
        <dsp:cNvPr id="0" name=""/>
        <dsp:cNvSpPr/>
      </dsp:nvSpPr>
      <dsp:spPr>
        <a:xfrm>
          <a:off x="173146" y="1534121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A032D3-4375-4854-9AB2-A83AFE7D38C2}">
      <dsp:nvSpPr>
        <dsp:cNvPr id="0" name=""/>
        <dsp:cNvSpPr/>
      </dsp:nvSpPr>
      <dsp:spPr>
        <a:xfrm>
          <a:off x="608680" y="1534121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5567A8-2F31-4080-8550-AE31D0F7AFD9}">
      <dsp:nvSpPr>
        <dsp:cNvPr id="0" name=""/>
        <dsp:cNvSpPr/>
      </dsp:nvSpPr>
      <dsp:spPr>
        <a:xfrm>
          <a:off x="1044214" y="1534121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A63CF8-74E1-46F3-9A4C-30AD1BEC6D57}">
      <dsp:nvSpPr>
        <dsp:cNvPr id="0" name=""/>
        <dsp:cNvSpPr/>
      </dsp:nvSpPr>
      <dsp:spPr>
        <a:xfrm>
          <a:off x="1479748" y="1534121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589385-C574-472F-9BF0-23375D61B406}">
      <dsp:nvSpPr>
        <dsp:cNvPr id="0" name=""/>
        <dsp:cNvSpPr/>
      </dsp:nvSpPr>
      <dsp:spPr>
        <a:xfrm>
          <a:off x="1915282" y="1534121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0C1E14-6368-40E9-82F9-B8EAC79C0A3E}">
      <dsp:nvSpPr>
        <dsp:cNvPr id="0" name=""/>
        <dsp:cNvSpPr/>
      </dsp:nvSpPr>
      <dsp:spPr>
        <a:xfrm>
          <a:off x="2350816" y="1534121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B55DF9-4273-4C96-BF28-8E6DD6D5B030}">
      <dsp:nvSpPr>
        <dsp:cNvPr id="0" name=""/>
        <dsp:cNvSpPr/>
      </dsp:nvSpPr>
      <dsp:spPr>
        <a:xfrm>
          <a:off x="2786350" y="1534121"/>
          <a:ext cx="411528" cy="68588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B5FB0-E506-4161-B2B8-CE1B07E37E3C}">
      <dsp:nvSpPr>
        <dsp:cNvPr id="0" name=""/>
        <dsp:cNvSpPr/>
      </dsp:nvSpPr>
      <dsp:spPr>
        <a:xfrm>
          <a:off x="0" y="581875"/>
          <a:ext cx="2978745" cy="1289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cap="none" dirty="0" smtClean="0"/>
            <a:t>Оказание услуг психолого-педагогической, методической</a:t>
          </a:r>
        </a:p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cap="none" dirty="0" smtClean="0"/>
            <a:t>и консультативной помощи родителям ДОУ</a:t>
          </a:r>
          <a:endParaRPr lang="ru-RU" sz="12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2020 год </a:t>
          </a:r>
          <a:r>
            <a:rPr lang="ru-RU" sz="1100" kern="1200" dirty="0" smtClean="0"/>
            <a:t>– 36437 консультаций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2021 год </a:t>
          </a:r>
          <a:r>
            <a:rPr lang="ru-RU" sz="1100" kern="1200" dirty="0" smtClean="0"/>
            <a:t>– 39407 консультаций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2022 год (</a:t>
          </a:r>
          <a:r>
            <a:rPr lang="en-US" sz="1100" b="1" kern="1200" dirty="0" smtClean="0"/>
            <a:t>I</a:t>
          </a:r>
          <a:r>
            <a:rPr lang="ru-RU" sz="1100" b="1" kern="1200" dirty="0" smtClean="0"/>
            <a:t> полугодие) </a:t>
          </a:r>
          <a:r>
            <a:rPr lang="ru-RU" sz="1100" kern="1200" dirty="0" smtClean="0"/>
            <a:t>– 24105 консультаций</a:t>
          </a:r>
          <a:endParaRPr lang="ru-RU" sz="1100" kern="1200" dirty="0"/>
        </a:p>
      </dsp:txBody>
      <dsp:txXfrm>
        <a:off x="37777" y="619652"/>
        <a:ext cx="2903191" cy="1214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65AE3-09A8-490B-801E-D52234DBB96D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5629C-A8D7-4A76-9BCA-D5993C3057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45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68F16-16E0-40B9-AA48-C9CF8BE5A0E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257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B90954-DB87-4577-815E-53585B7A6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396B3EF-799E-4713-AEC5-E56FE7286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9FA4FD-1D22-4871-B62F-7524D379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888F1B-8D31-4645-B59A-F632BB05C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A7A180-6D1C-44BA-AF38-48D38AFD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635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338415-1F16-469D-8E7E-896B654ED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DE18288-B6E9-4F4F-9BC1-4B5F1A33D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3811E04-B692-49DC-AAC6-E91C0994D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B0B91BA-5DFD-4317-ACD2-4272261E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57737EC-62B3-4070-884B-297134C96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3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C8105D-274B-4728-98D7-9697BDE3B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CB13D34-D5F4-4628-8192-AA491AD4F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275A7A-6018-4914-B4BD-6A9800FB7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EE54B3-E33A-477A-A147-0D0D4A512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6F4041-DFFC-4FFC-9D25-2E0A6823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55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D78F55-7CA0-43AC-A033-376BFAF6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BD9FC96-0934-40F2-B53E-A13F1E609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DEA3B07-2DF4-4286-8F40-B58E7A0C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DFBBA8-A855-457B-ABED-332FEAC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9EC8D2-9526-4DF4-8258-C52F5DCE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560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233381-668F-4075-852E-66346E2DC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898613-9F00-4EBE-93A3-63BD1E2CE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DB26929-3EF4-41F4-B949-33C8055C3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6F683E8-3ADD-44A4-89BA-A6BC6AC72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8635E53-E6A6-4A20-BFF9-F94E2DA04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90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8B26F5-8AAE-4742-A653-D1BCF216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3FA70AF-A6E4-4FF3-B4F7-6A9A8847D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A561C70-385C-4A78-939C-1AA71E469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17B9636-E12F-45BC-A043-B5E667496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EDD2F2-7150-4A2E-B77A-C64F3AAF9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6D6EE6D-0D0B-4B2B-918B-838C1B63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45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940D14-94CD-4EC3-A79D-92A4F114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A775916-82E6-4FCD-BD52-20BE4E352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7311938-7E93-4783-A035-677784092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115D7F4-A30F-4ABC-9330-D3B427F4A4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8CBD3DF-F831-42FA-8A41-B10EA54DA2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43F8FBB-B35C-44F9-A207-B7B557D1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98B9B1D-81C8-45AB-89F9-34FCA6D4D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0F27D6C-9576-488B-BD32-F37D2597A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3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E07009-7FD6-4DBC-9C3A-2F2838F6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765C641-F81B-4B69-A2CA-6EA564AB4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B7A706C-ADD2-422D-B977-2F04DA75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0AA0ED5-22F3-4C4F-AF0C-ADBFA15D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55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62AE6FF-A89C-4DC4-9FE2-20E0C634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325B02C-0218-40FF-B252-CB53BB8BA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9189A6F-0783-470D-AD3A-D41EAF319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117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DE195D-23AB-453C-96D7-052180DD0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6B1B8D-6C07-46E4-BBEC-4AFCE0763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F15E132-F65C-4B98-B69B-E13388A92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DEBF702-8F4F-4961-B131-08907900E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22A6A3-CB68-4654-A60F-0622B393C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6118398-66E6-4378-B426-0ABCDF46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72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CD248E-38EC-4CF5-A1E4-BA606823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B964CD8-A071-440E-BE88-D7142E142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B0FA4F4-2919-4B84-B24E-E2079127E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9216934-D009-4F6E-A31F-8A687F27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289EF0A-2996-4F19-B77B-8E9B93B3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165C317-52D4-4D68-9320-00E91AA6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45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FAE3CF-331F-4E6A-9828-D466C807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4651293-0E0C-4BDD-B6FD-17AA190D7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332ABFC-7600-429A-8B9E-E162AAF8E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23160-370B-4C5B-81F1-031F53E46171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77455B-2033-4887-BB98-FD3878E74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A192B3C-86A2-4925-ACF1-EA445C197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7135C-0CC4-4577-9BB4-D89792011D84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hlinkClick r:id="rId13"/>
            <a:extLst>
              <a:ext uri="{FF2B5EF4-FFF2-40B4-BE49-F238E27FC236}">
                <a16:creationId xmlns:a16="http://schemas.microsoft.com/office/drawing/2014/main" xmlns="" id="{FDD61796-B8E6-4745-8B1E-8641679AE76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2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chart" Target="../charts/chart8.xml"/><Relationship Id="rId5" Type="http://schemas.openxmlformats.org/officeDocument/2006/relationships/image" Target="../media/image18.png"/><Relationship Id="rId10" Type="http://schemas.microsoft.com/office/2007/relationships/diagramDrawing" Target="../diagrams/drawing1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3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chart" Target="../charts/chart12.xml"/><Relationship Id="rId3" Type="http://schemas.openxmlformats.org/officeDocument/2006/relationships/image" Target="../media/image6.png"/><Relationship Id="rId7" Type="http://schemas.openxmlformats.org/officeDocument/2006/relationships/chart" Target="../charts/chart11.xml"/><Relationship Id="rId12" Type="http://schemas.microsoft.com/office/2007/relationships/diagramDrawing" Target="../diagrams/drawing2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11" Type="http://schemas.openxmlformats.org/officeDocument/2006/relationships/diagramColors" Target="../diagrams/colors2.xml"/><Relationship Id="rId5" Type="http://schemas.openxmlformats.org/officeDocument/2006/relationships/image" Target="../media/image18.png"/><Relationship Id="rId15" Type="http://schemas.openxmlformats.org/officeDocument/2006/relationships/image" Target="../media/image33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1.png"/><Relationship Id="rId9" Type="http://schemas.openxmlformats.org/officeDocument/2006/relationships/diagramLayout" Target="../diagrams/layout2.xml"/><Relationship Id="rId14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3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diagramColors" Target="../diagrams/colors3.xml"/><Relationship Id="rId3" Type="http://schemas.openxmlformats.org/officeDocument/2006/relationships/image" Target="../media/image6.png"/><Relationship Id="rId7" Type="http://schemas.openxmlformats.org/officeDocument/2006/relationships/image" Target="../media/image37.jpeg"/><Relationship Id="rId12" Type="http://schemas.openxmlformats.org/officeDocument/2006/relationships/diagramQuickStyle" Target="../diagrams/quickStyle3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diagramLayout" Target="../diagrams/layout3.xml"/><Relationship Id="rId5" Type="http://schemas.openxmlformats.org/officeDocument/2006/relationships/image" Target="../media/image18.png"/><Relationship Id="rId10" Type="http://schemas.openxmlformats.org/officeDocument/2006/relationships/diagramData" Target="../diagrams/data3.xml"/><Relationship Id="rId4" Type="http://schemas.openxmlformats.org/officeDocument/2006/relationships/image" Target="../media/image12.png"/><Relationship Id="rId9" Type="http://schemas.openxmlformats.org/officeDocument/2006/relationships/chart" Target="../charts/chart14.xml"/><Relationship Id="rId14" Type="http://schemas.microsoft.com/office/2007/relationships/diagramDrawing" Target="../diagrams/drawing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4.xml"/><Relationship Id="rId12" Type="http://schemas.openxmlformats.org/officeDocument/2006/relationships/chart" Target="../charts/chart15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11" Type="http://schemas.openxmlformats.org/officeDocument/2006/relationships/image" Target="../media/image41.jpeg"/><Relationship Id="rId5" Type="http://schemas.openxmlformats.org/officeDocument/2006/relationships/image" Target="../media/image18.png"/><Relationship Id="rId10" Type="http://schemas.microsoft.com/office/2007/relationships/diagramDrawing" Target="../diagrams/drawing4.xml"/><Relationship Id="rId4" Type="http://schemas.openxmlformats.org/officeDocument/2006/relationships/image" Target="../media/image14.png"/><Relationship Id="rId9" Type="http://schemas.openxmlformats.org/officeDocument/2006/relationships/diagramColors" Target="../diagrams/colors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4.jpg"/><Relationship Id="rId3" Type="http://schemas.openxmlformats.org/officeDocument/2006/relationships/image" Target="../media/image6.pn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2.emf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18.png"/><Relationship Id="rId15" Type="http://schemas.openxmlformats.org/officeDocument/2006/relationships/image" Target="../media/image51.jpeg"/><Relationship Id="rId10" Type="http://schemas.openxmlformats.org/officeDocument/2006/relationships/image" Target="../media/image46.png"/><Relationship Id="rId19" Type="http://schemas.openxmlformats.org/officeDocument/2006/relationships/image" Target="../media/image55.jpeg"/><Relationship Id="rId4" Type="http://schemas.openxmlformats.org/officeDocument/2006/relationships/image" Target="../media/image13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9.jpeg"/><Relationship Id="rId7" Type="http://schemas.openxmlformats.org/officeDocument/2006/relationships/image" Target="../media/image2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10" Type="http://schemas.openxmlformats.org/officeDocument/2006/relationships/chart" Target="../charts/chart4.xml"/><Relationship Id="rId4" Type="http://schemas.openxmlformats.org/officeDocument/2006/relationships/image" Target="../media/image17.jpeg"/><Relationship Id="rId9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7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/>
          <p:cNvPicPr>
            <a:picLocks noChangeAspect="1"/>
          </p:cNvPicPr>
          <p:nvPr/>
        </p:nvPicPr>
        <p:blipFill>
          <a:blip r:embed="rId2"/>
          <a:srcRect r="77956"/>
          <a:stretch>
            <a:fillRect/>
          </a:stretch>
        </p:blipFill>
        <p:spPr bwMode="auto">
          <a:xfrm>
            <a:off x="69567" y="121177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90518" y="128588"/>
            <a:ext cx="23179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Администрация 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городского округа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"Город Архангельск"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Департамент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образования</a:t>
            </a: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 rotWithShape="1">
          <a:blip r:embed="rId3"/>
          <a:srcRect b="4802"/>
          <a:stretch/>
        </p:blipFill>
        <p:spPr bwMode="auto">
          <a:xfrm>
            <a:off x="1299161" y="2349001"/>
            <a:ext cx="10633862" cy="450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12" y="128588"/>
            <a:ext cx="1115060" cy="1015365"/>
          </a:xfrm>
          <a:prstGeom prst="rect">
            <a:avLst/>
          </a:prstGeom>
          <a:noFill/>
        </p:spPr>
      </p:pic>
      <p:pic>
        <p:nvPicPr>
          <p:cNvPr id="9" name="Рисунок 8" descr="\\cfs2\dfs\Documents\DO\dokis\public\Баранова Е.Е\Городская конференция\2022\рисунокъ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69" y="173841"/>
            <a:ext cx="86106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Надпись 2"/>
          <p:cNvSpPr txBox="1">
            <a:spLocks noChangeArrowheads="1"/>
          </p:cNvSpPr>
          <p:nvPr/>
        </p:nvSpPr>
        <p:spPr bwMode="auto">
          <a:xfrm>
            <a:off x="580665" y="1269000"/>
            <a:ext cx="10139707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effectLst/>
                <a:latin typeface="Times New Roman"/>
                <a:ea typeface="Calibri"/>
                <a:cs typeface="Times New Roman"/>
              </a:rPr>
              <a:t>Пленарное заседание городской конференции 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effectLst/>
                <a:latin typeface="Times New Roman"/>
                <a:ea typeface="Calibri"/>
                <a:cs typeface="Times New Roman"/>
              </a:rPr>
              <a:t>   руководящих и педагогических работников в 2022 году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effectLst/>
                <a:latin typeface="Times New Roman"/>
                <a:ea typeface="Calibri"/>
                <a:cs typeface="Times New Roman"/>
              </a:rPr>
              <a:t>"Вектор </a:t>
            </a:r>
            <a:r>
              <a:rPr lang="ru-RU" sz="2800" b="1" i="1" dirty="0">
                <a:effectLst/>
                <a:latin typeface="Times New Roman"/>
                <a:ea typeface="Calibri"/>
                <a:cs typeface="Times New Roman"/>
              </a:rPr>
              <a:t>образования: </a:t>
            </a:r>
            <a:endParaRPr lang="ru-RU" sz="2800" b="1" i="1" dirty="0" smtClean="0">
              <a:effectLst/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effectLst/>
                <a:latin typeface="Times New Roman"/>
                <a:ea typeface="Calibri"/>
                <a:cs typeface="Times New Roman"/>
              </a:rPr>
              <a:t>вызовы</a:t>
            </a:r>
            <a:r>
              <a:rPr lang="ru-RU" sz="2800" b="1" i="1" dirty="0">
                <a:effectLst/>
                <a:latin typeface="Times New Roman"/>
                <a:ea typeface="Calibri"/>
                <a:cs typeface="Times New Roman"/>
              </a:rPr>
              <a:t>, тренды, </a:t>
            </a:r>
            <a:r>
              <a:rPr lang="ru-RU" sz="2800" b="1" i="1" dirty="0" smtClean="0">
                <a:effectLst/>
                <a:latin typeface="Times New Roman"/>
                <a:ea typeface="Calibri"/>
                <a:cs typeface="Times New Roman"/>
              </a:rPr>
              <a:t>перспективы"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(</a:t>
            </a:r>
            <a:r>
              <a:rPr lang="ru-RU" sz="2000" i="1" dirty="0">
                <a:effectLst/>
                <a:latin typeface="Times New Roman"/>
                <a:ea typeface="Calibri"/>
                <a:cs typeface="Times New Roman"/>
              </a:rPr>
              <a:t>в рамках реализации 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проекта </a:t>
            </a:r>
            <a:endParaRPr lang="ru-RU" sz="1400" dirty="0" smtClean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"Школа Минпросвещения России")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15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xmlns="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xmlns="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шеврон 4">
            <a:extLst>
              <a:ext uri="{FF2B5EF4-FFF2-40B4-BE49-F238E27FC236}">
                <a16:creationId xmlns:a16="http://schemas.microsoft.com/office/drawing/2014/main" xmlns="" id="{ECE75415-B150-40F9-931E-3411873B625C}"/>
              </a:ext>
            </a:extLst>
          </p:cNvPr>
          <p:cNvSpPr/>
          <p:nvPr/>
        </p:nvSpPr>
        <p:spPr>
          <a:xfrm>
            <a:off x="246055" y="3589402"/>
            <a:ext cx="1854636" cy="452974"/>
          </a:xfrm>
          <a:prstGeom prst="chevron">
            <a:avLst>
              <a:gd name="adj" fmla="val 58912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E8CE4FD-30B6-4948-B96C-9482E8D80AAE}"/>
              </a:ext>
            </a:extLst>
          </p:cNvPr>
          <p:cNvSpPr txBox="1"/>
          <p:nvPr/>
        </p:nvSpPr>
        <p:spPr>
          <a:xfrm>
            <a:off x="82318" y="3197405"/>
            <a:ext cx="2018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Талант развивай</a:t>
            </a:r>
            <a:endParaRPr lang="ru-RU" sz="20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BEB0CEB-DB0F-4661-A06A-B73322E73857}"/>
              </a:ext>
            </a:extLst>
          </p:cNvPr>
          <p:cNvSpPr txBox="1"/>
          <p:nvPr/>
        </p:nvSpPr>
        <p:spPr>
          <a:xfrm>
            <a:off x="447040" y="6262396"/>
            <a:ext cx="146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ТВОРЧЕСТВО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69" name="Рисунок 1"/>
          <p:cNvPicPr>
            <a:picLocks noChangeAspect="1"/>
          </p:cNvPicPr>
          <p:nvPr/>
        </p:nvPicPr>
        <p:blipFill>
          <a:blip r:embed="rId2"/>
          <a:srcRect r="77956"/>
          <a:stretch>
            <a:fillRect/>
          </a:stretch>
        </p:blipFill>
        <p:spPr bwMode="auto">
          <a:xfrm>
            <a:off x="69567" y="83308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Box 70"/>
          <p:cNvSpPr txBox="1"/>
          <p:nvPr/>
        </p:nvSpPr>
        <p:spPr>
          <a:xfrm>
            <a:off x="2409205" y="189411"/>
            <a:ext cx="8024954" cy="707888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Модель "Школа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Министерства просвещения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России"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489798" y="92113"/>
            <a:ext cx="634971" cy="634971"/>
            <a:chOff x="11489798" y="92113"/>
            <a:chExt cx="634971" cy="634971"/>
          </a:xfrm>
        </p:grpSpPr>
        <p:sp>
          <p:nvSpPr>
            <p:cNvPr id="73" name="object 3"/>
            <p:cNvSpPr/>
            <p:nvPr/>
          </p:nvSpPr>
          <p:spPr>
            <a:xfrm>
              <a:off x="11489798" y="92113"/>
              <a:ext cx="634971" cy="634971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0" y="1047088"/>
                  </a:moveTo>
                  <a:lnTo>
                    <a:pt x="1047088" y="1047088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31B83"/>
            </a:solidFill>
          </p:spPr>
          <p:txBody>
            <a:bodyPr wrap="square" lIns="0" tIns="0" rIns="0" bIns="0" rtlCol="0"/>
            <a:lstStyle/>
            <a:p>
              <a:endParaRPr sz="1092" dirty="0">
                <a:solidFill>
                  <a:prstClr val="black"/>
                </a:solidFill>
              </a:endParaRPr>
            </a:p>
          </p:txBody>
        </p:sp>
        <p:pic>
          <p:nvPicPr>
            <p:cNvPr id="74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834" y="92113"/>
              <a:ext cx="492897" cy="539490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477095" y="4061618"/>
            <a:ext cx="1228817" cy="2169596"/>
            <a:chOff x="4709164" y="3890701"/>
            <a:chExt cx="1228817" cy="2169596"/>
          </a:xfrm>
        </p:grpSpPr>
        <p:cxnSp>
          <p:nvCxnSpPr>
            <p:cNvPr id="134" name="Прямая соединительная линия 133">
              <a:extLst>
                <a:ext uri="{FF2B5EF4-FFF2-40B4-BE49-F238E27FC236}">
                  <a16:creationId xmlns:a16="http://schemas.microsoft.com/office/drawing/2014/main" xmlns="" id="{4963C330-4BEE-478C-8B2D-E04E4289F087}"/>
                </a:ext>
              </a:extLst>
            </p:cNvPr>
            <p:cNvCxnSpPr>
              <a:stCxn id="18" idx="0"/>
            </p:cNvCxnSpPr>
            <p:nvPr/>
          </p:nvCxnSpPr>
          <p:spPr>
            <a:xfrm flipV="1">
              <a:off x="5323573" y="3890701"/>
              <a:ext cx="0" cy="927963"/>
            </a:xfrm>
            <a:prstGeom prst="line">
              <a:avLst/>
            </a:prstGeom>
            <a:ln w="2540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Круг: прозрачная заливка 17">
              <a:extLst>
                <a:ext uri="{FF2B5EF4-FFF2-40B4-BE49-F238E27FC236}">
                  <a16:creationId xmlns:a16="http://schemas.microsoft.com/office/drawing/2014/main" xmlns="" id="{8DDD3C6F-8D95-4B47-8E5D-91C5D8A68663}"/>
                </a:ext>
              </a:extLst>
            </p:cNvPr>
            <p:cNvSpPr/>
            <p:nvPr/>
          </p:nvSpPr>
          <p:spPr>
            <a:xfrm>
              <a:off x="4709164" y="4818664"/>
              <a:ext cx="1228817" cy="1241633"/>
            </a:xfrm>
            <a:prstGeom prst="donut">
              <a:avLst>
                <a:gd name="adj" fmla="val 8904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chemeClr val="tx1"/>
                </a:solidFill>
              </a:endParaRPr>
            </a:p>
          </p:txBody>
        </p:sp>
        <p:pic>
          <p:nvPicPr>
            <p:cNvPr id="1046" name="Picture 22" descr="https://wigatech.com/wigastudio/assets/img/indexPage/Creative%20&amp;%20Illustrations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315" y="486452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F3E9BD90-30D0-4043-982A-073D8B8D5F32}"/>
              </a:ext>
            </a:extLst>
          </p:cNvPr>
          <p:cNvSpPr/>
          <p:nvPr/>
        </p:nvSpPr>
        <p:spPr>
          <a:xfrm>
            <a:off x="1001504" y="3716423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2" name="Прямоугольник 31"/>
          <p:cNvSpPr/>
          <p:nvPr/>
        </p:nvSpPr>
        <p:spPr>
          <a:xfrm>
            <a:off x="7813802" y="1015265"/>
            <a:ext cx="4202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1" indent="-285751" algn="ctr">
              <a:buBlip>
                <a:blip r:embed="rId5"/>
              </a:buBlip>
            </a:pP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развитие обучающихся (интеллект, талант, личность)</a:t>
            </a:r>
          </a:p>
        </p:txBody>
      </p:sp>
      <p:graphicFrame>
        <p:nvGraphicFramePr>
          <p:cNvPr id="34" name="Схема 33"/>
          <p:cNvGraphicFramePr/>
          <p:nvPr>
            <p:extLst>
              <p:ext uri="{D42A27DB-BD31-4B8C-83A1-F6EECF244321}">
                <p14:modId xmlns:p14="http://schemas.microsoft.com/office/powerpoint/2010/main" val="3279082278"/>
              </p:ext>
            </p:extLst>
          </p:nvPr>
        </p:nvGraphicFramePr>
        <p:xfrm>
          <a:off x="2409205" y="3397460"/>
          <a:ext cx="5081796" cy="3460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673211" y="569535"/>
            <a:ext cx="5197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Результативность </a:t>
            </a:r>
            <a:r>
              <a:rPr lang="ru-RU" b="1" i="1" dirty="0"/>
              <a:t>системы выявления, поддержки и развития способностей и талантов у детей </a:t>
            </a:r>
          </a:p>
        </p:txBody>
      </p:sp>
      <p:graphicFrame>
        <p:nvGraphicFramePr>
          <p:cNvPr id="58" name="Диаграмма 57"/>
          <p:cNvGraphicFramePr/>
          <p:nvPr>
            <p:extLst>
              <p:ext uri="{D42A27DB-BD31-4B8C-83A1-F6EECF244321}">
                <p14:modId xmlns:p14="http://schemas.microsoft.com/office/powerpoint/2010/main" val="4161501423"/>
              </p:ext>
            </p:extLst>
          </p:nvPr>
        </p:nvGraphicFramePr>
        <p:xfrm>
          <a:off x="246055" y="1482685"/>
          <a:ext cx="4411316" cy="171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496311"/>
              </p:ext>
            </p:extLst>
          </p:nvPr>
        </p:nvGraphicFramePr>
        <p:xfrm>
          <a:off x="7856013" y="1983725"/>
          <a:ext cx="4197718" cy="4684752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1977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684752">
                <a:tc>
                  <a:txBody>
                    <a:bodyPr/>
                    <a:lstStyle/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>
                          <a:effectLst/>
                        </a:rPr>
                        <a:t>формирование и развитие творческих способностей, 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>
                          <a:effectLst/>
                        </a:rPr>
                        <a:t>удовлетворение индивидуальных потребностей в интеллектуальном, нравственном и физическом совершенствовании, 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>
                          <a:effectLst/>
                        </a:rPr>
                        <a:t>формирование культуры и безопасности образа жизни, 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>
                          <a:effectLst/>
                        </a:rPr>
                        <a:t>укрепление здоровья, 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>
                          <a:effectLst/>
                        </a:rPr>
                        <a:t>профессиональная</a:t>
                      </a:r>
                      <a:r>
                        <a:rPr lang="ru-RU" sz="2000" b="1" baseline="0" dirty="0" smtClean="0">
                          <a:effectLst/>
                        </a:rPr>
                        <a:t> </a:t>
                      </a:r>
                      <a:r>
                        <a:rPr lang="ru-RU" sz="2000" b="1" dirty="0" smtClean="0">
                          <a:effectLst/>
                        </a:rPr>
                        <a:t>ориентация,</a:t>
                      </a:r>
                      <a:endParaRPr lang="en-US" sz="2000" b="1" dirty="0" smtClean="0">
                        <a:effectLst/>
                      </a:endParaRP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1" dirty="0" smtClean="0">
                          <a:effectLst/>
                        </a:rPr>
                        <a:t>в</a:t>
                      </a:r>
                      <a:r>
                        <a:rPr lang="ru-RU" sz="2000" b="1" dirty="0" err="1" smtClean="0">
                          <a:effectLst/>
                        </a:rPr>
                        <a:t>ыявление</a:t>
                      </a:r>
                      <a:r>
                        <a:rPr lang="ru-RU" sz="2000" b="1" dirty="0" smtClean="0">
                          <a:effectLst/>
                        </a:rPr>
                        <a:t> и поддержка детей, проявивших выдающиеся способности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527038"/>
              </p:ext>
            </p:extLst>
          </p:nvPr>
        </p:nvGraphicFramePr>
        <p:xfrm>
          <a:off x="4611000" y="1359000"/>
          <a:ext cx="2790000" cy="171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0000"/>
              </a:tblGrid>
              <a:tr h="171000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МБОУ СШ № 1, 2, 10, 14,</a:t>
                      </a:r>
                      <a:r>
                        <a:rPr lang="ru-RU" sz="1600" b="1" u="none" strike="noStrike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 17, 36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МБДОУ Детский сад № 112, 178,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СДДТ, ЛДДТ, Радуга</a:t>
                      </a:r>
                      <a:endParaRPr lang="ru-RU" sz="1600" b="1" i="0" u="none" strike="noStrike" dirty="0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68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2.corriereobjects.it/methode_image/2016/08/24/Tecnologia/Foto%20Gallery/CalendarIcon_MGZ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5" y="1657094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/>
          <a:srcRect r="77956"/>
          <a:stretch>
            <a:fillRect/>
          </a:stretch>
        </p:blipFill>
        <p:spPr bwMode="auto">
          <a:xfrm>
            <a:off x="69567" y="121177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90518" y="128588"/>
            <a:ext cx="23179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Администрация 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городского округа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"Город Архангельск"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Департамент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образования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12" y="128588"/>
            <a:ext cx="1115060" cy="1015365"/>
          </a:xfrm>
          <a:prstGeom prst="rect">
            <a:avLst/>
          </a:prstGeom>
          <a:noFill/>
        </p:spPr>
      </p:pic>
      <p:pic>
        <p:nvPicPr>
          <p:cNvPr id="9" name="Рисунок 8" descr="\\cfs2\dfs\Documents\DO\dokis\public\Баранова Е.Е\Городская конференция\2022\рисунокъ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69" y="173841"/>
            <a:ext cx="86106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 rot="20975342">
            <a:off x="373119" y="2772709"/>
            <a:ext cx="207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16.09.2022</a:t>
            </a:r>
            <a:endParaRPr lang="ru-RU" sz="2400" dirty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(пятница</a:t>
            </a:r>
            <a:r>
              <a:rPr lang="ru-RU" b="1" dirty="0" smtClean="0"/>
              <a:t>)</a:t>
            </a:r>
          </a:p>
          <a:p>
            <a:pPr algn="ctr"/>
            <a:r>
              <a:rPr lang="ru-RU" b="1" dirty="0" smtClean="0"/>
              <a:t>МБУ ДО СДДТ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100999" y="1025318"/>
            <a:ext cx="859500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Концепция дополнительного образования</a:t>
            </a:r>
            <a:endParaRPr lang="ru-RU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1686000" y="4104000"/>
            <a:ext cx="3876511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Book Antiqua" pitchFamily="18" charset="0"/>
              </a:rPr>
              <a:t>К участию приглашаются</a:t>
            </a:r>
            <a:r>
              <a:rPr lang="ru-RU" sz="2600" b="1" dirty="0" smtClean="0">
                <a:solidFill>
                  <a:srgbClr val="002060"/>
                </a:solidFill>
                <a:latin typeface="Book Antiqua" pitchFamily="18" charset="0"/>
              </a:rPr>
              <a:t>: руководители</a:t>
            </a:r>
            <a:r>
              <a:rPr lang="ru-RU" sz="2600" b="1" dirty="0">
                <a:solidFill>
                  <a:srgbClr val="002060"/>
                </a:solidFill>
                <a:latin typeface="Book Antiqua" pitchFamily="18" charset="0"/>
              </a:rPr>
              <a:t>, </a:t>
            </a:r>
            <a:r>
              <a:rPr lang="ru-RU" sz="2600" b="1" dirty="0" smtClean="0">
                <a:solidFill>
                  <a:srgbClr val="002060"/>
                </a:solidFill>
                <a:latin typeface="Book Antiqua" pitchFamily="18" charset="0"/>
              </a:rPr>
              <a:t>педагогические работники ОО</a:t>
            </a:r>
            <a:endParaRPr lang="ru-RU" sz="26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36000" y="2449543"/>
            <a:ext cx="711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Book Antiqua" panose="02040602050305030304" pitchFamily="18" charset="0"/>
              </a:rPr>
              <a:t>Дополнительное образование – индустрия возможностей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003" y="2994657"/>
            <a:ext cx="4905000" cy="27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000" y="4286083"/>
            <a:ext cx="176212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09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xmlns="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xmlns="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Стрелка: шеврон 91">
            <a:extLst>
              <a:ext uri="{FF2B5EF4-FFF2-40B4-BE49-F238E27FC236}">
                <a16:creationId xmlns:a16="http://schemas.microsoft.com/office/drawing/2014/main" xmlns="" id="{48C17C91-31F2-42D9-955E-63870130CCB4}"/>
              </a:ext>
            </a:extLst>
          </p:cNvPr>
          <p:cNvSpPr/>
          <p:nvPr/>
        </p:nvSpPr>
        <p:spPr>
          <a:xfrm>
            <a:off x="744262" y="3377418"/>
            <a:ext cx="1854636" cy="452974"/>
          </a:xfrm>
          <a:prstGeom prst="chevron">
            <a:avLst>
              <a:gd name="adj" fmla="val 5891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xmlns="" id="{3363B380-27C8-4A26-A7B1-A346CCFC4114}"/>
              </a:ext>
            </a:extLst>
          </p:cNvPr>
          <p:cNvSpPr/>
          <p:nvPr/>
        </p:nvSpPr>
        <p:spPr>
          <a:xfrm>
            <a:off x="1586506" y="3513905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xmlns="" id="{C25E64F9-09F9-4814-A2B1-19E73BDA83A1}"/>
              </a:ext>
            </a:extLst>
          </p:cNvPr>
          <p:cNvSpPr/>
          <p:nvPr/>
        </p:nvSpPr>
        <p:spPr>
          <a:xfrm>
            <a:off x="6841336" y="527997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xmlns="" id="{1C71C7A4-2B62-467D-B6E4-BB9B8D54C29F}"/>
              </a:ext>
            </a:extLst>
          </p:cNvPr>
          <p:cNvSpPr/>
          <p:nvPr/>
        </p:nvSpPr>
        <p:spPr>
          <a:xfrm>
            <a:off x="8334875" y="5262398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</a:t>
            </a:r>
            <a:endParaRPr lang="ru-RU" sz="1600" dirty="0"/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xmlns="" id="{6CB18B6B-9FB3-4975-9ED1-D8731CBC7B24}"/>
              </a:ext>
            </a:extLst>
          </p:cNvPr>
          <p:cNvSpPr/>
          <p:nvPr/>
        </p:nvSpPr>
        <p:spPr>
          <a:xfrm>
            <a:off x="10125662" y="5262398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69" name="Рисунок 1"/>
          <p:cNvPicPr>
            <a:picLocks noChangeAspect="1"/>
          </p:cNvPicPr>
          <p:nvPr/>
        </p:nvPicPr>
        <p:blipFill>
          <a:blip r:embed="rId2"/>
          <a:srcRect r="77956"/>
          <a:stretch>
            <a:fillRect/>
          </a:stretch>
        </p:blipFill>
        <p:spPr bwMode="auto">
          <a:xfrm>
            <a:off x="69567" y="83308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Box 70"/>
          <p:cNvSpPr txBox="1"/>
          <p:nvPr/>
        </p:nvSpPr>
        <p:spPr>
          <a:xfrm>
            <a:off x="2409205" y="189411"/>
            <a:ext cx="8024954" cy="400112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Модель "Школа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Министерства просвещения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России"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489798" y="92113"/>
            <a:ext cx="634971" cy="634971"/>
            <a:chOff x="11489798" y="92113"/>
            <a:chExt cx="634971" cy="634971"/>
          </a:xfrm>
        </p:grpSpPr>
        <p:sp>
          <p:nvSpPr>
            <p:cNvPr id="73" name="object 3"/>
            <p:cNvSpPr/>
            <p:nvPr/>
          </p:nvSpPr>
          <p:spPr>
            <a:xfrm>
              <a:off x="11489798" y="92113"/>
              <a:ext cx="634971" cy="634971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0" y="1047088"/>
                  </a:moveTo>
                  <a:lnTo>
                    <a:pt x="1047088" y="1047088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31B83"/>
            </a:solidFill>
          </p:spPr>
          <p:txBody>
            <a:bodyPr wrap="square" lIns="0" tIns="0" rIns="0" bIns="0" rtlCol="0"/>
            <a:lstStyle/>
            <a:p>
              <a:endParaRPr sz="1092" dirty="0">
                <a:solidFill>
                  <a:prstClr val="black"/>
                </a:solidFill>
              </a:endParaRPr>
            </a:p>
          </p:txBody>
        </p:sp>
        <p:pic>
          <p:nvPicPr>
            <p:cNvPr id="74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834" y="92113"/>
              <a:ext cx="492897" cy="539490"/>
            </a:xfrm>
            <a:prstGeom prst="rect">
              <a:avLst/>
            </a:prstGeom>
          </p:spPr>
        </p:pic>
      </p:grpSp>
      <p:sp>
        <p:nvSpPr>
          <p:cNvPr id="66" name="Овал 65">
            <a:extLst>
              <a:ext uri="{FF2B5EF4-FFF2-40B4-BE49-F238E27FC236}">
                <a16:creationId xmlns:a16="http://schemas.microsoft.com/office/drawing/2014/main" xmlns="" id="{1C71C7A4-2B62-467D-B6E4-BB9B8D54C29F}"/>
              </a:ext>
            </a:extLst>
          </p:cNvPr>
          <p:cNvSpPr/>
          <p:nvPr/>
        </p:nvSpPr>
        <p:spPr>
          <a:xfrm>
            <a:off x="9632604" y="5296440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</a:t>
            </a:r>
            <a:endParaRPr lang="ru-RU" sz="1600" dirty="0"/>
          </a:p>
        </p:txBody>
      </p:sp>
      <p:sp>
        <p:nvSpPr>
          <p:cNvPr id="32" name="Круг: прозрачная заливка 10">
            <a:extLst>
              <a:ext uri="{FF2B5EF4-FFF2-40B4-BE49-F238E27FC236}">
                <a16:creationId xmlns:a16="http://schemas.microsoft.com/office/drawing/2014/main" xmlns="" id="{4BE139DC-E3E0-4D2C-9D37-6A5565B3AB0A}"/>
              </a:ext>
            </a:extLst>
          </p:cNvPr>
          <p:cNvSpPr/>
          <p:nvPr/>
        </p:nvSpPr>
        <p:spPr>
          <a:xfrm>
            <a:off x="1042978" y="1566399"/>
            <a:ext cx="1228817" cy="1241633"/>
          </a:xfrm>
          <a:prstGeom prst="donut">
            <a:avLst>
              <a:gd name="adj" fmla="val 8904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6885BC86-019A-4A33-A510-46F813B46A86}"/>
              </a:ext>
            </a:extLst>
          </p:cNvPr>
          <p:cNvCxnSpPr/>
          <p:nvPr/>
        </p:nvCxnSpPr>
        <p:spPr>
          <a:xfrm flipV="1">
            <a:off x="1663949" y="2812914"/>
            <a:ext cx="7631" cy="562331"/>
          </a:xfrm>
          <a:prstGeom prst="line">
            <a:avLst/>
          </a:prstGeom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18" descr="https://kipk.ru/images/%D0%A6%D0%9D%D0%9F%D0%9F%D0%9C/%D0%A1%D0%A2%D0%92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74" y="1839883"/>
            <a:ext cx="89590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5216865-9BF0-46BF-A260-B4A1375CC743}"/>
              </a:ext>
            </a:extLst>
          </p:cNvPr>
          <p:cNvSpPr txBox="1"/>
          <p:nvPr/>
        </p:nvSpPr>
        <p:spPr>
          <a:xfrm>
            <a:off x="2409205" y="1547495"/>
            <a:ext cx="1688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Традиции храни </a:t>
            </a:r>
          </a:p>
          <a:p>
            <a:pPr algn="ctr"/>
            <a:r>
              <a:rPr lang="ru-RU" sz="1600" b="1" dirty="0" smtClean="0"/>
              <a:t>и сохраняй</a:t>
            </a:r>
            <a:endParaRPr lang="ru-RU" sz="16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81E96B2-F90C-4E57-A90F-363F9934521C}"/>
              </a:ext>
            </a:extLst>
          </p:cNvPr>
          <p:cNvSpPr txBox="1"/>
          <p:nvPr/>
        </p:nvSpPr>
        <p:spPr>
          <a:xfrm>
            <a:off x="861400" y="1009527"/>
            <a:ext cx="153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/>
                </a:solidFill>
              </a:rPr>
              <a:t>ВОСПИТАНИЕ</a:t>
            </a:r>
            <a:endParaRPr lang="ru-RU" b="1" dirty="0">
              <a:solidFill>
                <a:schemeClr val="accent3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9021001" y="893263"/>
            <a:ext cx="30327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1" indent="-285751" algn="ctr">
              <a:buBlip>
                <a:blip r:embed="rId5"/>
              </a:buBlip>
            </a:pP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социализация и 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выбор </a:t>
            </a: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жизненного пути обучающихся (мировоззрение, традиции, профессия)</a:t>
            </a:r>
          </a:p>
        </p:txBody>
      </p:sp>
      <p:graphicFrame>
        <p:nvGraphicFramePr>
          <p:cNvPr id="81" name="Таблица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719279"/>
              </p:ext>
            </p:extLst>
          </p:nvPr>
        </p:nvGraphicFramePr>
        <p:xfrm>
          <a:off x="5165345" y="3607505"/>
          <a:ext cx="6791281" cy="304800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7912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38927">
                <a:tc>
                  <a:txBody>
                    <a:bodyPr/>
                    <a:lstStyle/>
                    <a:p>
                      <a:pPr marL="342900" lvl="0" indent="-342900" algn="l" defTabSz="914400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наличие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рабочей программы воспитания и календарного плана воспитательной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работы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l" defTabSz="914400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наличие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 использование государственной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символики</a:t>
                      </a:r>
                    </a:p>
                    <a:p>
                      <a:pPr marL="342900" lvl="0" indent="-342900" algn="l" defTabSz="914400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штаба воспитательной работы </a:t>
                      </a:r>
                      <a:endParaRPr 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l" defTabSz="914400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ученического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самоуправления</a:t>
                      </a:r>
                    </a:p>
                    <a:p>
                      <a:pPr marL="342900" lvl="0" indent="-342900" algn="l" defTabSz="914400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организация повышения квалификации работников школы в сфере воспитания, </a:t>
                      </a:r>
                    </a:p>
                    <a:p>
                      <a:pPr marL="342900" lvl="0" indent="-342900" algn="l" defTabSz="914400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содействие развитию волонтерского движения, деятельности детских и молодежных общественных </a:t>
                      </a:r>
                      <a:r>
                        <a:rPr lang="ru-RU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объединени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й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2" name="Прямоугольник 81"/>
          <p:cNvSpPr/>
          <p:nvPr/>
        </p:nvSpPr>
        <p:spPr>
          <a:xfrm>
            <a:off x="51480" y="4057595"/>
            <a:ext cx="4675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Показатели результативности системы </a:t>
            </a:r>
            <a:r>
              <a:rPr lang="ru-RU" b="1" i="1" dirty="0" smtClean="0"/>
              <a:t>организации воспитания обучающихся </a:t>
            </a:r>
            <a:endParaRPr lang="ru-RU" b="1" i="1" dirty="0"/>
          </a:p>
        </p:txBody>
      </p:sp>
      <p:graphicFrame>
        <p:nvGraphicFramePr>
          <p:cNvPr id="83" name="Диаграмма 82"/>
          <p:cNvGraphicFramePr/>
          <p:nvPr>
            <p:extLst>
              <p:ext uri="{D42A27DB-BD31-4B8C-83A1-F6EECF244321}">
                <p14:modId xmlns:p14="http://schemas.microsoft.com/office/powerpoint/2010/main" val="1559403243"/>
              </p:ext>
            </p:extLst>
          </p:nvPr>
        </p:nvGraphicFramePr>
        <p:xfrm>
          <a:off x="152950" y="4770112"/>
          <a:ext cx="4578994" cy="2105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122929"/>
              </p:ext>
            </p:extLst>
          </p:nvPr>
        </p:nvGraphicFramePr>
        <p:xfrm>
          <a:off x="2409205" y="1601734"/>
          <a:ext cx="2785969" cy="19172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5969"/>
              </a:tblGrid>
              <a:tr h="1917266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МБОУ  СШ № 11, 26, 35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МБДОУ Детский сад 94, 162, 173, 180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523489" y="893263"/>
            <a:ext cx="3497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i="1" dirty="0" smtClean="0">
                <a:solidFill>
                  <a:srgbClr val="002060"/>
                </a:solidFill>
              </a:rPr>
              <a:t>Направленности:</a:t>
            </a:r>
          </a:p>
          <a:p>
            <a:pPr lvl="0" algn="ctr"/>
            <a:endParaRPr lang="ru-RU" b="1" i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i="1" dirty="0" smtClean="0">
                <a:solidFill>
                  <a:srgbClr val="002060"/>
                </a:solidFill>
              </a:rPr>
              <a:t>Художественная,</a:t>
            </a:r>
            <a:endParaRPr lang="ru-RU" i="1" dirty="0">
              <a:solidFill>
                <a:srgbClr val="002060"/>
              </a:solidFill>
            </a:endParaRPr>
          </a:p>
          <a:p>
            <a:pPr lvl="0" algn="ctr"/>
            <a:r>
              <a:rPr lang="ru-RU" i="1" dirty="0" smtClean="0">
                <a:solidFill>
                  <a:srgbClr val="002060"/>
                </a:solidFill>
              </a:rPr>
              <a:t>Естественнонаучная</a:t>
            </a:r>
            <a:r>
              <a:rPr lang="ru-RU" i="1" dirty="0">
                <a:solidFill>
                  <a:srgbClr val="002060"/>
                </a:solidFill>
              </a:rPr>
              <a:t>,</a:t>
            </a:r>
          </a:p>
          <a:p>
            <a:pPr lvl="0" algn="ctr"/>
            <a:r>
              <a:rPr lang="ru-RU" i="1" dirty="0" smtClean="0">
                <a:solidFill>
                  <a:srgbClr val="002060"/>
                </a:solidFill>
              </a:rPr>
              <a:t>Техническая,</a:t>
            </a:r>
          </a:p>
          <a:p>
            <a:pPr lvl="0" algn="ctr"/>
            <a:r>
              <a:rPr lang="ru-RU" i="1" dirty="0" smtClean="0">
                <a:solidFill>
                  <a:srgbClr val="002060"/>
                </a:solidFill>
              </a:rPr>
              <a:t>Туристско-краеведческая</a:t>
            </a:r>
            <a:r>
              <a:rPr lang="ru-RU" i="1" dirty="0">
                <a:solidFill>
                  <a:srgbClr val="002060"/>
                </a:solidFill>
              </a:rPr>
              <a:t>,</a:t>
            </a:r>
          </a:p>
          <a:p>
            <a:pPr lvl="0" algn="ctr"/>
            <a:r>
              <a:rPr lang="ru-RU" i="1" dirty="0" smtClean="0">
                <a:solidFill>
                  <a:srgbClr val="002060"/>
                </a:solidFill>
              </a:rPr>
              <a:t>Физкультурно-спортивная</a:t>
            </a:r>
            <a:r>
              <a:rPr lang="ru-RU" i="1" dirty="0">
                <a:solidFill>
                  <a:srgbClr val="002060"/>
                </a:solidFill>
              </a:rPr>
              <a:t>,</a:t>
            </a:r>
          </a:p>
          <a:p>
            <a:pPr lvl="0" algn="ctr"/>
            <a:r>
              <a:rPr lang="ru-RU" i="1" dirty="0" smtClean="0">
                <a:solidFill>
                  <a:srgbClr val="002060"/>
                </a:solidFill>
              </a:rPr>
              <a:t>Социально-гуманитарная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2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/>
          <p:cNvPicPr>
            <a:picLocks noChangeAspect="1"/>
          </p:cNvPicPr>
          <p:nvPr/>
        </p:nvPicPr>
        <p:blipFill>
          <a:blip r:embed="rId2"/>
          <a:srcRect r="77956"/>
          <a:stretch>
            <a:fillRect/>
          </a:stretch>
        </p:blipFill>
        <p:spPr bwMode="auto">
          <a:xfrm>
            <a:off x="69567" y="83308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409205" y="189411"/>
            <a:ext cx="8024954" cy="400112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Модель "Школа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Министерства просвещения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России"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1489798" y="92113"/>
            <a:ext cx="634971" cy="634971"/>
            <a:chOff x="11489798" y="92113"/>
            <a:chExt cx="634971" cy="634971"/>
          </a:xfrm>
        </p:grpSpPr>
        <p:sp>
          <p:nvSpPr>
            <p:cNvPr id="8" name="object 3"/>
            <p:cNvSpPr/>
            <p:nvPr/>
          </p:nvSpPr>
          <p:spPr>
            <a:xfrm>
              <a:off x="11489798" y="92113"/>
              <a:ext cx="634971" cy="634971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0" y="1047088"/>
                  </a:moveTo>
                  <a:lnTo>
                    <a:pt x="1047088" y="1047088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31B83"/>
            </a:solidFill>
          </p:spPr>
          <p:txBody>
            <a:bodyPr wrap="square" lIns="0" tIns="0" rIns="0" bIns="0" rtlCol="0"/>
            <a:lstStyle/>
            <a:p>
              <a:endParaRPr sz="1092" dirty="0">
                <a:solidFill>
                  <a:prstClr val="black"/>
                </a:solidFill>
              </a:endParaRPr>
            </a:p>
          </p:txBody>
        </p:sp>
        <p:pic>
          <p:nvPicPr>
            <p:cNvPr id="9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834" y="92113"/>
              <a:ext cx="492897" cy="539490"/>
            </a:xfrm>
            <a:prstGeom prst="rect">
              <a:avLst/>
            </a:prstGeom>
          </p:spPr>
        </p:pic>
      </p:grpSp>
      <p:sp>
        <p:nvSpPr>
          <p:cNvPr id="2" name="AutoShape 4" descr="https://cdnn1.img.crimea.ria.ru/img/07e4/0a/07/1118808801_501:0:1581:1080_1920x0_80_0_0_3fb8cd80041274f2fd4fd30d96cbd5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5" b="20129"/>
          <a:stretch/>
        </p:blipFill>
        <p:spPr bwMode="auto">
          <a:xfrm>
            <a:off x="1587" y="5274000"/>
            <a:ext cx="12190413" cy="158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storage.yandexcloud.net/razgovor-edsoo-ru/media/file/ourcountry-12-pos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103">
            <a:off x="362630" y="1238068"/>
            <a:ext cx="4264129" cy="245073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Источник: sovainfo.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203" y="866192"/>
            <a:ext cx="4199303" cy="3240000"/>
          </a:xfrm>
          <a:prstGeom prst="rect">
            <a:avLst/>
          </a:prstGeom>
          <a:noFill/>
          <a:ln>
            <a:solidFill>
              <a:srgbClr val="CCE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000" y="1764695"/>
            <a:ext cx="2281536" cy="33243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07979" y="4194000"/>
            <a:ext cx="4445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Письмо Минпросвещения России от 17.06.2022 </a:t>
            </a:r>
            <a:r>
              <a:rPr lang="ru-RU" b="1" dirty="0" smtClean="0"/>
              <a:t>№ </a:t>
            </a:r>
            <a:r>
              <a:rPr lang="ru-RU" b="1" dirty="0"/>
              <a:t>АБ-1611/06 </a:t>
            </a:r>
            <a:r>
              <a:rPr lang="ru-RU" b="1" dirty="0" smtClean="0"/>
              <a:t>"О </a:t>
            </a:r>
            <a:r>
              <a:rPr lang="ru-RU" b="1" dirty="0"/>
              <a:t>направлении Стандарта </a:t>
            </a:r>
            <a:r>
              <a:rPr lang="ru-RU" b="1" dirty="0" smtClean="0"/>
              <a:t>церемониала"</a:t>
            </a:r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7" t="19516" r="48831" b="17040"/>
          <a:stretch/>
        </p:blipFill>
        <p:spPr bwMode="auto">
          <a:xfrm>
            <a:off x="4999703" y="866192"/>
            <a:ext cx="2434294" cy="41187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5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2.corriereobjects.it/methode_image/2016/08/24/Tecnologia/Foto%20Gallery/CalendarIcon_MGZ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685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/>
          <a:srcRect r="77956"/>
          <a:stretch>
            <a:fillRect/>
          </a:stretch>
        </p:blipFill>
        <p:spPr bwMode="auto">
          <a:xfrm>
            <a:off x="69567" y="121177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90518" y="128588"/>
            <a:ext cx="23179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Администрация 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городского округа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"Город Архангельск"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Департамент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образования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12" y="128588"/>
            <a:ext cx="1115060" cy="1015365"/>
          </a:xfrm>
          <a:prstGeom prst="rect">
            <a:avLst/>
          </a:prstGeom>
          <a:noFill/>
        </p:spPr>
      </p:pic>
      <p:pic>
        <p:nvPicPr>
          <p:cNvPr id="9" name="Рисунок 8" descr="\\cfs2\dfs\Documents\DO\dokis\public\Баранова Е.Е\Городская конференция\2022\рисунокъ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69" y="173841"/>
            <a:ext cx="86106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 rot="20975342">
            <a:off x="432543" y="2725706"/>
            <a:ext cx="202213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15.09.2022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(пятница</a:t>
            </a:r>
            <a:r>
              <a:rPr lang="ru-RU" sz="1400" b="1" dirty="0" smtClean="0"/>
              <a:t>)</a:t>
            </a:r>
          </a:p>
          <a:p>
            <a:pPr algn="ctr"/>
            <a:r>
              <a:rPr lang="ru-RU" sz="1400" b="1" dirty="0" smtClean="0"/>
              <a:t>МБОУ СШ № 9</a:t>
            </a:r>
          </a:p>
          <a:p>
            <a:pPr algn="ctr"/>
            <a:r>
              <a:rPr lang="ru-RU" sz="1400" b="1" dirty="0" smtClean="0"/>
              <a:t>МБДОУ Детский сад </a:t>
            </a:r>
            <a:br>
              <a:rPr lang="ru-RU" sz="1400" b="1" dirty="0" smtClean="0"/>
            </a:br>
            <a:r>
              <a:rPr lang="ru-RU" sz="1400" b="1" dirty="0" smtClean="0"/>
              <a:t>№ 178,187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4999" y="909000"/>
            <a:ext cx="883285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Методическое сопровождение педагога в области воспитания</a:t>
            </a:r>
            <a:endParaRPr lang="ru-RU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0012" y="5634000"/>
            <a:ext cx="1187526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Book Antiqua" pitchFamily="18" charset="0"/>
              </a:rPr>
              <a:t>К участию приглашаются: </a:t>
            </a:r>
            <a:r>
              <a:rPr lang="ru-RU" sz="2600" b="1" dirty="0" smtClean="0">
                <a:solidFill>
                  <a:srgbClr val="002060"/>
                </a:solidFill>
                <a:latin typeface="Book Antiqua" pitchFamily="18" charset="0"/>
              </a:rPr>
              <a:t>заместители руководителей, педагогические работники ОО</a:t>
            </a:r>
            <a:endParaRPr lang="ru-RU" sz="26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76000" y="2316361"/>
            <a:ext cx="50584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Book Antiqua" panose="02040602050305030304" pitchFamily="18" charset="0"/>
              </a:rPr>
              <a:t>Современные тренды и направления воспитательной деятельности в дошкольной образовательной </a:t>
            </a:r>
            <a:r>
              <a:rPr lang="ru-RU" sz="2400" dirty="0" smtClean="0">
                <a:latin typeface="Book Antiqua" panose="02040602050305030304" pitchFamily="18" charset="0"/>
              </a:rPr>
              <a:t>организации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400" dirty="0" smtClean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Book Antiqua" panose="02040602050305030304" pitchFamily="18" charset="0"/>
              </a:rPr>
              <a:t>Воспитательная работа – организация системной воспитательной деятельности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400" dirty="0" smtClean="0">
              <a:latin typeface="Book Antiqua" panose="020406020503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222" y="1418050"/>
            <a:ext cx="2108150" cy="297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706" y="3009675"/>
            <a:ext cx="2096516" cy="278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94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xmlns="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xmlns="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трелка: шеврон 93">
            <a:extLst>
              <a:ext uri="{FF2B5EF4-FFF2-40B4-BE49-F238E27FC236}">
                <a16:creationId xmlns:a16="http://schemas.microsoft.com/office/drawing/2014/main" xmlns="" id="{BB3B7A49-90AE-40F7-AAF4-60B2543DF174}"/>
              </a:ext>
            </a:extLst>
          </p:cNvPr>
          <p:cNvSpPr/>
          <p:nvPr/>
        </p:nvSpPr>
        <p:spPr>
          <a:xfrm>
            <a:off x="452767" y="1263724"/>
            <a:ext cx="1803730" cy="452974"/>
          </a:xfrm>
          <a:prstGeom prst="chevron">
            <a:avLst>
              <a:gd name="adj" fmla="val 58912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xmlns="" id="{C25E64F9-09F9-4814-A2B1-19E73BDA83A1}"/>
              </a:ext>
            </a:extLst>
          </p:cNvPr>
          <p:cNvSpPr/>
          <p:nvPr/>
        </p:nvSpPr>
        <p:spPr>
          <a:xfrm>
            <a:off x="1200085" y="1395108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142" name="Прямая соединительная линия 141">
            <a:extLst>
              <a:ext uri="{FF2B5EF4-FFF2-40B4-BE49-F238E27FC236}">
                <a16:creationId xmlns:a16="http://schemas.microsoft.com/office/drawing/2014/main" xmlns="" id="{CDFE1742-8440-4BB3-B752-3F357C204D22}"/>
              </a:ext>
            </a:extLst>
          </p:cNvPr>
          <p:cNvCxnSpPr/>
          <p:nvPr/>
        </p:nvCxnSpPr>
        <p:spPr>
          <a:xfrm flipV="1">
            <a:off x="1290085" y="1671123"/>
            <a:ext cx="0" cy="852667"/>
          </a:xfrm>
          <a:prstGeom prst="line">
            <a:avLst/>
          </a:prstGeom>
          <a:ln w="254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Круг: прозрачная заливка 15">
            <a:extLst>
              <a:ext uri="{FF2B5EF4-FFF2-40B4-BE49-F238E27FC236}">
                <a16:creationId xmlns:a16="http://schemas.microsoft.com/office/drawing/2014/main" xmlns="" id="{C9652DBB-FAF7-4C01-AF5A-13E81AA8CE4C}"/>
              </a:ext>
            </a:extLst>
          </p:cNvPr>
          <p:cNvSpPr/>
          <p:nvPr/>
        </p:nvSpPr>
        <p:spPr>
          <a:xfrm>
            <a:off x="630187" y="2551330"/>
            <a:ext cx="1228817" cy="1241633"/>
          </a:xfrm>
          <a:prstGeom prst="donut">
            <a:avLst>
              <a:gd name="adj" fmla="val 8904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9839891-CDF8-4EB2-814A-E42C33F6DB2B}"/>
              </a:ext>
            </a:extLst>
          </p:cNvPr>
          <p:cNvSpPr txBox="1"/>
          <p:nvPr/>
        </p:nvSpPr>
        <p:spPr>
          <a:xfrm>
            <a:off x="1386685" y="1965576"/>
            <a:ext cx="1531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Профессию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выбирай</a:t>
            </a:r>
            <a:endParaRPr lang="ru-RU" sz="2000" b="1" dirty="0"/>
          </a:p>
        </p:txBody>
      </p:sp>
      <p:pic>
        <p:nvPicPr>
          <p:cNvPr id="69" name="Рисунок 1"/>
          <p:cNvPicPr>
            <a:picLocks noChangeAspect="1"/>
          </p:cNvPicPr>
          <p:nvPr/>
        </p:nvPicPr>
        <p:blipFill>
          <a:blip r:embed="rId2"/>
          <a:srcRect r="77956"/>
          <a:stretch>
            <a:fillRect/>
          </a:stretch>
        </p:blipFill>
        <p:spPr bwMode="auto">
          <a:xfrm>
            <a:off x="69567" y="83308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Box 70"/>
          <p:cNvSpPr txBox="1"/>
          <p:nvPr/>
        </p:nvSpPr>
        <p:spPr>
          <a:xfrm>
            <a:off x="2409205" y="189411"/>
            <a:ext cx="8024954" cy="707888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Модель "Школа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Министерства просвещения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России"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489798" y="92113"/>
            <a:ext cx="634971" cy="634971"/>
            <a:chOff x="11489798" y="92113"/>
            <a:chExt cx="634971" cy="634971"/>
          </a:xfrm>
        </p:grpSpPr>
        <p:sp>
          <p:nvSpPr>
            <p:cNvPr id="73" name="object 3"/>
            <p:cNvSpPr/>
            <p:nvPr/>
          </p:nvSpPr>
          <p:spPr>
            <a:xfrm>
              <a:off x="11489798" y="92113"/>
              <a:ext cx="634971" cy="634971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0" y="1047088"/>
                  </a:moveTo>
                  <a:lnTo>
                    <a:pt x="1047088" y="1047088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31B83"/>
            </a:solidFill>
          </p:spPr>
          <p:txBody>
            <a:bodyPr wrap="square" lIns="0" tIns="0" rIns="0" bIns="0" rtlCol="0"/>
            <a:lstStyle/>
            <a:p>
              <a:endParaRPr sz="1092" dirty="0">
                <a:solidFill>
                  <a:prstClr val="black"/>
                </a:solidFill>
              </a:endParaRPr>
            </a:p>
          </p:txBody>
        </p:sp>
        <p:pic>
          <p:nvPicPr>
            <p:cNvPr id="74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834" y="92113"/>
              <a:ext cx="492897" cy="539490"/>
            </a:xfrm>
            <a:prstGeom prst="rect">
              <a:avLst/>
            </a:prstGeom>
          </p:spPr>
        </p:pic>
      </p:grpSp>
      <p:pic>
        <p:nvPicPr>
          <p:cNvPr id="1076" name="Picture 52" descr="https://i.ya-webdesign.com/images/3-arrows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46" y="2697958"/>
            <a:ext cx="1032901" cy="8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8761694" y="932459"/>
            <a:ext cx="32363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1" indent="-285751" algn="ctr">
              <a:buBlip>
                <a:blip r:embed="rId5"/>
              </a:buBlip>
            </a:pP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социализация и выбор жизненного пути обучающихся (мировоззрение, традиции, профессия)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9566" y="3909816"/>
            <a:ext cx="7916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Муниципальный </a:t>
            </a:r>
            <a:r>
              <a:rPr lang="ru-RU" b="1" dirty="0" smtClean="0"/>
              <a:t>проект "CHILD </a:t>
            </a:r>
            <a:r>
              <a:rPr lang="ru-RU" b="1" dirty="0"/>
              <a:t>AND </a:t>
            </a:r>
            <a:r>
              <a:rPr lang="ru-RU" b="1" dirty="0" smtClean="0"/>
              <a:t>SKILLS" (</a:t>
            </a:r>
            <a:r>
              <a:rPr lang="ru-RU" b="1" dirty="0"/>
              <a:t>по стандартам </a:t>
            </a:r>
            <a:r>
              <a:rPr lang="ru-RU" b="1" dirty="0" err="1"/>
              <a:t>WorldSkills</a:t>
            </a:r>
            <a:r>
              <a:rPr lang="ru-RU" b="1" dirty="0" smtClean="0"/>
              <a:t>)</a:t>
            </a:r>
            <a:endParaRPr lang="ru-RU" b="1" dirty="0"/>
          </a:p>
        </p:txBody>
      </p: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582239380"/>
              </p:ext>
            </p:extLst>
          </p:nvPr>
        </p:nvGraphicFramePr>
        <p:xfrm>
          <a:off x="2111075" y="4305090"/>
          <a:ext cx="2484785" cy="1656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476368589"/>
              </p:ext>
            </p:extLst>
          </p:nvPr>
        </p:nvGraphicFramePr>
        <p:xfrm>
          <a:off x="490730" y="4989475"/>
          <a:ext cx="2822161" cy="1744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73056" y="5712640"/>
            <a:ext cx="14487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Воспитанники</a:t>
            </a:r>
            <a:endParaRPr lang="ru-RU" sz="1400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1330797" y="6426291"/>
            <a:ext cx="14487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Родители</a:t>
            </a:r>
            <a:endParaRPr lang="ru-RU" sz="1400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629114" y="5793931"/>
            <a:ext cx="14487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Педагоги</a:t>
            </a:r>
            <a:endParaRPr lang="ru-RU" sz="1400" b="1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8115019"/>
              </p:ext>
            </p:extLst>
          </p:nvPr>
        </p:nvGraphicFramePr>
        <p:xfrm>
          <a:off x="4251000" y="4311098"/>
          <a:ext cx="3735000" cy="2469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52294"/>
              </p:ext>
            </p:extLst>
          </p:nvPr>
        </p:nvGraphicFramePr>
        <p:xfrm>
          <a:off x="3082354" y="790200"/>
          <a:ext cx="5848646" cy="1795321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8486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795321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"Предпрофессиональные" классы: МБОУ </a:t>
                      </a: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СШ № 11, 14, 20, 28, 33, МБОУ АСШ Соловецких юнг, МБОУ Гимназия № 3, 6. </a:t>
                      </a:r>
                    </a:p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effectLst/>
                        </a:rPr>
                        <a:t>Классы </a:t>
                      </a:r>
                      <a:r>
                        <a:rPr lang="ru-RU" sz="2000" b="0" i="0" dirty="0">
                          <a:effectLst/>
                        </a:rPr>
                        <a:t>психолого-педагогической </a:t>
                      </a:r>
                      <a:r>
                        <a:rPr lang="ru-RU" sz="2000" b="0" i="0" dirty="0" smtClean="0">
                          <a:effectLst/>
                        </a:rPr>
                        <a:t>направленности: </a:t>
                      </a:r>
                      <a:r>
                        <a:rPr lang="ru-RU" sz="2000" b="0" i="0" dirty="0">
                          <a:effectLst/>
                        </a:rPr>
                        <a:t>МБОУ СШ № 9, 20, МБОУ Гимназия № 24.</a:t>
                      </a:r>
                      <a:endParaRPr lang="ru-RU" sz="1800" b="0" i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1" name="Прямоугольник 50"/>
          <p:cNvSpPr/>
          <p:nvPr/>
        </p:nvSpPr>
        <p:spPr>
          <a:xfrm>
            <a:off x="8685832" y="2592634"/>
            <a:ext cx="33477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Результативность</a:t>
            </a:r>
          </a:p>
          <a:p>
            <a:pPr algn="ctr"/>
            <a:r>
              <a:rPr lang="ru-RU" b="1" i="1" dirty="0" smtClean="0"/>
              <a:t> </a:t>
            </a:r>
            <a:r>
              <a:rPr lang="ru-RU" b="1" i="1" dirty="0"/>
              <a:t>системы </a:t>
            </a:r>
            <a:r>
              <a:rPr lang="ru-RU" b="1" i="1" dirty="0" smtClean="0"/>
              <a:t>работы по профориентации обучающихся </a:t>
            </a:r>
            <a:endParaRPr lang="ru-RU" b="1" i="1" dirty="0"/>
          </a:p>
        </p:txBody>
      </p:sp>
      <p:graphicFrame>
        <p:nvGraphicFramePr>
          <p:cNvPr id="52" name="Диаграмма 51"/>
          <p:cNvGraphicFramePr/>
          <p:nvPr>
            <p:extLst>
              <p:ext uri="{D42A27DB-BD31-4B8C-83A1-F6EECF244321}">
                <p14:modId xmlns:p14="http://schemas.microsoft.com/office/powerpoint/2010/main" val="1036681482"/>
              </p:ext>
            </p:extLst>
          </p:nvPr>
        </p:nvGraphicFramePr>
        <p:xfrm>
          <a:off x="8435079" y="3691679"/>
          <a:ext cx="3562957" cy="1748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56" name="Диаграмма 55"/>
          <p:cNvGraphicFramePr/>
          <p:nvPr>
            <p:extLst>
              <p:ext uri="{D42A27DB-BD31-4B8C-83A1-F6EECF244321}">
                <p14:modId xmlns:p14="http://schemas.microsoft.com/office/powerpoint/2010/main" val="3134911245"/>
              </p:ext>
            </p:extLst>
          </p:nvPr>
        </p:nvGraphicFramePr>
        <p:xfrm>
          <a:off x="-416806" y="4191071"/>
          <a:ext cx="2527881" cy="1685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6685" y="4418104"/>
            <a:ext cx="1428750" cy="295275"/>
          </a:xfrm>
          <a:prstGeom prst="rect">
            <a:avLst/>
          </a:prstGeom>
        </p:spPr>
      </p:pic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518597"/>
              </p:ext>
            </p:extLst>
          </p:nvPr>
        </p:nvGraphicFramePr>
        <p:xfrm>
          <a:off x="8090339" y="5132742"/>
          <a:ext cx="4083913" cy="14675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3913"/>
              </a:tblGrid>
              <a:tr h="146757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МБОУ  Гимназия № 3, 25,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СШ № 11, 14, 27, 28, СЮ,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33, 62, 93, ЭБЛ</a:t>
                      </a:r>
                      <a:endParaRPr lang="ru-RU" sz="1600" b="1" u="none" strike="noStrike" baseline="0" dirty="0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МБУ Центр "Леда"</a:t>
                      </a:r>
                      <a:endParaRPr lang="ru-RU" sz="1600" b="1" u="none" strike="noStrike" dirty="0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730243" y="2879757"/>
            <a:ext cx="3245738" cy="58477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Программа</a:t>
            </a:r>
            <a:r>
              <a:rPr lang="en-US" sz="1600" b="1" dirty="0" smtClean="0"/>
              <a:t> "</a:t>
            </a:r>
            <a:r>
              <a:rPr lang="en-US" sz="1600" b="1" dirty="0" err="1" smtClean="0"/>
              <a:t>Билет</a:t>
            </a:r>
            <a:r>
              <a:rPr lang="en-US" sz="1600" b="1" dirty="0" smtClean="0"/>
              <a:t> в </a:t>
            </a:r>
            <a:r>
              <a:rPr lang="en-US" sz="1600" b="1" dirty="0" err="1" smtClean="0"/>
              <a:t>будущее</a:t>
            </a:r>
            <a:r>
              <a:rPr lang="en-US" sz="1600" b="1" dirty="0" smtClean="0"/>
              <a:t>" – 585 </a:t>
            </a:r>
            <a:r>
              <a:rPr lang="en-US" sz="1600" b="1" dirty="0" err="1" smtClean="0"/>
              <a:t>человек</a:t>
            </a:r>
            <a:endParaRPr lang="ru-RU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908467" y="2879758"/>
            <a:ext cx="3821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Цикл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открытых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уроков</a:t>
            </a:r>
            <a:r>
              <a:rPr lang="en-US" sz="1600" b="1" dirty="0" smtClean="0"/>
              <a:t> "Проектория"</a:t>
            </a:r>
            <a:r>
              <a:rPr lang="ru-RU" sz="1600" b="1" dirty="0" smtClean="0"/>
              <a:t> - </a:t>
            </a:r>
            <a:r>
              <a:rPr lang="en-US" sz="1600" b="1" dirty="0" smtClean="0"/>
              <a:t> 9855 </a:t>
            </a:r>
            <a:r>
              <a:rPr lang="en-US" sz="1600" b="1" dirty="0" err="1" smtClean="0"/>
              <a:t>учащихся</a:t>
            </a:r>
            <a:r>
              <a:rPr lang="en-US" sz="1600" b="1" dirty="0" smtClean="0"/>
              <a:t> 8-11 </a:t>
            </a:r>
            <a:r>
              <a:rPr lang="en-US" sz="1600" b="1" dirty="0" err="1" smtClean="0"/>
              <a:t>классов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45168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2.corriereobjects.it/methode_image/2016/08/24/Tecnologia/Foto%20Gallery/CalendarIcon_MGZ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1970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/>
          <a:srcRect r="77956"/>
          <a:stretch>
            <a:fillRect/>
          </a:stretch>
        </p:blipFill>
        <p:spPr bwMode="auto">
          <a:xfrm>
            <a:off x="69567" y="121177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90518" y="128588"/>
            <a:ext cx="23179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Администрация 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городского округа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"Город Архангельск"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Департамент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образования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12" y="128588"/>
            <a:ext cx="1115060" cy="1015365"/>
          </a:xfrm>
          <a:prstGeom prst="rect">
            <a:avLst/>
          </a:prstGeom>
          <a:noFill/>
        </p:spPr>
      </p:pic>
      <p:pic>
        <p:nvPicPr>
          <p:cNvPr id="9" name="Рисунок 8" descr="\\cfs2\dfs\Documents\DO\dokis\public\Баранова Е.Е\Городская конференция\2022\рисунокъ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69" y="173841"/>
            <a:ext cx="86106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 rot="20975342">
            <a:off x="405001" y="2570898"/>
            <a:ext cx="2070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13.09.2022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(вторник</a:t>
            </a:r>
            <a:r>
              <a:rPr lang="ru-RU" sz="1400" b="1" dirty="0" smtClean="0"/>
              <a:t>)</a:t>
            </a:r>
          </a:p>
          <a:p>
            <a:pPr algn="ctr"/>
            <a:r>
              <a:rPr lang="ru-RU" sz="1400" b="1" dirty="0" smtClean="0"/>
              <a:t>МБОУ СШ № 68</a:t>
            </a:r>
          </a:p>
          <a:p>
            <a:pPr algn="ctr"/>
            <a:r>
              <a:rPr lang="ru-RU" sz="1400" b="1" dirty="0" smtClean="0"/>
              <a:t>МБДОУ ЦРР-детский сад " 140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00999" y="959435"/>
            <a:ext cx="883285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Профориентационная</a:t>
            </a:r>
            <a:r>
              <a:rPr lang="ru-RU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площадка</a:t>
            </a:r>
            <a:endParaRPr lang="ru-RU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4071000" y="4689000"/>
            <a:ext cx="4815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Book Antiqua" pitchFamily="18" charset="0"/>
              </a:rPr>
              <a:t>К участию приглашаются: </a:t>
            </a:r>
            <a:r>
              <a:rPr lang="ru-RU" sz="2600" b="1" dirty="0" smtClean="0">
                <a:solidFill>
                  <a:srgbClr val="002060"/>
                </a:solidFill>
                <a:latin typeface="Book Antiqua" pitchFamily="18" charset="0"/>
              </a:rPr>
              <a:t>заместители руководителей, педагогические работники</a:t>
            </a:r>
            <a:endParaRPr lang="ru-RU" sz="26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96582" y="1868781"/>
            <a:ext cx="5058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Book Antiqua" panose="02040602050305030304" pitchFamily="18" charset="0"/>
              </a:rPr>
              <a:t>PRO выбор: в будущее с </a:t>
            </a:r>
            <a:r>
              <a:rPr lang="ru-RU" sz="2400" dirty="0" smtClean="0">
                <a:latin typeface="Book Antiqua" panose="02040602050305030304" pitchFamily="18" charset="0"/>
              </a:rPr>
              <a:t>уверенностью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400" dirty="0" smtClean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Book Antiqua" panose="02040602050305030304" pitchFamily="18" charset="0"/>
              </a:rPr>
              <a:t>Новые возможности ранней профориентации детей дошкольного возраста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000" y="1724438"/>
            <a:ext cx="2880000" cy="407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2" y="4061756"/>
            <a:ext cx="3950328" cy="279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54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28094" y="1515306"/>
            <a:ext cx="1228817" cy="2230364"/>
            <a:chOff x="9834032" y="1183789"/>
            <a:chExt cx="1228817" cy="2230364"/>
          </a:xfrm>
          <a:solidFill>
            <a:srgbClr val="FF5050"/>
          </a:solidFill>
        </p:grpSpPr>
        <p:cxnSp>
          <p:nvCxnSpPr>
            <p:cNvPr id="144" name="Прямая соединительная линия 143">
              <a:extLst>
                <a:ext uri="{FF2B5EF4-FFF2-40B4-BE49-F238E27FC236}">
                  <a16:creationId xmlns:a16="http://schemas.microsoft.com/office/drawing/2014/main" xmlns="" id="{FA7F2351-0A5E-462E-BB3F-6F5D821FB313}"/>
                </a:ext>
              </a:extLst>
            </p:cNvPr>
            <p:cNvCxnSpPr>
              <a:endCxn id="14" idx="4"/>
            </p:cNvCxnSpPr>
            <p:nvPr/>
          </p:nvCxnSpPr>
          <p:spPr>
            <a:xfrm flipH="1" flipV="1">
              <a:off x="10448441" y="2425422"/>
              <a:ext cx="8867" cy="988731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Круг: прозрачная заливка 13">
              <a:extLst>
                <a:ext uri="{FF2B5EF4-FFF2-40B4-BE49-F238E27FC236}">
                  <a16:creationId xmlns:a16="http://schemas.microsoft.com/office/drawing/2014/main" xmlns="" id="{8BC51743-AF96-45AA-BEEF-F0EE3B34A727}"/>
                </a:ext>
              </a:extLst>
            </p:cNvPr>
            <p:cNvSpPr/>
            <p:nvPr/>
          </p:nvSpPr>
          <p:spPr>
            <a:xfrm>
              <a:off x="9834032" y="1183789"/>
              <a:ext cx="1228817" cy="1241633"/>
            </a:xfrm>
            <a:prstGeom prst="donut">
              <a:avLst>
                <a:gd name="adj" fmla="val 8904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chemeClr val="tx1"/>
                </a:solidFill>
              </a:endParaRPr>
            </a:p>
          </p:txBody>
        </p:sp>
      </p:grpSp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xmlns="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xmlns="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Стрелка: шеврон 95">
            <a:extLst>
              <a:ext uri="{FF2B5EF4-FFF2-40B4-BE49-F238E27FC236}">
                <a16:creationId xmlns:a16="http://schemas.microsoft.com/office/drawing/2014/main" xmlns="" id="{32BCDDB5-B173-4C76-9B17-00BF5163696A}"/>
              </a:ext>
            </a:extLst>
          </p:cNvPr>
          <p:cNvSpPr/>
          <p:nvPr/>
        </p:nvSpPr>
        <p:spPr>
          <a:xfrm>
            <a:off x="206832" y="3670420"/>
            <a:ext cx="1718234" cy="452974"/>
          </a:xfrm>
          <a:prstGeom prst="chevron">
            <a:avLst>
              <a:gd name="adj" fmla="val 58912"/>
            </a:avLst>
          </a:prstGeom>
          <a:solidFill>
            <a:srgbClr val="FF5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xmlns="" id="{1C71C7A4-2B62-467D-B6E4-BB9B8D54C29F}"/>
              </a:ext>
            </a:extLst>
          </p:cNvPr>
          <p:cNvSpPr/>
          <p:nvPr/>
        </p:nvSpPr>
        <p:spPr>
          <a:xfrm>
            <a:off x="975949" y="3778199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</a:t>
            </a:r>
            <a:endParaRPr lang="ru-RU" sz="16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1BCE15A-A19D-47EC-9DC0-36540613DD5D}"/>
              </a:ext>
            </a:extLst>
          </p:cNvPr>
          <p:cNvSpPr txBox="1"/>
          <p:nvPr/>
        </p:nvSpPr>
        <p:spPr>
          <a:xfrm>
            <a:off x="428094" y="1102442"/>
            <a:ext cx="1090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УЧИТЕЛЬ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9" name="Рисунок 1"/>
          <p:cNvPicPr>
            <a:picLocks noChangeAspect="1"/>
          </p:cNvPicPr>
          <p:nvPr/>
        </p:nvPicPr>
        <p:blipFill>
          <a:blip r:embed="rId2"/>
          <a:srcRect r="77956"/>
          <a:stretch>
            <a:fillRect/>
          </a:stretch>
        </p:blipFill>
        <p:spPr bwMode="auto">
          <a:xfrm>
            <a:off x="69567" y="83308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Box 70"/>
          <p:cNvSpPr txBox="1"/>
          <p:nvPr/>
        </p:nvSpPr>
        <p:spPr>
          <a:xfrm>
            <a:off x="2409205" y="189411"/>
            <a:ext cx="8024954" cy="707888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Модель "Школа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Министерства просвещения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России"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489798" y="92113"/>
            <a:ext cx="634971" cy="634971"/>
            <a:chOff x="11489798" y="92113"/>
            <a:chExt cx="634971" cy="634971"/>
          </a:xfrm>
        </p:grpSpPr>
        <p:sp>
          <p:nvSpPr>
            <p:cNvPr id="73" name="object 3"/>
            <p:cNvSpPr/>
            <p:nvPr/>
          </p:nvSpPr>
          <p:spPr>
            <a:xfrm>
              <a:off x="11489798" y="92113"/>
              <a:ext cx="634971" cy="634971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0" y="1047088"/>
                  </a:moveTo>
                  <a:lnTo>
                    <a:pt x="1047088" y="1047088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31B83"/>
            </a:solidFill>
          </p:spPr>
          <p:txBody>
            <a:bodyPr wrap="square" lIns="0" tIns="0" rIns="0" bIns="0" rtlCol="0"/>
            <a:lstStyle/>
            <a:p>
              <a:endParaRPr sz="1092" dirty="0">
                <a:solidFill>
                  <a:prstClr val="black"/>
                </a:solidFill>
              </a:endParaRPr>
            </a:p>
          </p:txBody>
        </p:sp>
        <p:pic>
          <p:nvPicPr>
            <p:cNvPr id="74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834" y="92113"/>
              <a:ext cx="492897" cy="539490"/>
            </a:xfrm>
            <a:prstGeom prst="rect">
              <a:avLst/>
            </a:prstGeom>
          </p:spPr>
        </p:pic>
      </p:grpSp>
      <p:pic>
        <p:nvPicPr>
          <p:cNvPr id="58" name="Picture 2" descr="https://i.ya-webdesign.com/images/globe-silhouette-png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81" y="1704285"/>
            <a:ext cx="908736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791034" y="631603"/>
            <a:ext cx="3236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1" indent="-285751" algn="ctr">
              <a:buBlip>
                <a:blip r:embed="rId5"/>
              </a:buBlip>
            </a:pP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поддержка учительства</a:t>
            </a:r>
            <a:endParaRPr lang="ru-RU" b="1" dirty="0">
              <a:solidFill>
                <a:srgbClr val="C00000"/>
              </a:solidFill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pic>
        <p:nvPicPr>
          <p:cNvPr id="33" name="Picture 8" descr="https://www.arhcity.ru/data/115/PORSU20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7" y="4730602"/>
            <a:ext cx="122400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https://www.arhcity.ru/data/115/PROFKON20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60" y="4719539"/>
            <a:ext cx="122400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9" y="5750485"/>
            <a:ext cx="1516158" cy="11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2054847" y="6203655"/>
            <a:ext cx="2537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Портфель кадровых проектов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99839891-CDF8-4EB2-814A-E42C33F6DB2B}"/>
              </a:ext>
            </a:extLst>
          </p:cNvPr>
          <p:cNvSpPr txBox="1"/>
          <p:nvPr/>
        </p:nvSpPr>
        <p:spPr>
          <a:xfrm>
            <a:off x="5422" y="4065511"/>
            <a:ext cx="1950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/>
              <a:t>Учителями </a:t>
            </a:r>
          </a:p>
          <a:p>
            <a:pPr algn="ctr"/>
            <a:r>
              <a:rPr lang="ru-RU" b="1" i="1" dirty="0" smtClean="0"/>
              <a:t>славится Россия!</a:t>
            </a:r>
            <a:endParaRPr lang="ru-RU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0963" y="963942"/>
            <a:ext cx="5051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a typeface="Batang" panose="02030600000101010101" pitchFamily="18" charset="-127"/>
                <a:cs typeface="Aparajita" panose="020B0604020202020204" pitchFamily="34" charset="0"/>
              </a:rPr>
              <a:t>Средняя заработная плата </a:t>
            </a:r>
            <a:endParaRPr lang="ru-RU" b="1" dirty="0" smtClean="0">
              <a:ea typeface="Batang" panose="02030600000101010101" pitchFamily="18" charset="-127"/>
              <a:cs typeface="Aparajita" panose="020B0604020202020204" pitchFamily="34" charset="0"/>
            </a:endParaRPr>
          </a:p>
          <a:p>
            <a:pPr algn="ctr"/>
            <a:r>
              <a:rPr lang="ru-RU" b="1" dirty="0" smtClean="0">
                <a:ea typeface="Batang" panose="02030600000101010101" pitchFamily="18" charset="-127"/>
                <a:cs typeface="Aparajita" panose="020B0604020202020204" pitchFamily="34" charset="0"/>
              </a:rPr>
              <a:t>педагогических работников</a:t>
            </a:r>
            <a:endParaRPr lang="ru-RU" b="1" dirty="0">
              <a:ea typeface="Batang" panose="02030600000101010101" pitchFamily="18" charset="-127"/>
              <a:cs typeface="Aparajita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434628" y="3971574"/>
            <a:ext cx="59113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денежная выплата  обучающимся по договорам </a:t>
            </a:r>
            <a:r>
              <a:rPr lang="ru-RU" sz="1600" dirty="0"/>
              <a:t>целевого </a:t>
            </a:r>
            <a:r>
              <a:rPr lang="ru-RU" sz="1600" dirty="0" smtClean="0"/>
              <a:t>обучения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единовременная выплата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конкурс </a:t>
            </a:r>
            <a:r>
              <a:rPr lang="ru-RU" sz="1600" dirty="0"/>
              <a:t>на получение премии Главы Администрации </a:t>
            </a:r>
            <a:endParaRPr lang="ru-RU" sz="1600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социальная поддержка </a:t>
            </a:r>
            <a:r>
              <a:rPr lang="ru-RU" sz="1600" dirty="0"/>
              <a:t>учителям, переехавшим в Архангельск с целью трудоустройства в </a:t>
            </a:r>
            <a:r>
              <a:rPr lang="ru-RU" sz="1600" dirty="0" smtClean="0"/>
              <a:t>школы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"Социальная ипотека"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ЖСК "Учительский дом</a:t>
            </a:r>
            <a:r>
              <a:rPr lang="ru-RU" sz="1600" dirty="0"/>
              <a:t> </a:t>
            </a:r>
            <a:r>
              <a:rPr lang="ru-RU" sz="1600" dirty="0" smtClean="0"/>
              <a:t>"</a:t>
            </a:r>
            <a:endParaRPr lang="ru-RU" sz="1600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8509390" y="3388514"/>
            <a:ext cx="38495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Результативность </a:t>
            </a:r>
            <a:r>
              <a:rPr lang="ru-RU" b="1" i="1" dirty="0"/>
              <a:t>системы </a:t>
            </a:r>
            <a:r>
              <a:rPr lang="ru-RU" b="1" i="1" dirty="0" smtClean="0"/>
              <a:t>работы по обеспечению </a:t>
            </a:r>
            <a:r>
              <a:rPr lang="ru-RU" b="1" i="1" dirty="0" err="1" smtClean="0"/>
              <a:t>профразвития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педработников</a:t>
            </a:r>
            <a:endParaRPr lang="ru-RU" b="1" i="1" dirty="0"/>
          </a:p>
        </p:txBody>
      </p:sp>
      <p:graphicFrame>
        <p:nvGraphicFramePr>
          <p:cNvPr id="65" name="Диаграмма 64"/>
          <p:cNvGraphicFramePr/>
          <p:nvPr>
            <p:extLst>
              <p:ext uri="{D42A27DB-BD31-4B8C-83A1-F6EECF244321}">
                <p14:modId xmlns:p14="http://schemas.microsoft.com/office/powerpoint/2010/main" val="2690394719"/>
              </p:ext>
            </p:extLst>
          </p:nvPr>
        </p:nvGraphicFramePr>
        <p:xfrm>
          <a:off x="8471206" y="4440092"/>
          <a:ext cx="3562957" cy="1748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9589314"/>
              </p:ext>
            </p:extLst>
          </p:nvPr>
        </p:nvGraphicFramePr>
        <p:xfrm>
          <a:off x="8692015" y="1313540"/>
          <a:ext cx="3432754" cy="207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48" name="Группа 47"/>
          <p:cNvGrpSpPr/>
          <p:nvPr/>
        </p:nvGrpSpPr>
        <p:grpSpPr>
          <a:xfrm>
            <a:off x="9607445" y="1576924"/>
            <a:ext cx="2637969" cy="1937357"/>
            <a:chOff x="8982879" y="4290036"/>
            <a:chExt cx="2129636" cy="2202895"/>
          </a:xfrm>
        </p:grpSpPr>
        <p:sp>
          <p:nvSpPr>
            <p:cNvPr id="53" name="Заголовок 1"/>
            <p:cNvSpPr txBox="1">
              <a:spLocks/>
            </p:cNvSpPr>
            <p:nvPr/>
          </p:nvSpPr>
          <p:spPr>
            <a:xfrm rot="10800000" flipH="1" flipV="1">
              <a:off x="9185552" y="5351484"/>
              <a:ext cx="1756420" cy="2860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000" b="1" dirty="0" smtClean="0">
                  <a:solidFill>
                    <a:schemeClr val="bg1"/>
                  </a:solidFill>
                  <a:latin typeface="+mn-lt"/>
                  <a:ea typeface="Batang" panose="02030600000101010101" pitchFamily="18" charset="-127"/>
                  <a:cs typeface="Aparajita" panose="020B0604020202020204" pitchFamily="34" charset="0"/>
                </a:rPr>
                <a:t>42 310,1 рублей </a:t>
              </a:r>
              <a:endParaRPr lang="ru-RU" sz="2000" b="1" dirty="0">
                <a:solidFill>
                  <a:schemeClr val="bg1"/>
                </a:solidFill>
                <a:latin typeface="+mn-lt"/>
                <a:ea typeface="Batang" panose="02030600000101010101" pitchFamily="18" charset="-127"/>
                <a:cs typeface="Aparajita" panose="020B0604020202020204" pitchFamily="34" charset="0"/>
              </a:endParaRPr>
            </a:p>
          </p:txBody>
        </p:sp>
        <p:sp>
          <p:nvSpPr>
            <p:cNvPr id="54" name="Заголовок 1"/>
            <p:cNvSpPr txBox="1">
              <a:spLocks/>
            </p:cNvSpPr>
            <p:nvPr/>
          </p:nvSpPr>
          <p:spPr>
            <a:xfrm rot="10800000" flipH="1" flipV="1">
              <a:off x="9185551" y="6206924"/>
              <a:ext cx="1756420" cy="2860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000" b="1" dirty="0" smtClean="0">
                  <a:solidFill>
                    <a:schemeClr val="bg1"/>
                  </a:solidFill>
                  <a:latin typeface="+mn-lt"/>
                  <a:ea typeface="Batang" panose="02030600000101010101" pitchFamily="18" charset="-127"/>
                  <a:cs typeface="Aparajita" panose="020B0604020202020204" pitchFamily="34" charset="0"/>
                </a:rPr>
                <a:t>47 096,8 рублей </a:t>
              </a:r>
              <a:endParaRPr lang="ru-RU" sz="2000" b="1" dirty="0">
                <a:solidFill>
                  <a:schemeClr val="bg1"/>
                </a:solidFill>
                <a:latin typeface="+mn-lt"/>
                <a:ea typeface="Batang" panose="02030600000101010101" pitchFamily="18" charset="-127"/>
                <a:cs typeface="Aparajita" panose="020B0604020202020204" pitchFamily="34" charset="0"/>
              </a:endParaRPr>
            </a:p>
          </p:txBody>
        </p:sp>
        <p:sp>
          <p:nvSpPr>
            <p:cNvPr id="55" name="Заголовок 1"/>
            <p:cNvSpPr txBox="1">
              <a:spLocks/>
            </p:cNvSpPr>
            <p:nvPr/>
          </p:nvSpPr>
          <p:spPr>
            <a:xfrm>
              <a:off x="8982879" y="4804122"/>
              <a:ext cx="1576972" cy="5140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b="1" dirty="0" smtClean="0">
                  <a:latin typeface="+mn-lt"/>
                  <a:ea typeface="Batang" panose="02030600000101010101" pitchFamily="18" charset="-127"/>
                  <a:cs typeface="Aparajita" panose="020B0604020202020204" pitchFamily="34" charset="0"/>
                </a:rPr>
                <a:t> Рост на 10,1%</a:t>
              </a:r>
              <a:endParaRPr lang="ru-RU" sz="1800" b="1" dirty="0">
                <a:latin typeface="+mn-lt"/>
                <a:ea typeface="Batang" panose="02030600000101010101" pitchFamily="18" charset="-127"/>
                <a:cs typeface="Aparajita" panose="020B0604020202020204" pitchFamily="34" charset="0"/>
              </a:endParaRPr>
            </a:p>
          </p:txBody>
        </p:sp>
        <p:sp>
          <p:nvSpPr>
            <p:cNvPr id="56" name="Заголовок 1"/>
            <p:cNvSpPr txBox="1">
              <a:spLocks/>
            </p:cNvSpPr>
            <p:nvPr/>
          </p:nvSpPr>
          <p:spPr>
            <a:xfrm>
              <a:off x="9362391" y="5266407"/>
              <a:ext cx="1415332" cy="4561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b="1" dirty="0" smtClean="0">
                  <a:latin typeface="+mn-lt"/>
                  <a:ea typeface="Batang" panose="02030600000101010101" pitchFamily="18" charset="-127"/>
                  <a:cs typeface="Aparajita" panose="020B0604020202020204" pitchFamily="34" charset="0"/>
                </a:rPr>
                <a:t>Рост на 12,6%</a:t>
              </a:r>
              <a:endParaRPr lang="ru-RU" sz="1800" b="1" dirty="0">
                <a:latin typeface="+mn-lt"/>
                <a:ea typeface="Batang" panose="02030600000101010101" pitchFamily="18" charset="-127"/>
                <a:cs typeface="Aparajita" panose="020B0604020202020204" pitchFamily="34" charset="0"/>
              </a:endParaRPr>
            </a:p>
          </p:txBody>
        </p:sp>
        <p:sp>
          <p:nvSpPr>
            <p:cNvPr id="59" name="Заголовок 1"/>
            <p:cNvSpPr txBox="1">
              <a:spLocks/>
            </p:cNvSpPr>
            <p:nvPr/>
          </p:nvSpPr>
          <p:spPr>
            <a:xfrm>
              <a:off x="9604042" y="4347965"/>
              <a:ext cx="1337930" cy="4561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b="1" dirty="0" smtClean="0">
                  <a:latin typeface="+mn-lt"/>
                  <a:ea typeface="Batang" panose="02030600000101010101" pitchFamily="18" charset="-127"/>
                  <a:cs typeface="Aparajita" panose="020B0604020202020204" pitchFamily="34" charset="0"/>
                </a:rPr>
                <a:t>Рост на 16,1%</a:t>
              </a:r>
              <a:endParaRPr lang="ru-RU" sz="1800" b="1" dirty="0">
                <a:latin typeface="+mn-lt"/>
                <a:ea typeface="Batang" panose="02030600000101010101" pitchFamily="18" charset="-127"/>
                <a:cs typeface="Aparajita" panose="020B0604020202020204" pitchFamily="34" charset="0"/>
              </a:endParaRPr>
            </a:p>
          </p:txBody>
        </p:sp>
        <p:sp>
          <p:nvSpPr>
            <p:cNvPr id="60" name="Заголовок 1"/>
            <p:cNvSpPr txBox="1">
              <a:spLocks/>
            </p:cNvSpPr>
            <p:nvPr/>
          </p:nvSpPr>
          <p:spPr>
            <a:xfrm rot="10800000" flipH="1" flipV="1">
              <a:off x="9356095" y="4290036"/>
              <a:ext cx="1756420" cy="2860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000" b="1" dirty="0" smtClean="0">
                  <a:solidFill>
                    <a:schemeClr val="bg1"/>
                  </a:solidFill>
                  <a:latin typeface="+mn-lt"/>
                  <a:ea typeface="Batang" panose="02030600000101010101" pitchFamily="18" charset="-127"/>
                  <a:cs typeface="Aparajita" panose="020B0604020202020204" pitchFamily="34" charset="0"/>
                </a:rPr>
                <a:t>39 801,7 рублей </a:t>
              </a:r>
              <a:endParaRPr lang="ru-RU" sz="2000" b="1" dirty="0">
                <a:solidFill>
                  <a:schemeClr val="bg1"/>
                </a:solidFill>
                <a:latin typeface="+mn-lt"/>
                <a:ea typeface="Batang" panose="02030600000101010101" pitchFamily="18" charset="-127"/>
                <a:cs typeface="Aparajita" panose="020B0604020202020204" pitchFamily="34" charset="0"/>
              </a:endParaRPr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883795"/>
              </p:ext>
            </p:extLst>
          </p:nvPr>
        </p:nvGraphicFramePr>
        <p:xfrm>
          <a:off x="1956000" y="1161542"/>
          <a:ext cx="6553390" cy="2669485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553390"/>
              </a:tblGrid>
              <a:tr h="2669485">
                <a:tc>
                  <a:txBody>
                    <a:bodyPr/>
                    <a:lstStyle/>
                    <a:p>
                      <a:pPr marL="285750" indent="-285750" algn="just" defTabSz="914400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постоянная</a:t>
                      </a: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системная работа по профессиональному развитию работников; </a:t>
                      </a:r>
                    </a:p>
                    <a:p>
                      <a:pPr marL="285750" indent="-285750" algn="just" defTabSz="914400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оценка </a:t>
                      </a: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результатов работников через систему показателей, основанных на стратегических и тактических целях школы, определенных программой ее развития; </a:t>
                      </a:r>
                    </a:p>
                    <a:p>
                      <a:pPr marL="285750" indent="-285750" algn="just" defTabSz="914400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</a:t>
                      </a: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системы мотивации и стимулирования работников в целях повышения эффективности и результативности их работы; </a:t>
                      </a:r>
                    </a:p>
                    <a:p>
                      <a:pPr marL="285750" indent="-285750" algn="just" defTabSz="914400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системная </a:t>
                      </a: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работа по подбору и расстановке кадров, в том числе формирование и ведение кадрового резерва; </a:t>
                      </a:r>
                    </a:p>
                    <a:p>
                      <a:pPr marL="285750" indent="-285750" algn="just" defTabSz="914400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поддержание </a:t>
                      </a:r>
                      <a:r>
                        <a:rPr lang="ru-RU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комфортной деловой </a:t>
                      </a: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среды</a:t>
                      </a:r>
                      <a:endParaRPr lang="ru-RU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682988"/>
              </p:ext>
            </p:extLst>
          </p:nvPr>
        </p:nvGraphicFramePr>
        <p:xfrm>
          <a:off x="5196000" y="5423715"/>
          <a:ext cx="3150000" cy="113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0000"/>
              </a:tblGrid>
              <a:tr h="113528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МБОУ  СШ № 11, 17, </a:t>
                      </a:r>
                      <a:r>
                        <a:rPr lang="ru-RU" sz="1600" b="1" u="none" strike="noStrike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МБДОУ Детский сад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№ 37, 112, 121, 159, 174, МБУ Центр "Леда"</a:t>
                      </a:r>
                      <a:endParaRPr lang="ru-RU" sz="1600" b="1" u="none" strike="noStrike" dirty="0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68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2.corriereobjects.it/methode_image/2016/08/24/Tecnologia/Foto%20Gallery/CalendarIcon_MGZ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685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/>
          <a:srcRect r="77956"/>
          <a:stretch>
            <a:fillRect/>
          </a:stretch>
        </p:blipFill>
        <p:spPr bwMode="auto">
          <a:xfrm>
            <a:off x="69567" y="121177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90518" y="128588"/>
            <a:ext cx="23179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Администрация 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городского округа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"Город Архангельск"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Департамент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образования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12" y="128588"/>
            <a:ext cx="1115060" cy="1015365"/>
          </a:xfrm>
          <a:prstGeom prst="rect">
            <a:avLst/>
          </a:prstGeom>
          <a:noFill/>
        </p:spPr>
      </p:pic>
      <p:pic>
        <p:nvPicPr>
          <p:cNvPr id="9" name="Рисунок 8" descr="\\cfs2\dfs\Documents\DO\dokis\public\Баранова Е.Е\Городская конференция\2022\рисунокъ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69" y="173841"/>
            <a:ext cx="86106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 rot="20975342">
            <a:off x="373118" y="2702586"/>
            <a:ext cx="2070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19.09.2022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(понедельник</a:t>
            </a:r>
            <a:r>
              <a:rPr lang="ru-RU" sz="1400" b="1" dirty="0" smtClean="0"/>
              <a:t>)</a:t>
            </a:r>
          </a:p>
          <a:p>
            <a:pPr algn="ctr"/>
            <a:r>
              <a:rPr lang="ru-RU" sz="1400" b="1" dirty="0" smtClean="0"/>
              <a:t>МБОУ СШ № 36</a:t>
            </a:r>
          </a:p>
          <a:p>
            <a:pPr algn="ctr"/>
            <a:r>
              <a:rPr lang="ru-RU" sz="1400" b="1" dirty="0" smtClean="0"/>
              <a:t>МБДОУ Детский сад </a:t>
            </a:r>
            <a:br>
              <a:rPr lang="ru-RU" sz="1400" b="1" dirty="0" smtClean="0"/>
            </a:br>
            <a:r>
              <a:rPr lang="ru-RU" sz="1400" b="1" dirty="0" smtClean="0"/>
              <a:t>№ 94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01000" y="864000"/>
            <a:ext cx="883285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Социально-правовое сопровождение педагога</a:t>
            </a:r>
            <a:endParaRPr lang="ru-RU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-1239000" y="5900181"/>
            <a:ext cx="1187526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Book Antiqua" pitchFamily="18" charset="0"/>
              </a:rPr>
              <a:t>К участию приглашаются: </a:t>
            </a:r>
            <a:r>
              <a:rPr lang="ru-RU" sz="2600" b="1" dirty="0" smtClean="0">
                <a:solidFill>
                  <a:srgbClr val="002060"/>
                </a:solidFill>
                <a:latin typeface="Book Antiqua" pitchFamily="18" charset="0"/>
              </a:rPr>
              <a:t>молодые педагоги ОО</a:t>
            </a:r>
            <a:endParaRPr lang="ru-RU" sz="26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36419" y="2549427"/>
            <a:ext cx="50584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Book Antiqua" panose="02040602050305030304" pitchFamily="18" charset="0"/>
              </a:rPr>
              <a:t>Социально-правовое сопровождение молодого педагога</a:t>
            </a:r>
            <a:endParaRPr lang="ru-RU" sz="2400" dirty="0" smtClean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400" dirty="0" smtClean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Book Antiqua" panose="02040602050305030304" pitchFamily="18" charset="0"/>
              </a:rPr>
              <a:t>Школа профессионально-правового ориентирования</a:t>
            </a:r>
          </a:p>
          <a:p>
            <a:pPr algn="just"/>
            <a:r>
              <a:rPr lang="ru-RU" sz="2400" dirty="0" smtClean="0">
                <a:latin typeface="Book Antiqua" panose="02040602050305030304" pitchFamily="18" charset="0"/>
              </a:rPr>
              <a:t>    молодого </a:t>
            </a:r>
            <a:r>
              <a:rPr lang="ru-RU" sz="2400" dirty="0">
                <a:latin typeface="Book Antiqua" panose="02040602050305030304" pitchFamily="18" charset="0"/>
              </a:rPr>
              <a:t>педагога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000" y="1455253"/>
            <a:ext cx="3060000" cy="214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169" y="3429000"/>
            <a:ext cx="2386132" cy="328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2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xmlns="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xmlns="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xmlns="" id="{6CB18B6B-9FB3-4975-9ED1-D8731CBC7B24}"/>
              </a:ext>
            </a:extLst>
          </p:cNvPr>
          <p:cNvSpPr/>
          <p:nvPr/>
        </p:nvSpPr>
        <p:spPr>
          <a:xfrm>
            <a:off x="1137741" y="1476990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69" name="Рисунок 1"/>
          <p:cNvPicPr>
            <a:picLocks noChangeAspect="1"/>
          </p:cNvPicPr>
          <p:nvPr/>
        </p:nvPicPr>
        <p:blipFill>
          <a:blip r:embed="rId2"/>
          <a:srcRect r="77956"/>
          <a:stretch>
            <a:fillRect/>
          </a:stretch>
        </p:blipFill>
        <p:spPr bwMode="auto">
          <a:xfrm>
            <a:off x="69567" y="83308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Box 70"/>
          <p:cNvSpPr txBox="1"/>
          <p:nvPr/>
        </p:nvSpPr>
        <p:spPr>
          <a:xfrm>
            <a:off x="2409205" y="189411"/>
            <a:ext cx="8024954" cy="707888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Модель "Школа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Министерства просвещения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России"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489798" y="92113"/>
            <a:ext cx="634971" cy="634971"/>
            <a:chOff x="11489798" y="92113"/>
            <a:chExt cx="634971" cy="634971"/>
          </a:xfrm>
        </p:grpSpPr>
        <p:sp>
          <p:nvSpPr>
            <p:cNvPr id="73" name="object 3"/>
            <p:cNvSpPr/>
            <p:nvPr/>
          </p:nvSpPr>
          <p:spPr>
            <a:xfrm>
              <a:off x="11489798" y="92113"/>
              <a:ext cx="634971" cy="634971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0" y="1047088"/>
                  </a:moveTo>
                  <a:lnTo>
                    <a:pt x="1047088" y="1047088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31B83"/>
            </a:solidFill>
          </p:spPr>
          <p:txBody>
            <a:bodyPr wrap="square" lIns="0" tIns="0" rIns="0" bIns="0" rtlCol="0"/>
            <a:lstStyle/>
            <a:p>
              <a:endParaRPr sz="1092" dirty="0">
                <a:solidFill>
                  <a:prstClr val="black"/>
                </a:solidFill>
              </a:endParaRPr>
            </a:p>
          </p:txBody>
        </p:sp>
        <p:pic>
          <p:nvPicPr>
            <p:cNvPr id="74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834" y="92113"/>
              <a:ext cx="492897" cy="539490"/>
            </a:xfrm>
            <a:prstGeom prst="rect">
              <a:avLst/>
            </a:prstGeom>
          </p:spPr>
        </p:pic>
      </p:grpSp>
      <p:sp>
        <p:nvSpPr>
          <p:cNvPr id="54" name="Стрелка: шеврон 95">
            <a:extLst>
              <a:ext uri="{FF2B5EF4-FFF2-40B4-BE49-F238E27FC236}">
                <a16:creationId xmlns:a16="http://schemas.microsoft.com/office/drawing/2014/main" xmlns="" id="{32BCDDB5-B173-4C76-9B17-00BF5163696A}"/>
              </a:ext>
            </a:extLst>
          </p:cNvPr>
          <p:cNvSpPr/>
          <p:nvPr/>
        </p:nvSpPr>
        <p:spPr>
          <a:xfrm>
            <a:off x="27916" y="1374545"/>
            <a:ext cx="1587497" cy="452974"/>
          </a:xfrm>
          <a:prstGeom prst="chevron">
            <a:avLst>
              <a:gd name="adj" fmla="val 58912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xmlns="" id="{4963C330-4BEE-478C-8B2D-E04E4289F087}"/>
              </a:ext>
            </a:extLst>
          </p:cNvPr>
          <p:cNvCxnSpPr/>
          <p:nvPr/>
        </p:nvCxnSpPr>
        <p:spPr>
          <a:xfrm flipV="1">
            <a:off x="734683" y="1802943"/>
            <a:ext cx="0" cy="939091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Круг: прозрачная заливка 17">
            <a:extLst>
              <a:ext uri="{FF2B5EF4-FFF2-40B4-BE49-F238E27FC236}">
                <a16:creationId xmlns:a16="http://schemas.microsoft.com/office/drawing/2014/main" xmlns="" id="{8DDD3C6F-8D95-4B47-8E5D-91C5D8A68663}"/>
              </a:ext>
            </a:extLst>
          </p:cNvPr>
          <p:cNvSpPr/>
          <p:nvPr/>
        </p:nvSpPr>
        <p:spPr>
          <a:xfrm>
            <a:off x="138644" y="2685988"/>
            <a:ext cx="1228817" cy="1241633"/>
          </a:xfrm>
          <a:prstGeom prst="donut">
            <a:avLst>
              <a:gd name="adj" fmla="val 890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xmlns="" id="{1C71C7A4-2B62-467D-B6E4-BB9B8D54C29F}"/>
              </a:ext>
            </a:extLst>
          </p:cNvPr>
          <p:cNvSpPr/>
          <p:nvPr/>
        </p:nvSpPr>
        <p:spPr>
          <a:xfrm>
            <a:off x="644683" y="1511032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</a:t>
            </a:r>
            <a:endParaRPr lang="ru-RU" sz="1600" dirty="0"/>
          </a:p>
        </p:txBody>
      </p:sp>
      <p:pic>
        <p:nvPicPr>
          <p:cNvPr id="1028" name="Picture 4" descr="https://www.pinclipart.com/picdir/big/333-3334460_1-guys-on-bean-bag-with-laptop-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6" y="2882010"/>
            <a:ext cx="894751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146000" y="727084"/>
            <a:ext cx="3236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1" indent="-285751" algn="ctr">
              <a:buBlip>
                <a:blip r:embed="rId5"/>
              </a:buBlip>
            </a:pP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участие каждого в создании комфортного и безопасного школьного климата (детско-взрослая общность)</a:t>
            </a:r>
            <a:endParaRPr lang="ru-RU" b="1" dirty="0">
              <a:solidFill>
                <a:srgbClr val="C00000"/>
              </a:solidFill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9839891-CDF8-4EB2-814A-E42C33F6DB2B}"/>
              </a:ext>
            </a:extLst>
          </p:cNvPr>
          <p:cNvSpPr txBox="1"/>
          <p:nvPr/>
        </p:nvSpPr>
        <p:spPr>
          <a:xfrm>
            <a:off x="1071646" y="2028987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/>
              <a:t>Важней всего </a:t>
            </a:r>
          </a:p>
          <a:p>
            <a:pPr algn="ctr"/>
            <a:r>
              <a:rPr lang="ru-RU" b="1" i="1" dirty="0" smtClean="0"/>
              <a:t>погода в доме!</a:t>
            </a:r>
            <a:endParaRPr lang="ru-RU" b="1" i="1" dirty="0"/>
          </a:p>
        </p:txBody>
      </p:sp>
      <p:sp>
        <p:nvSpPr>
          <p:cNvPr id="35" name="Прямоугольник 34"/>
          <p:cNvSpPr/>
          <p:nvPr/>
        </p:nvSpPr>
        <p:spPr>
          <a:xfrm rot="10800000" flipV="1">
            <a:off x="4432493" y="658364"/>
            <a:ext cx="7621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Школьная служба примирения </a:t>
            </a:r>
            <a:r>
              <a:rPr lang="ru-RU" sz="1600" dirty="0" smtClean="0"/>
              <a:t>- </a:t>
            </a:r>
            <a:r>
              <a:rPr lang="ru-RU" sz="1600" dirty="0"/>
              <a:t>в 42 </a:t>
            </a:r>
            <a:r>
              <a:rPr lang="ru-RU" sz="1600" dirty="0" smtClean="0"/>
              <a:t>ОУ, </a:t>
            </a:r>
          </a:p>
          <a:p>
            <a:r>
              <a:rPr lang="ru-RU" sz="1600" dirty="0" smtClean="0"/>
              <a:t>217 случаев, 82% - завершились примирением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 rot="10800000" flipV="1">
            <a:off x="3231069" y="2102449"/>
            <a:ext cx="8822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51 ОУ </a:t>
            </a:r>
            <a:r>
              <a:rPr lang="ru-RU" sz="1600" dirty="0" smtClean="0"/>
              <a:t>- </a:t>
            </a:r>
            <a:r>
              <a:rPr lang="ru-RU" sz="1600" dirty="0"/>
              <a:t>исследования психологических особенностей обучающихся, в </a:t>
            </a:r>
            <a:r>
              <a:rPr lang="ru-RU" sz="1600" dirty="0" err="1"/>
              <a:t>т.ч</a:t>
            </a:r>
            <a:r>
              <a:rPr lang="ru-RU" sz="1600" dirty="0"/>
              <a:t>. различных форм отклоняющегося </a:t>
            </a:r>
            <a:r>
              <a:rPr lang="ru-RU" sz="1600" dirty="0" smtClean="0"/>
              <a:t>поведения</a:t>
            </a:r>
            <a:endParaRPr lang="ru-RU" sz="1600" dirty="0"/>
          </a:p>
        </p:txBody>
      </p:sp>
      <p:sp>
        <p:nvSpPr>
          <p:cNvPr id="38" name="Прямоугольник 37"/>
          <p:cNvSpPr/>
          <p:nvPr/>
        </p:nvSpPr>
        <p:spPr>
          <a:xfrm rot="10800000" flipV="1">
            <a:off x="4470065" y="1287746"/>
            <a:ext cx="75836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МБУ </a:t>
            </a:r>
            <a:r>
              <a:rPr lang="ru-RU" sz="1600" dirty="0" smtClean="0"/>
              <a:t>"Центр "Леда" </a:t>
            </a:r>
            <a:r>
              <a:rPr lang="ru-RU" sz="1600" dirty="0"/>
              <a:t>-</a:t>
            </a:r>
            <a:r>
              <a:rPr lang="ru-RU" sz="1600" dirty="0" smtClean="0"/>
              <a:t> </a:t>
            </a:r>
            <a:r>
              <a:rPr lang="ru-RU" sz="1600" dirty="0"/>
              <a:t>29 мероприятий по координации и методическому руководству деятельности социальных педагогов, педагогов-психологов, а также школьных </a:t>
            </a:r>
            <a:r>
              <a:rPr lang="ru-RU" sz="1600" dirty="0" smtClean="0"/>
              <a:t>уполномоченных.</a:t>
            </a:r>
            <a:endParaRPr lang="ru-RU" sz="1600" dirty="0"/>
          </a:p>
        </p:txBody>
      </p:sp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val="3561695512"/>
              </p:ext>
            </p:extLst>
          </p:nvPr>
        </p:nvGraphicFramePr>
        <p:xfrm>
          <a:off x="117408" y="3438576"/>
          <a:ext cx="2978745" cy="2453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2744478" y="3636022"/>
            <a:ext cx="3126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2020- 2021 уч. год: 1134 педагога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604613" y="2792353"/>
            <a:ext cx="618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Численность педагогических работников, оказывающих психолого-педагогическую, методическую и консультативную помощь родителям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30" y="5352862"/>
            <a:ext cx="2227766" cy="1474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" name="Прямоугольник 56"/>
          <p:cNvSpPr/>
          <p:nvPr/>
        </p:nvSpPr>
        <p:spPr>
          <a:xfrm>
            <a:off x="7798740" y="2589622"/>
            <a:ext cx="4616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Результативность системы работы по обеспечению здоровья и безопасности</a:t>
            </a:r>
            <a:endParaRPr lang="ru-RU" sz="1600" b="1" dirty="0"/>
          </a:p>
        </p:txBody>
      </p:sp>
      <p:graphicFrame>
        <p:nvGraphicFramePr>
          <p:cNvPr id="58" name="Диаграмма 57"/>
          <p:cNvGraphicFramePr/>
          <p:nvPr>
            <p:extLst>
              <p:ext uri="{D42A27DB-BD31-4B8C-83A1-F6EECF244321}">
                <p14:modId xmlns:p14="http://schemas.microsoft.com/office/powerpoint/2010/main" val="2603632701"/>
              </p:ext>
            </p:extLst>
          </p:nvPr>
        </p:nvGraphicFramePr>
        <p:xfrm>
          <a:off x="8325664" y="3275100"/>
          <a:ext cx="3562957" cy="1748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55" name="AutoShape 3"/>
          <p:cNvSpPr>
            <a:spLocks noChangeArrowheads="1"/>
          </p:cNvSpPr>
          <p:nvPr/>
        </p:nvSpPr>
        <p:spPr bwMode="gray">
          <a:xfrm>
            <a:off x="3406050" y="4008852"/>
            <a:ext cx="2164506" cy="950483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18900000" scaled="1"/>
          </a:gradFill>
          <a:ln w="50800">
            <a:solidFill>
              <a:srgbClr val="7099E2"/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sz="2000"/>
          </a:p>
        </p:txBody>
      </p:sp>
      <p:grpSp>
        <p:nvGrpSpPr>
          <p:cNvPr id="62" name="Group 4"/>
          <p:cNvGrpSpPr>
            <a:grpSpLocks/>
          </p:cNvGrpSpPr>
          <p:nvPr/>
        </p:nvGrpSpPr>
        <p:grpSpPr bwMode="auto">
          <a:xfrm>
            <a:off x="5685649" y="3576593"/>
            <a:ext cx="510381" cy="1197742"/>
            <a:chOff x="2304" y="1344"/>
            <a:chExt cx="498" cy="1245"/>
          </a:xfrm>
        </p:grpSpPr>
        <p:sp>
          <p:nvSpPr>
            <p:cNvPr id="63" name="Freeform 5"/>
            <p:cNvSpPr>
              <a:spLocks/>
            </p:cNvSpPr>
            <p:nvPr/>
          </p:nvSpPr>
          <p:spPr bwMode="gray">
            <a:xfrm>
              <a:off x="2425" y="1344"/>
              <a:ext cx="233" cy="254"/>
            </a:xfrm>
            <a:custGeom>
              <a:avLst/>
              <a:gdLst>
                <a:gd name="T0" fmla="*/ 133 w 267"/>
                <a:gd name="T1" fmla="*/ 0 h 292"/>
                <a:gd name="T2" fmla="*/ 161 w 267"/>
                <a:gd name="T3" fmla="*/ 3 h 292"/>
                <a:gd name="T4" fmla="*/ 186 w 267"/>
                <a:gd name="T5" fmla="*/ 12 h 292"/>
                <a:gd name="T6" fmla="*/ 209 w 267"/>
                <a:gd name="T7" fmla="*/ 25 h 292"/>
                <a:gd name="T8" fmla="*/ 228 w 267"/>
                <a:gd name="T9" fmla="*/ 42 h 292"/>
                <a:gd name="T10" fmla="*/ 245 w 267"/>
                <a:gd name="T11" fmla="*/ 64 h 292"/>
                <a:gd name="T12" fmla="*/ 257 w 267"/>
                <a:gd name="T13" fmla="*/ 88 h 292"/>
                <a:gd name="T14" fmla="*/ 265 w 267"/>
                <a:gd name="T15" fmla="*/ 116 h 292"/>
                <a:gd name="T16" fmla="*/ 267 w 267"/>
                <a:gd name="T17" fmla="*/ 146 h 292"/>
                <a:gd name="T18" fmla="*/ 265 w 267"/>
                <a:gd name="T19" fmla="*/ 175 h 292"/>
                <a:gd name="T20" fmla="*/ 257 w 267"/>
                <a:gd name="T21" fmla="*/ 203 h 292"/>
                <a:gd name="T22" fmla="*/ 245 w 267"/>
                <a:gd name="T23" fmla="*/ 227 h 292"/>
                <a:gd name="T24" fmla="*/ 228 w 267"/>
                <a:gd name="T25" fmla="*/ 249 h 292"/>
                <a:gd name="T26" fmla="*/ 209 w 267"/>
                <a:gd name="T27" fmla="*/ 267 h 292"/>
                <a:gd name="T28" fmla="*/ 186 w 267"/>
                <a:gd name="T29" fmla="*/ 281 h 292"/>
                <a:gd name="T30" fmla="*/ 161 w 267"/>
                <a:gd name="T31" fmla="*/ 289 h 292"/>
                <a:gd name="T32" fmla="*/ 133 w 267"/>
                <a:gd name="T33" fmla="*/ 292 h 292"/>
                <a:gd name="T34" fmla="*/ 103 w 267"/>
                <a:gd name="T35" fmla="*/ 288 h 292"/>
                <a:gd name="T36" fmla="*/ 75 w 267"/>
                <a:gd name="T37" fmla="*/ 277 h 292"/>
                <a:gd name="T38" fmla="*/ 51 w 267"/>
                <a:gd name="T39" fmla="*/ 260 h 292"/>
                <a:gd name="T40" fmla="*/ 29 w 267"/>
                <a:gd name="T41" fmla="*/ 237 h 292"/>
                <a:gd name="T42" fmla="*/ 13 w 267"/>
                <a:gd name="T43" fmla="*/ 210 h 292"/>
                <a:gd name="T44" fmla="*/ 4 w 267"/>
                <a:gd name="T45" fmla="*/ 178 h 292"/>
                <a:gd name="T46" fmla="*/ 0 w 267"/>
                <a:gd name="T47" fmla="*/ 146 h 292"/>
                <a:gd name="T48" fmla="*/ 4 w 267"/>
                <a:gd name="T49" fmla="*/ 113 h 292"/>
                <a:gd name="T50" fmla="*/ 13 w 267"/>
                <a:gd name="T51" fmla="*/ 81 h 292"/>
                <a:gd name="T52" fmla="*/ 29 w 267"/>
                <a:gd name="T53" fmla="*/ 54 h 292"/>
                <a:gd name="T54" fmla="*/ 51 w 267"/>
                <a:gd name="T55" fmla="*/ 32 h 292"/>
                <a:gd name="T56" fmla="*/ 75 w 267"/>
                <a:gd name="T57" fmla="*/ 14 h 292"/>
                <a:gd name="T58" fmla="*/ 103 w 267"/>
                <a:gd name="T59" fmla="*/ 3 h 292"/>
                <a:gd name="T60" fmla="*/ 133 w 267"/>
                <a:gd name="T6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7" h="292">
                  <a:moveTo>
                    <a:pt x="133" y="0"/>
                  </a:moveTo>
                  <a:lnTo>
                    <a:pt x="161" y="3"/>
                  </a:lnTo>
                  <a:lnTo>
                    <a:pt x="186" y="12"/>
                  </a:lnTo>
                  <a:lnTo>
                    <a:pt x="209" y="25"/>
                  </a:lnTo>
                  <a:lnTo>
                    <a:pt x="228" y="42"/>
                  </a:lnTo>
                  <a:lnTo>
                    <a:pt x="245" y="64"/>
                  </a:lnTo>
                  <a:lnTo>
                    <a:pt x="257" y="88"/>
                  </a:lnTo>
                  <a:lnTo>
                    <a:pt x="265" y="116"/>
                  </a:lnTo>
                  <a:lnTo>
                    <a:pt x="267" y="146"/>
                  </a:lnTo>
                  <a:lnTo>
                    <a:pt x="265" y="175"/>
                  </a:lnTo>
                  <a:lnTo>
                    <a:pt x="257" y="203"/>
                  </a:lnTo>
                  <a:lnTo>
                    <a:pt x="245" y="227"/>
                  </a:lnTo>
                  <a:lnTo>
                    <a:pt x="228" y="249"/>
                  </a:lnTo>
                  <a:lnTo>
                    <a:pt x="209" y="267"/>
                  </a:lnTo>
                  <a:lnTo>
                    <a:pt x="186" y="281"/>
                  </a:lnTo>
                  <a:lnTo>
                    <a:pt x="161" y="289"/>
                  </a:lnTo>
                  <a:lnTo>
                    <a:pt x="133" y="292"/>
                  </a:lnTo>
                  <a:lnTo>
                    <a:pt x="103" y="288"/>
                  </a:lnTo>
                  <a:lnTo>
                    <a:pt x="75" y="277"/>
                  </a:lnTo>
                  <a:lnTo>
                    <a:pt x="51" y="260"/>
                  </a:lnTo>
                  <a:lnTo>
                    <a:pt x="29" y="237"/>
                  </a:lnTo>
                  <a:lnTo>
                    <a:pt x="13" y="210"/>
                  </a:lnTo>
                  <a:lnTo>
                    <a:pt x="4" y="178"/>
                  </a:lnTo>
                  <a:lnTo>
                    <a:pt x="0" y="146"/>
                  </a:lnTo>
                  <a:lnTo>
                    <a:pt x="4" y="113"/>
                  </a:lnTo>
                  <a:lnTo>
                    <a:pt x="13" y="81"/>
                  </a:lnTo>
                  <a:lnTo>
                    <a:pt x="29" y="54"/>
                  </a:lnTo>
                  <a:lnTo>
                    <a:pt x="51" y="32"/>
                  </a:lnTo>
                  <a:lnTo>
                    <a:pt x="75" y="14"/>
                  </a:lnTo>
                  <a:lnTo>
                    <a:pt x="103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7099E2"/>
            </a:solidFill>
            <a:ln>
              <a:noFill/>
            </a:ln>
            <a:effectLst>
              <a:outerShdw dist="91581" dir="3378596" algn="ctr" rotWithShape="0">
                <a:srgbClr val="C0C0C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F7F16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64" name="Freeform 6"/>
            <p:cNvSpPr>
              <a:spLocks/>
            </p:cNvSpPr>
            <p:nvPr/>
          </p:nvSpPr>
          <p:spPr bwMode="gray">
            <a:xfrm>
              <a:off x="2304" y="1625"/>
              <a:ext cx="498" cy="964"/>
            </a:xfrm>
            <a:custGeom>
              <a:avLst/>
              <a:gdLst>
                <a:gd name="T0" fmla="*/ 72 w 573"/>
                <a:gd name="T1" fmla="*/ 5 h 1111"/>
                <a:gd name="T2" fmla="*/ 30 w 573"/>
                <a:gd name="T3" fmla="*/ 32 h 1111"/>
                <a:gd name="T4" fmla="*/ 4 w 573"/>
                <a:gd name="T5" fmla="*/ 75 h 1111"/>
                <a:gd name="T6" fmla="*/ 0 w 573"/>
                <a:gd name="T7" fmla="*/ 509 h 1111"/>
                <a:gd name="T8" fmla="*/ 1 w 573"/>
                <a:gd name="T9" fmla="*/ 516 h 1111"/>
                <a:gd name="T10" fmla="*/ 9 w 573"/>
                <a:gd name="T11" fmla="*/ 533 h 1111"/>
                <a:gd name="T12" fmla="*/ 26 w 573"/>
                <a:gd name="T13" fmla="*/ 550 h 1111"/>
                <a:gd name="T14" fmla="*/ 56 w 573"/>
                <a:gd name="T15" fmla="*/ 557 h 1111"/>
                <a:gd name="T16" fmla="*/ 84 w 573"/>
                <a:gd name="T17" fmla="*/ 551 h 1111"/>
                <a:gd name="T18" fmla="*/ 100 w 573"/>
                <a:gd name="T19" fmla="*/ 534 h 1111"/>
                <a:gd name="T20" fmla="*/ 106 w 573"/>
                <a:gd name="T21" fmla="*/ 516 h 1111"/>
                <a:gd name="T22" fmla="*/ 108 w 573"/>
                <a:gd name="T23" fmla="*/ 503 h 1111"/>
                <a:gd name="T24" fmla="*/ 108 w 573"/>
                <a:gd name="T25" fmla="*/ 166 h 1111"/>
                <a:gd name="T26" fmla="*/ 135 w 573"/>
                <a:gd name="T27" fmla="*/ 1066 h 1111"/>
                <a:gd name="T28" fmla="*/ 138 w 573"/>
                <a:gd name="T29" fmla="*/ 1073 h 1111"/>
                <a:gd name="T30" fmla="*/ 151 w 573"/>
                <a:gd name="T31" fmla="*/ 1089 h 1111"/>
                <a:gd name="T32" fmla="*/ 174 w 573"/>
                <a:gd name="T33" fmla="*/ 1105 h 1111"/>
                <a:gd name="T34" fmla="*/ 199 w 573"/>
                <a:gd name="T35" fmla="*/ 1111 h 1111"/>
                <a:gd name="T36" fmla="*/ 227 w 573"/>
                <a:gd name="T37" fmla="*/ 1110 h 1111"/>
                <a:gd name="T38" fmla="*/ 255 w 573"/>
                <a:gd name="T39" fmla="*/ 1097 h 1111"/>
                <a:gd name="T40" fmla="*/ 272 w 573"/>
                <a:gd name="T41" fmla="*/ 1080 h 1111"/>
                <a:gd name="T42" fmla="*/ 278 w 573"/>
                <a:gd name="T43" fmla="*/ 1068 h 1111"/>
                <a:gd name="T44" fmla="*/ 279 w 573"/>
                <a:gd name="T45" fmla="*/ 499 h 1111"/>
                <a:gd name="T46" fmla="*/ 302 w 573"/>
                <a:gd name="T47" fmla="*/ 503 h 1111"/>
                <a:gd name="T48" fmla="*/ 302 w 573"/>
                <a:gd name="T49" fmla="*/ 534 h 1111"/>
                <a:gd name="T50" fmla="*/ 304 w 573"/>
                <a:gd name="T51" fmla="*/ 590 h 1111"/>
                <a:gd name="T52" fmla="*/ 304 w 573"/>
                <a:gd name="T53" fmla="*/ 664 h 1111"/>
                <a:gd name="T54" fmla="*/ 304 w 573"/>
                <a:gd name="T55" fmla="*/ 750 h 1111"/>
                <a:gd name="T56" fmla="*/ 304 w 573"/>
                <a:gd name="T57" fmla="*/ 838 h 1111"/>
                <a:gd name="T58" fmla="*/ 305 w 573"/>
                <a:gd name="T59" fmla="*/ 926 h 1111"/>
                <a:gd name="T60" fmla="*/ 305 w 573"/>
                <a:gd name="T61" fmla="*/ 1004 h 1111"/>
                <a:gd name="T62" fmla="*/ 305 w 573"/>
                <a:gd name="T63" fmla="*/ 1066 h 1111"/>
                <a:gd name="T64" fmla="*/ 306 w 573"/>
                <a:gd name="T65" fmla="*/ 1073 h 1111"/>
                <a:gd name="T66" fmla="*/ 315 w 573"/>
                <a:gd name="T67" fmla="*/ 1088 h 1111"/>
                <a:gd name="T68" fmla="*/ 335 w 573"/>
                <a:gd name="T69" fmla="*/ 1103 h 1111"/>
                <a:gd name="T70" fmla="*/ 372 w 573"/>
                <a:gd name="T71" fmla="*/ 1111 h 1111"/>
                <a:gd name="T72" fmla="*/ 408 w 573"/>
                <a:gd name="T73" fmla="*/ 1103 h 1111"/>
                <a:gd name="T74" fmla="*/ 429 w 573"/>
                <a:gd name="T75" fmla="*/ 1089 h 1111"/>
                <a:gd name="T76" fmla="*/ 437 w 573"/>
                <a:gd name="T77" fmla="*/ 1073 h 1111"/>
                <a:gd name="T78" fmla="*/ 438 w 573"/>
                <a:gd name="T79" fmla="*/ 1067 h 1111"/>
                <a:gd name="T80" fmla="*/ 466 w 573"/>
                <a:gd name="T81" fmla="*/ 166 h 1111"/>
                <a:gd name="T82" fmla="*/ 468 w 573"/>
                <a:gd name="T83" fmla="*/ 503 h 1111"/>
                <a:gd name="T84" fmla="*/ 472 w 573"/>
                <a:gd name="T85" fmla="*/ 517 h 1111"/>
                <a:gd name="T86" fmla="*/ 483 w 573"/>
                <a:gd name="T87" fmla="*/ 537 h 1111"/>
                <a:gd name="T88" fmla="*/ 505 w 573"/>
                <a:gd name="T89" fmla="*/ 551 h 1111"/>
                <a:gd name="T90" fmla="*/ 536 w 573"/>
                <a:gd name="T91" fmla="*/ 551 h 1111"/>
                <a:gd name="T92" fmla="*/ 557 w 573"/>
                <a:gd name="T93" fmla="*/ 537 h 1111"/>
                <a:gd name="T94" fmla="*/ 570 w 573"/>
                <a:gd name="T95" fmla="*/ 517 h 1111"/>
                <a:gd name="T96" fmla="*/ 573 w 573"/>
                <a:gd name="T97" fmla="*/ 508 h 1111"/>
                <a:gd name="T98" fmla="*/ 572 w 573"/>
                <a:gd name="T99" fmla="*/ 68 h 1111"/>
                <a:gd name="T100" fmla="*/ 546 w 573"/>
                <a:gd name="T101" fmla="*/ 28 h 1111"/>
                <a:gd name="T102" fmla="*/ 506 w 573"/>
                <a:gd name="T103" fmla="*/ 4 h 1111"/>
                <a:gd name="T104" fmla="*/ 94 w 573"/>
                <a:gd name="T105" fmla="*/ 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3" h="1111">
                  <a:moveTo>
                    <a:pt x="94" y="0"/>
                  </a:moveTo>
                  <a:lnTo>
                    <a:pt x="72" y="5"/>
                  </a:lnTo>
                  <a:lnTo>
                    <a:pt x="50" y="16"/>
                  </a:lnTo>
                  <a:lnTo>
                    <a:pt x="30" y="32"/>
                  </a:lnTo>
                  <a:lnTo>
                    <a:pt x="15" y="53"/>
                  </a:lnTo>
                  <a:lnTo>
                    <a:pt x="4" y="75"/>
                  </a:lnTo>
                  <a:lnTo>
                    <a:pt x="0" y="99"/>
                  </a:lnTo>
                  <a:lnTo>
                    <a:pt x="0" y="509"/>
                  </a:lnTo>
                  <a:lnTo>
                    <a:pt x="0" y="511"/>
                  </a:lnTo>
                  <a:lnTo>
                    <a:pt x="1" y="516"/>
                  </a:lnTo>
                  <a:lnTo>
                    <a:pt x="4" y="525"/>
                  </a:lnTo>
                  <a:lnTo>
                    <a:pt x="9" y="533"/>
                  </a:lnTo>
                  <a:lnTo>
                    <a:pt x="16" y="543"/>
                  </a:lnTo>
                  <a:lnTo>
                    <a:pt x="26" y="550"/>
                  </a:lnTo>
                  <a:lnTo>
                    <a:pt x="39" y="556"/>
                  </a:lnTo>
                  <a:lnTo>
                    <a:pt x="56" y="557"/>
                  </a:lnTo>
                  <a:lnTo>
                    <a:pt x="72" y="556"/>
                  </a:lnTo>
                  <a:lnTo>
                    <a:pt x="84" y="551"/>
                  </a:lnTo>
                  <a:lnTo>
                    <a:pt x="92" y="543"/>
                  </a:lnTo>
                  <a:lnTo>
                    <a:pt x="100" y="534"/>
                  </a:lnTo>
                  <a:lnTo>
                    <a:pt x="103" y="525"/>
                  </a:lnTo>
                  <a:lnTo>
                    <a:pt x="106" y="516"/>
                  </a:lnTo>
                  <a:lnTo>
                    <a:pt x="107" y="508"/>
                  </a:lnTo>
                  <a:lnTo>
                    <a:pt x="108" y="503"/>
                  </a:lnTo>
                  <a:lnTo>
                    <a:pt x="108" y="500"/>
                  </a:lnTo>
                  <a:lnTo>
                    <a:pt x="108" y="166"/>
                  </a:lnTo>
                  <a:lnTo>
                    <a:pt x="134" y="167"/>
                  </a:lnTo>
                  <a:lnTo>
                    <a:pt x="135" y="1066"/>
                  </a:lnTo>
                  <a:lnTo>
                    <a:pt x="136" y="1068"/>
                  </a:lnTo>
                  <a:lnTo>
                    <a:pt x="138" y="1073"/>
                  </a:lnTo>
                  <a:lnTo>
                    <a:pt x="143" y="1080"/>
                  </a:lnTo>
                  <a:lnTo>
                    <a:pt x="151" y="1089"/>
                  </a:lnTo>
                  <a:lnTo>
                    <a:pt x="162" y="1097"/>
                  </a:lnTo>
                  <a:lnTo>
                    <a:pt x="174" y="1105"/>
                  </a:lnTo>
                  <a:lnTo>
                    <a:pt x="189" y="1110"/>
                  </a:lnTo>
                  <a:lnTo>
                    <a:pt x="199" y="1111"/>
                  </a:lnTo>
                  <a:lnTo>
                    <a:pt x="217" y="1111"/>
                  </a:lnTo>
                  <a:lnTo>
                    <a:pt x="227" y="1110"/>
                  </a:lnTo>
                  <a:lnTo>
                    <a:pt x="243" y="1105"/>
                  </a:lnTo>
                  <a:lnTo>
                    <a:pt x="255" y="1097"/>
                  </a:lnTo>
                  <a:lnTo>
                    <a:pt x="265" y="1089"/>
                  </a:lnTo>
                  <a:lnTo>
                    <a:pt x="272" y="1080"/>
                  </a:lnTo>
                  <a:lnTo>
                    <a:pt x="276" y="1073"/>
                  </a:lnTo>
                  <a:lnTo>
                    <a:pt x="278" y="1068"/>
                  </a:lnTo>
                  <a:lnTo>
                    <a:pt x="279" y="1066"/>
                  </a:lnTo>
                  <a:lnTo>
                    <a:pt x="279" y="499"/>
                  </a:lnTo>
                  <a:lnTo>
                    <a:pt x="302" y="499"/>
                  </a:lnTo>
                  <a:lnTo>
                    <a:pt x="302" y="503"/>
                  </a:lnTo>
                  <a:lnTo>
                    <a:pt x="302" y="515"/>
                  </a:lnTo>
                  <a:lnTo>
                    <a:pt x="302" y="534"/>
                  </a:lnTo>
                  <a:lnTo>
                    <a:pt x="302" y="560"/>
                  </a:lnTo>
                  <a:lnTo>
                    <a:pt x="304" y="590"/>
                  </a:lnTo>
                  <a:lnTo>
                    <a:pt x="304" y="626"/>
                  </a:lnTo>
                  <a:lnTo>
                    <a:pt x="304" y="664"/>
                  </a:lnTo>
                  <a:lnTo>
                    <a:pt x="304" y="706"/>
                  </a:lnTo>
                  <a:lnTo>
                    <a:pt x="304" y="750"/>
                  </a:lnTo>
                  <a:lnTo>
                    <a:pt x="304" y="793"/>
                  </a:lnTo>
                  <a:lnTo>
                    <a:pt x="304" y="838"/>
                  </a:lnTo>
                  <a:lnTo>
                    <a:pt x="305" y="882"/>
                  </a:lnTo>
                  <a:lnTo>
                    <a:pt x="305" y="926"/>
                  </a:lnTo>
                  <a:lnTo>
                    <a:pt x="305" y="966"/>
                  </a:lnTo>
                  <a:lnTo>
                    <a:pt x="305" y="1004"/>
                  </a:lnTo>
                  <a:lnTo>
                    <a:pt x="305" y="1037"/>
                  </a:lnTo>
                  <a:lnTo>
                    <a:pt x="305" y="1066"/>
                  </a:lnTo>
                  <a:lnTo>
                    <a:pt x="305" y="1067"/>
                  </a:lnTo>
                  <a:lnTo>
                    <a:pt x="306" y="1073"/>
                  </a:lnTo>
                  <a:lnTo>
                    <a:pt x="310" y="1079"/>
                  </a:lnTo>
                  <a:lnTo>
                    <a:pt x="315" y="1088"/>
                  </a:lnTo>
                  <a:lnTo>
                    <a:pt x="323" y="1096"/>
                  </a:lnTo>
                  <a:lnTo>
                    <a:pt x="335" y="1103"/>
                  </a:lnTo>
                  <a:lnTo>
                    <a:pt x="351" y="1108"/>
                  </a:lnTo>
                  <a:lnTo>
                    <a:pt x="372" y="1111"/>
                  </a:lnTo>
                  <a:lnTo>
                    <a:pt x="392" y="1108"/>
                  </a:lnTo>
                  <a:lnTo>
                    <a:pt x="408" y="1103"/>
                  </a:lnTo>
                  <a:lnTo>
                    <a:pt x="420" y="1096"/>
                  </a:lnTo>
                  <a:lnTo>
                    <a:pt x="429" y="1089"/>
                  </a:lnTo>
                  <a:lnTo>
                    <a:pt x="434" y="1080"/>
                  </a:lnTo>
                  <a:lnTo>
                    <a:pt x="437" y="1073"/>
                  </a:lnTo>
                  <a:lnTo>
                    <a:pt x="438" y="1068"/>
                  </a:lnTo>
                  <a:lnTo>
                    <a:pt x="438" y="1067"/>
                  </a:lnTo>
                  <a:lnTo>
                    <a:pt x="440" y="166"/>
                  </a:lnTo>
                  <a:lnTo>
                    <a:pt x="466" y="166"/>
                  </a:lnTo>
                  <a:lnTo>
                    <a:pt x="466" y="500"/>
                  </a:lnTo>
                  <a:lnTo>
                    <a:pt x="468" y="503"/>
                  </a:lnTo>
                  <a:lnTo>
                    <a:pt x="469" y="509"/>
                  </a:lnTo>
                  <a:lnTo>
                    <a:pt x="472" y="517"/>
                  </a:lnTo>
                  <a:lnTo>
                    <a:pt x="477" y="527"/>
                  </a:lnTo>
                  <a:lnTo>
                    <a:pt x="483" y="537"/>
                  </a:lnTo>
                  <a:lnTo>
                    <a:pt x="493" y="545"/>
                  </a:lnTo>
                  <a:lnTo>
                    <a:pt x="505" y="551"/>
                  </a:lnTo>
                  <a:lnTo>
                    <a:pt x="520" y="554"/>
                  </a:lnTo>
                  <a:lnTo>
                    <a:pt x="536" y="551"/>
                  </a:lnTo>
                  <a:lnTo>
                    <a:pt x="548" y="545"/>
                  </a:lnTo>
                  <a:lnTo>
                    <a:pt x="557" y="537"/>
                  </a:lnTo>
                  <a:lnTo>
                    <a:pt x="563" y="527"/>
                  </a:lnTo>
                  <a:lnTo>
                    <a:pt x="570" y="517"/>
                  </a:lnTo>
                  <a:lnTo>
                    <a:pt x="573" y="510"/>
                  </a:lnTo>
                  <a:lnTo>
                    <a:pt x="573" y="508"/>
                  </a:lnTo>
                  <a:lnTo>
                    <a:pt x="573" y="79"/>
                  </a:lnTo>
                  <a:lnTo>
                    <a:pt x="572" y="68"/>
                  </a:lnTo>
                  <a:lnTo>
                    <a:pt x="561" y="47"/>
                  </a:lnTo>
                  <a:lnTo>
                    <a:pt x="546" y="28"/>
                  </a:lnTo>
                  <a:lnTo>
                    <a:pt x="528" y="14"/>
                  </a:lnTo>
                  <a:lnTo>
                    <a:pt x="506" y="4"/>
                  </a:lnTo>
                  <a:lnTo>
                    <a:pt x="485" y="0"/>
                  </a:lnTo>
                  <a:lnTo>
                    <a:pt x="94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7099E2"/>
            </a:solidFill>
            <a:ln>
              <a:noFill/>
            </a:ln>
            <a:effectLst>
              <a:outerShdw dist="91581" dir="3378596" algn="ctr" rotWithShape="0">
                <a:srgbClr val="C0C0C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F7F16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</p:grpSp>
      <p:sp>
        <p:nvSpPr>
          <p:cNvPr id="67" name="AutoShape 10"/>
          <p:cNvSpPr>
            <a:spLocks noChangeArrowheads="1"/>
          </p:cNvSpPr>
          <p:nvPr/>
        </p:nvSpPr>
        <p:spPr bwMode="gray">
          <a:xfrm>
            <a:off x="4611404" y="5446901"/>
            <a:ext cx="2201196" cy="1080068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D8F4BE">
                  <a:gamma/>
                  <a:tint val="0"/>
                  <a:invGamma/>
                </a:srgbClr>
              </a:gs>
              <a:gs pos="100000">
                <a:srgbClr val="D8F4BE"/>
              </a:gs>
            </a:gsLst>
            <a:lin ang="2700000" scaled="1"/>
          </a:gradFill>
          <a:ln w="50800">
            <a:solidFill>
              <a:srgbClr val="44988C"/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8" name="Text Box 11"/>
          <p:cNvSpPr txBox="1">
            <a:spLocks noChangeArrowheads="1"/>
          </p:cNvSpPr>
          <p:nvPr/>
        </p:nvSpPr>
        <p:spPr bwMode="gray">
          <a:xfrm>
            <a:off x="4755084" y="5590600"/>
            <a:ext cx="196142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prstClr val="black"/>
                </a:solidFill>
              </a:rPr>
              <a:t>195 учителей-логопедов</a:t>
            </a:r>
            <a:endParaRPr lang="ru-RU" sz="1100" b="1" dirty="0">
              <a:solidFill>
                <a:prstClr val="black"/>
              </a:solidFill>
            </a:endParaRPr>
          </a:p>
          <a:p>
            <a:pPr lvl="0"/>
            <a:r>
              <a:rPr lang="ru-RU" sz="1100" b="1" dirty="0">
                <a:solidFill>
                  <a:prstClr val="black"/>
                </a:solidFill>
              </a:rPr>
              <a:t>54 </a:t>
            </a:r>
            <a:r>
              <a:rPr lang="ru-RU" sz="1100" b="1" dirty="0" smtClean="0">
                <a:solidFill>
                  <a:prstClr val="black"/>
                </a:solidFill>
              </a:rPr>
              <a:t>учителя-дефектолога</a:t>
            </a:r>
            <a:endParaRPr lang="ru-RU" sz="1100" b="1" dirty="0">
              <a:solidFill>
                <a:prstClr val="black"/>
              </a:solidFill>
            </a:endParaRPr>
          </a:p>
          <a:p>
            <a:pPr lvl="0"/>
            <a:r>
              <a:rPr lang="ru-RU" sz="1100" b="1" dirty="0">
                <a:solidFill>
                  <a:prstClr val="black"/>
                </a:solidFill>
              </a:rPr>
              <a:t>81 </a:t>
            </a:r>
            <a:r>
              <a:rPr lang="ru-RU" sz="1100" b="1" dirty="0" smtClean="0">
                <a:solidFill>
                  <a:prstClr val="black"/>
                </a:solidFill>
              </a:rPr>
              <a:t>педагог-психолог</a:t>
            </a:r>
            <a:endParaRPr lang="ru-RU" sz="1100" b="1" dirty="0">
              <a:solidFill>
                <a:prstClr val="black"/>
              </a:solidFill>
            </a:endParaRPr>
          </a:p>
          <a:p>
            <a:pPr lvl="0"/>
            <a:r>
              <a:rPr lang="ru-RU" sz="1100" b="1" dirty="0" smtClean="0">
                <a:solidFill>
                  <a:prstClr val="black"/>
                </a:solidFill>
              </a:rPr>
              <a:t>109 </a:t>
            </a:r>
            <a:r>
              <a:rPr lang="ru-RU" sz="1100" b="1" dirty="0">
                <a:solidFill>
                  <a:prstClr val="black"/>
                </a:solidFill>
              </a:rPr>
              <a:t>социальных педагогов</a:t>
            </a:r>
            <a:endParaRPr lang="en-US" sz="1100" b="1" dirty="0">
              <a:solidFill>
                <a:prstClr val="black"/>
              </a:solidFill>
            </a:endParaRPr>
          </a:p>
        </p:txBody>
      </p:sp>
      <p:grpSp>
        <p:nvGrpSpPr>
          <p:cNvPr id="70" name="Group 12"/>
          <p:cNvGrpSpPr>
            <a:grpSpLocks/>
          </p:cNvGrpSpPr>
          <p:nvPr/>
        </p:nvGrpSpPr>
        <p:grpSpPr bwMode="auto">
          <a:xfrm>
            <a:off x="6553084" y="3943799"/>
            <a:ext cx="519032" cy="1218119"/>
            <a:chOff x="2880" y="1344"/>
            <a:chExt cx="498" cy="1245"/>
          </a:xfrm>
        </p:grpSpPr>
        <p:sp>
          <p:nvSpPr>
            <p:cNvPr id="72" name="Freeform 13"/>
            <p:cNvSpPr>
              <a:spLocks/>
            </p:cNvSpPr>
            <p:nvPr/>
          </p:nvSpPr>
          <p:spPr bwMode="gray">
            <a:xfrm>
              <a:off x="3001" y="1344"/>
              <a:ext cx="233" cy="254"/>
            </a:xfrm>
            <a:custGeom>
              <a:avLst/>
              <a:gdLst>
                <a:gd name="T0" fmla="*/ 133 w 267"/>
                <a:gd name="T1" fmla="*/ 0 h 292"/>
                <a:gd name="T2" fmla="*/ 161 w 267"/>
                <a:gd name="T3" fmla="*/ 3 h 292"/>
                <a:gd name="T4" fmla="*/ 186 w 267"/>
                <a:gd name="T5" fmla="*/ 12 h 292"/>
                <a:gd name="T6" fmla="*/ 209 w 267"/>
                <a:gd name="T7" fmla="*/ 25 h 292"/>
                <a:gd name="T8" fmla="*/ 228 w 267"/>
                <a:gd name="T9" fmla="*/ 42 h 292"/>
                <a:gd name="T10" fmla="*/ 245 w 267"/>
                <a:gd name="T11" fmla="*/ 64 h 292"/>
                <a:gd name="T12" fmla="*/ 257 w 267"/>
                <a:gd name="T13" fmla="*/ 88 h 292"/>
                <a:gd name="T14" fmla="*/ 265 w 267"/>
                <a:gd name="T15" fmla="*/ 116 h 292"/>
                <a:gd name="T16" fmla="*/ 267 w 267"/>
                <a:gd name="T17" fmla="*/ 146 h 292"/>
                <a:gd name="T18" fmla="*/ 265 w 267"/>
                <a:gd name="T19" fmla="*/ 175 h 292"/>
                <a:gd name="T20" fmla="*/ 257 w 267"/>
                <a:gd name="T21" fmla="*/ 203 h 292"/>
                <a:gd name="T22" fmla="*/ 245 w 267"/>
                <a:gd name="T23" fmla="*/ 227 h 292"/>
                <a:gd name="T24" fmla="*/ 228 w 267"/>
                <a:gd name="T25" fmla="*/ 249 h 292"/>
                <a:gd name="T26" fmla="*/ 209 w 267"/>
                <a:gd name="T27" fmla="*/ 267 h 292"/>
                <a:gd name="T28" fmla="*/ 186 w 267"/>
                <a:gd name="T29" fmla="*/ 281 h 292"/>
                <a:gd name="T30" fmla="*/ 161 w 267"/>
                <a:gd name="T31" fmla="*/ 289 h 292"/>
                <a:gd name="T32" fmla="*/ 133 w 267"/>
                <a:gd name="T33" fmla="*/ 292 h 292"/>
                <a:gd name="T34" fmla="*/ 103 w 267"/>
                <a:gd name="T35" fmla="*/ 288 h 292"/>
                <a:gd name="T36" fmla="*/ 75 w 267"/>
                <a:gd name="T37" fmla="*/ 277 h 292"/>
                <a:gd name="T38" fmla="*/ 51 w 267"/>
                <a:gd name="T39" fmla="*/ 260 h 292"/>
                <a:gd name="T40" fmla="*/ 29 w 267"/>
                <a:gd name="T41" fmla="*/ 237 h 292"/>
                <a:gd name="T42" fmla="*/ 13 w 267"/>
                <a:gd name="T43" fmla="*/ 210 h 292"/>
                <a:gd name="T44" fmla="*/ 4 w 267"/>
                <a:gd name="T45" fmla="*/ 178 h 292"/>
                <a:gd name="T46" fmla="*/ 0 w 267"/>
                <a:gd name="T47" fmla="*/ 146 h 292"/>
                <a:gd name="T48" fmla="*/ 4 w 267"/>
                <a:gd name="T49" fmla="*/ 113 h 292"/>
                <a:gd name="T50" fmla="*/ 13 w 267"/>
                <a:gd name="T51" fmla="*/ 81 h 292"/>
                <a:gd name="T52" fmla="*/ 29 w 267"/>
                <a:gd name="T53" fmla="*/ 54 h 292"/>
                <a:gd name="T54" fmla="*/ 51 w 267"/>
                <a:gd name="T55" fmla="*/ 32 h 292"/>
                <a:gd name="T56" fmla="*/ 75 w 267"/>
                <a:gd name="T57" fmla="*/ 14 h 292"/>
                <a:gd name="T58" fmla="*/ 103 w 267"/>
                <a:gd name="T59" fmla="*/ 3 h 292"/>
                <a:gd name="T60" fmla="*/ 133 w 267"/>
                <a:gd name="T6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7" h="292">
                  <a:moveTo>
                    <a:pt x="133" y="0"/>
                  </a:moveTo>
                  <a:lnTo>
                    <a:pt x="161" y="3"/>
                  </a:lnTo>
                  <a:lnTo>
                    <a:pt x="186" y="12"/>
                  </a:lnTo>
                  <a:lnTo>
                    <a:pt x="209" y="25"/>
                  </a:lnTo>
                  <a:lnTo>
                    <a:pt x="228" y="42"/>
                  </a:lnTo>
                  <a:lnTo>
                    <a:pt x="245" y="64"/>
                  </a:lnTo>
                  <a:lnTo>
                    <a:pt x="257" y="88"/>
                  </a:lnTo>
                  <a:lnTo>
                    <a:pt x="265" y="116"/>
                  </a:lnTo>
                  <a:lnTo>
                    <a:pt x="267" y="146"/>
                  </a:lnTo>
                  <a:lnTo>
                    <a:pt x="265" y="175"/>
                  </a:lnTo>
                  <a:lnTo>
                    <a:pt x="257" y="203"/>
                  </a:lnTo>
                  <a:lnTo>
                    <a:pt x="245" y="227"/>
                  </a:lnTo>
                  <a:lnTo>
                    <a:pt x="228" y="249"/>
                  </a:lnTo>
                  <a:lnTo>
                    <a:pt x="209" y="267"/>
                  </a:lnTo>
                  <a:lnTo>
                    <a:pt x="186" y="281"/>
                  </a:lnTo>
                  <a:lnTo>
                    <a:pt x="161" y="289"/>
                  </a:lnTo>
                  <a:lnTo>
                    <a:pt x="133" y="292"/>
                  </a:lnTo>
                  <a:lnTo>
                    <a:pt x="103" y="288"/>
                  </a:lnTo>
                  <a:lnTo>
                    <a:pt x="75" y="277"/>
                  </a:lnTo>
                  <a:lnTo>
                    <a:pt x="51" y="260"/>
                  </a:lnTo>
                  <a:lnTo>
                    <a:pt x="29" y="237"/>
                  </a:lnTo>
                  <a:lnTo>
                    <a:pt x="13" y="210"/>
                  </a:lnTo>
                  <a:lnTo>
                    <a:pt x="4" y="178"/>
                  </a:lnTo>
                  <a:lnTo>
                    <a:pt x="0" y="146"/>
                  </a:lnTo>
                  <a:lnTo>
                    <a:pt x="4" y="113"/>
                  </a:lnTo>
                  <a:lnTo>
                    <a:pt x="13" y="81"/>
                  </a:lnTo>
                  <a:lnTo>
                    <a:pt x="29" y="54"/>
                  </a:lnTo>
                  <a:lnTo>
                    <a:pt x="51" y="32"/>
                  </a:lnTo>
                  <a:lnTo>
                    <a:pt x="75" y="14"/>
                  </a:lnTo>
                  <a:lnTo>
                    <a:pt x="103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44988C"/>
            </a:solidFill>
            <a:ln>
              <a:noFill/>
            </a:ln>
            <a:effectLst>
              <a:outerShdw dist="91581" dir="3378596" algn="ctr" rotWithShape="0">
                <a:srgbClr val="C0C0C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F7F16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75" name="Freeform 14"/>
            <p:cNvSpPr>
              <a:spLocks/>
            </p:cNvSpPr>
            <p:nvPr/>
          </p:nvSpPr>
          <p:spPr bwMode="gray">
            <a:xfrm>
              <a:off x="2880" y="1625"/>
              <a:ext cx="498" cy="964"/>
            </a:xfrm>
            <a:custGeom>
              <a:avLst/>
              <a:gdLst>
                <a:gd name="T0" fmla="*/ 72 w 573"/>
                <a:gd name="T1" fmla="*/ 5 h 1111"/>
                <a:gd name="T2" fmla="*/ 30 w 573"/>
                <a:gd name="T3" fmla="*/ 32 h 1111"/>
                <a:gd name="T4" fmla="*/ 4 w 573"/>
                <a:gd name="T5" fmla="*/ 75 h 1111"/>
                <a:gd name="T6" fmla="*/ 0 w 573"/>
                <a:gd name="T7" fmla="*/ 509 h 1111"/>
                <a:gd name="T8" fmla="*/ 1 w 573"/>
                <a:gd name="T9" fmla="*/ 516 h 1111"/>
                <a:gd name="T10" fmla="*/ 9 w 573"/>
                <a:gd name="T11" fmla="*/ 533 h 1111"/>
                <a:gd name="T12" fmla="*/ 26 w 573"/>
                <a:gd name="T13" fmla="*/ 550 h 1111"/>
                <a:gd name="T14" fmla="*/ 56 w 573"/>
                <a:gd name="T15" fmla="*/ 557 h 1111"/>
                <a:gd name="T16" fmla="*/ 84 w 573"/>
                <a:gd name="T17" fmla="*/ 551 h 1111"/>
                <a:gd name="T18" fmla="*/ 100 w 573"/>
                <a:gd name="T19" fmla="*/ 534 h 1111"/>
                <a:gd name="T20" fmla="*/ 106 w 573"/>
                <a:gd name="T21" fmla="*/ 516 h 1111"/>
                <a:gd name="T22" fmla="*/ 108 w 573"/>
                <a:gd name="T23" fmla="*/ 503 h 1111"/>
                <a:gd name="T24" fmla="*/ 108 w 573"/>
                <a:gd name="T25" fmla="*/ 166 h 1111"/>
                <a:gd name="T26" fmla="*/ 135 w 573"/>
                <a:gd name="T27" fmla="*/ 1066 h 1111"/>
                <a:gd name="T28" fmla="*/ 138 w 573"/>
                <a:gd name="T29" fmla="*/ 1073 h 1111"/>
                <a:gd name="T30" fmla="*/ 151 w 573"/>
                <a:gd name="T31" fmla="*/ 1089 h 1111"/>
                <a:gd name="T32" fmla="*/ 174 w 573"/>
                <a:gd name="T33" fmla="*/ 1105 h 1111"/>
                <a:gd name="T34" fmla="*/ 199 w 573"/>
                <a:gd name="T35" fmla="*/ 1111 h 1111"/>
                <a:gd name="T36" fmla="*/ 227 w 573"/>
                <a:gd name="T37" fmla="*/ 1110 h 1111"/>
                <a:gd name="T38" fmla="*/ 255 w 573"/>
                <a:gd name="T39" fmla="*/ 1097 h 1111"/>
                <a:gd name="T40" fmla="*/ 272 w 573"/>
                <a:gd name="T41" fmla="*/ 1080 h 1111"/>
                <a:gd name="T42" fmla="*/ 278 w 573"/>
                <a:gd name="T43" fmla="*/ 1068 h 1111"/>
                <a:gd name="T44" fmla="*/ 279 w 573"/>
                <a:gd name="T45" fmla="*/ 499 h 1111"/>
                <a:gd name="T46" fmla="*/ 302 w 573"/>
                <a:gd name="T47" fmla="*/ 503 h 1111"/>
                <a:gd name="T48" fmla="*/ 302 w 573"/>
                <a:gd name="T49" fmla="*/ 534 h 1111"/>
                <a:gd name="T50" fmla="*/ 304 w 573"/>
                <a:gd name="T51" fmla="*/ 590 h 1111"/>
                <a:gd name="T52" fmla="*/ 304 w 573"/>
                <a:gd name="T53" fmla="*/ 664 h 1111"/>
                <a:gd name="T54" fmla="*/ 304 w 573"/>
                <a:gd name="T55" fmla="*/ 750 h 1111"/>
                <a:gd name="T56" fmla="*/ 304 w 573"/>
                <a:gd name="T57" fmla="*/ 838 h 1111"/>
                <a:gd name="T58" fmla="*/ 305 w 573"/>
                <a:gd name="T59" fmla="*/ 926 h 1111"/>
                <a:gd name="T60" fmla="*/ 305 w 573"/>
                <a:gd name="T61" fmla="*/ 1004 h 1111"/>
                <a:gd name="T62" fmla="*/ 305 w 573"/>
                <a:gd name="T63" fmla="*/ 1066 h 1111"/>
                <a:gd name="T64" fmla="*/ 306 w 573"/>
                <a:gd name="T65" fmla="*/ 1073 h 1111"/>
                <a:gd name="T66" fmla="*/ 315 w 573"/>
                <a:gd name="T67" fmla="*/ 1088 h 1111"/>
                <a:gd name="T68" fmla="*/ 335 w 573"/>
                <a:gd name="T69" fmla="*/ 1103 h 1111"/>
                <a:gd name="T70" fmla="*/ 372 w 573"/>
                <a:gd name="T71" fmla="*/ 1111 h 1111"/>
                <a:gd name="T72" fmla="*/ 408 w 573"/>
                <a:gd name="T73" fmla="*/ 1103 h 1111"/>
                <a:gd name="T74" fmla="*/ 429 w 573"/>
                <a:gd name="T75" fmla="*/ 1089 h 1111"/>
                <a:gd name="T76" fmla="*/ 437 w 573"/>
                <a:gd name="T77" fmla="*/ 1073 h 1111"/>
                <a:gd name="T78" fmla="*/ 438 w 573"/>
                <a:gd name="T79" fmla="*/ 1067 h 1111"/>
                <a:gd name="T80" fmla="*/ 466 w 573"/>
                <a:gd name="T81" fmla="*/ 166 h 1111"/>
                <a:gd name="T82" fmla="*/ 468 w 573"/>
                <a:gd name="T83" fmla="*/ 503 h 1111"/>
                <a:gd name="T84" fmla="*/ 472 w 573"/>
                <a:gd name="T85" fmla="*/ 517 h 1111"/>
                <a:gd name="T86" fmla="*/ 483 w 573"/>
                <a:gd name="T87" fmla="*/ 537 h 1111"/>
                <a:gd name="T88" fmla="*/ 505 w 573"/>
                <a:gd name="T89" fmla="*/ 551 h 1111"/>
                <a:gd name="T90" fmla="*/ 536 w 573"/>
                <a:gd name="T91" fmla="*/ 551 h 1111"/>
                <a:gd name="T92" fmla="*/ 557 w 573"/>
                <a:gd name="T93" fmla="*/ 537 h 1111"/>
                <a:gd name="T94" fmla="*/ 570 w 573"/>
                <a:gd name="T95" fmla="*/ 517 h 1111"/>
                <a:gd name="T96" fmla="*/ 573 w 573"/>
                <a:gd name="T97" fmla="*/ 508 h 1111"/>
                <a:gd name="T98" fmla="*/ 572 w 573"/>
                <a:gd name="T99" fmla="*/ 68 h 1111"/>
                <a:gd name="T100" fmla="*/ 546 w 573"/>
                <a:gd name="T101" fmla="*/ 28 h 1111"/>
                <a:gd name="T102" fmla="*/ 506 w 573"/>
                <a:gd name="T103" fmla="*/ 4 h 1111"/>
                <a:gd name="T104" fmla="*/ 94 w 573"/>
                <a:gd name="T105" fmla="*/ 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3" h="1111">
                  <a:moveTo>
                    <a:pt x="94" y="0"/>
                  </a:moveTo>
                  <a:lnTo>
                    <a:pt x="72" y="5"/>
                  </a:lnTo>
                  <a:lnTo>
                    <a:pt x="50" y="16"/>
                  </a:lnTo>
                  <a:lnTo>
                    <a:pt x="30" y="32"/>
                  </a:lnTo>
                  <a:lnTo>
                    <a:pt x="15" y="53"/>
                  </a:lnTo>
                  <a:lnTo>
                    <a:pt x="4" y="75"/>
                  </a:lnTo>
                  <a:lnTo>
                    <a:pt x="0" y="99"/>
                  </a:lnTo>
                  <a:lnTo>
                    <a:pt x="0" y="509"/>
                  </a:lnTo>
                  <a:lnTo>
                    <a:pt x="0" y="511"/>
                  </a:lnTo>
                  <a:lnTo>
                    <a:pt x="1" y="516"/>
                  </a:lnTo>
                  <a:lnTo>
                    <a:pt x="4" y="525"/>
                  </a:lnTo>
                  <a:lnTo>
                    <a:pt x="9" y="533"/>
                  </a:lnTo>
                  <a:lnTo>
                    <a:pt x="16" y="543"/>
                  </a:lnTo>
                  <a:lnTo>
                    <a:pt x="26" y="550"/>
                  </a:lnTo>
                  <a:lnTo>
                    <a:pt x="39" y="556"/>
                  </a:lnTo>
                  <a:lnTo>
                    <a:pt x="56" y="557"/>
                  </a:lnTo>
                  <a:lnTo>
                    <a:pt x="72" y="556"/>
                  </a:lnTo>
                  <a:lnTo>
                    <a:pt x="84" y="551"/>
                  </a:lnTo>
                  <a:lnTo>
                    <a:pt x="92" y="543"/>
                  </a:lnTo>
                  <a:lnTo>
                    <a:pt x="100" y="534"/>
                  </a:lnTo>
                  <a:lnTo>
                    <a:pt x="103" y="525"/>
                  </a:lnTo>
                  <a:lnTo>
                    <a:pt x="106" y="516"/>
                  </a:lnTo>
                  <a:lnTo>
                    <a:pt x="107" y="508"/>
                  </a:lnTo>
                  <a:lnTo>
                    <a:pt x="108" y="503"/>
                  </a:lnTo>
                  <a:lnTo>
                    <a:pt x="108" y="500"/>
                  </a:lnTo>
                  <a:lnTo>
                    <a:pt x="108" y="166"/>
                  </a:lnTo>
                  <a:lnTo>
                    <a:pt x="134" y="167"/>
                  </a:lnTo>
                  <a:lnTo>
                    <a:pt x="135" y="1066"/>
                  </a:lnTo>
                  <a:lnTo>
                    <a:pt x="136" y="1068"/>
                  </a:lnTo>
                  <a:lnTo>
                    <a:pt x="138" y="1073"/>
                  </a:lnTo>
                  <a:lnTo>
                    <a:pt x="143" y="1080"/>
                  </a:lnTo>
                  <a:lnTo>
                    <a:pt x="151" y="1089"/>
                  </a:lnTo>
                  <a:lnTo>
                    <a:pt x="162" y="1097"/>
                  </a:lnTo>
                  <a:lnTo>
                    <a:pt x="174" y="1105"/>
                  </a:lnTo>
                  <a:lnTo>
                    <a:pt x="189" y="1110"/>
                  </a:lnTo>
                  <a:lnTo>
                    <a:pt x="199" y="1111"/>
                  </a:lnTo>
                  <a:lnTo>
                    <a:pt x="217" y="1111"/>
                  </a:lnTo>
                  <a:lnTo>
                    <a:pt x="227" y="1110"/>
                  </a:lnTo>
                  <a:lnTo>
                    <a:pt x="243" y="1105"/>
                  </a:lnTo>
                  <a:lnTo>
                    <a:pt x="255" y="1097"/>
                  </a:lnTo>
                  <a:lnTo>
                    <a:pt x="265" y="1089"/>
                  </a:lnTo>
                  <a:lnTo>
                    <a:pt x="272" y="1080"/>
                  </a:lnTo>
                  <a:lnTo>
                    <a:pt x="276" y="1073"/>
                  </a:lnTo>
                  <a:lnTo>
                    <a:pt x="278" y="1068"/>
                  </a:lnTo>
                  <a:lnTo>
                    <a:pt x="279" y="1066"/>
                  </a:lnTo>
                  <a:lnTo>
                    <a:pt x="279" y="499"/>
                  </a:lnTo>
                  <a:lnTo>
                    <a:pt x="302" y="499"/>
                  </a:lnTo>
                  <a:lnTo>
                    <a:pt x="302" y="503"/>
                  </a:lnTo>
                  <a:lnTo>
                    <a:pt x="302" y="515"/>
                  </a:lnTo>
                  <a:lnTo>
                    <a:pt x="302" y="534"/>
                  </a:lnTo>
                  <a:lnTo>
                    <a:pt x="302" y="560"/>
                  </a:lnTo>
                  <a:lnTo>
                    <a:pt x="304" y="590"/>
                  </a:lnTo>
                  <a:lnTo>
                    <a:pt x="304" y="626"/>
                  </a:lnTo>
                  <a:lnTo>
                    <a:pt x="304" y="664"/>
                  </a:lnTo>
                  <a:lnTo>
                    <a:pt x="304" y="706"/>
                  </a:lnTo>
                  <a:lnTo>
                    <a:pt x="304" y="750"/>
                  </a:lnTo>
                  <a:lnTo>
                    <a:pt x="304" y="793"/>
                  </a:lnTo>
                  <a:lnTo>
                    <a:pt x="304" y="838"/>
                  </a:lnTo>
                  <a:lnTo>
                    <a:pt x="305" y="882"/>
                  </a:lnTo>
                  <a:lnTo>
                    <a:pt x="305" y="926"/>
                  </a:lnTo>
                  <a:lnTo>
                    <a:pt x="305" y="966"/>
                  </a:lnTo>
                  <a:lnTo>
                    <a:pt x="305" y="1004"/>
                  </a:lnTo>
                  <a:lnTo>
                    <a:pt x="305" y="1037"/>
                  </a:lnTo>
                  <a:lnTo>
                    <a:pt x="305" y="1066"/>
                  </a:lnTo>
                  <a:lnTo>
                    <a:pt x="305" y="1067"/>
                  </a:lnTo>
                  <a:lnTo>
                    <a:pt x="306" y="1073"/>
                  </a:lnTo>
                  <a:lnTo>
                    <a:pt x="310" y="1079"/>
                  </a:lnTo>
                  <a:lnTo>
                    <a:pt x="315" y="1088"/>
                  </a:lnTo>
                  <a:lnTo>
                    <a:pt x="323" y="1096"/>
                  </a:lnTo>
                  <a:lnTo>
                    <a:pt x="335" y="1103"/>
                  </a:lnTo>
                  <a:lnTo>
                    <a:pt x="351" y="1108"/>
                  </a:lnTo>
                  <a:lnTo>
                    <a:pt x="372" y="1111"/>
                  </a:lnTo>
                  <a:lnTo>
                    <a:pt x="392" y="1108"/>
                  </a:lnTo>
                  <a:lnTo>
                    <a:pt x="408" y="1103"/>
                  </a:lnTo>
                  <a:lnTo>
                    <a:pt x="420" y="1096"/>
                  </a:lnTo>
                  <a:lnTo>
                    <a:pt x="429" y="1089"/>
                  </a:lnTo>
                  <a:lnTo>
                    <a:pt x="434" y="1080"/>
                  </a:lnTo>
                  <a:lnTo>
                    <a:pt x="437" y="1073"/>
                  </a:lnTo>
                  <a:lnTo>
                    <a:pt x="438" y="1068"/>
                  </a:lnTo>
                  <a:lnTo>
                    <a:pt x="438" y="1067"/>
                  </a:lnTo>
                  <a:lnTo>
                    <a:pt x="440" y="166"/>
                  </a:lnTo>
                  <a:lnTo>
                    <a:pt x="466" y="166"/>
                  </a:lnTo>
                  <a:lnTo>
                    <a:pt x="466" y="500"/>
                  </a:lnTo>
                  <a:lnTo>
                    <a:pt x="468" y="503"/>
                  </a:lnTo>
                  <a:lnTo>
                    <a:pt x="469" y="509"/>
                  </a:lnTo>
                  <a:lnTo>
                    <a:pt x="472" y="517"/>
                  </a:lnTo>
                  <a:lnTo>
                    <a:pt x="477" y="527"/>
                  </a:lnTo>
                  <a:lnTo>
                    <a:pt x="483" y="537"/>
                  </a:lnTo>
                  <a:lnTo>
                    <a:pt x="493" y="545"/>
                  </a:lnTo>
                  <a:lnTo>
                    <a:pt x="505" y="551"/>
                  </a:lnTo>
                  <a:lnTo>
                    <a:pt x="520" y="554"/>
                  </a:lnTo>
                  <a:lnTo>
                    <a:pt x="536" y="551"/>
                  </a:lnTo>
                  <a:lnTo>
                    <a:pt x="548" y="545"/>
                  </a:lnTo>
                  <a:lnTo>
                    <a:pt x="557" y="537"/>
                  </a:lnTo>
                  <a:lnTo>
                    <a:pt x="563" y="527"/>
                  </a:lnTo>
                  <a:lnTo>
                    <a:pt x="570" y="517"/>
                  </a:lnTo>
                  <a:lnTo>
                    <a:pt x="573" y="510"/>
                  </a:lnTo>
                  <a:lnTo>
                    <a:pt x="573" y="508"/>
                  </a:lnTo>
                  <a:lnTo>
                    <a:pt x="573" y="79"/>
                  </a:lnTo>
                  <a:lnTo>
                    <a:pt x="572" y="68"/>
                  </a:lnTo>
                  <a:lnTo>
                    <a:pt x="561" y="47"/>
                  </a:lnTo>
                  <a:lnTo>
                    <a:pt x="546" y="28"/>
                  </a:lnTo>
                  <a:lnTo>
                    <a:pt x="528" y="14"/>
                  </a:lnTo>
                  <a:lnTo>
                    <a:pt x="506" y="4"/>
                  </a:lnTo>
                  <a:lnTo>
                    <a:pt x="485" y="0"/>
                  </a:lnTo>
                  <a:lnTo>
                    <a:pt x="94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44988C"/>
            </a:solidFill>
            <a:ln>
              <a:noFill/>
            </a:ln>
            <a:effectLst>
              <a:outerShdw dist="91581" dir="3378596" algn="ctr" rotWithShape="0">
                <a:srgbClr val="C0C0C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F7F16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549473" y="4111998"/>
            <a:ext cx="20393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190 учителей-логопедов</a:t>
            </a:r>
          </a:p>
          <a:p>
            <a:r>
              <a:rPr lang="ru-RU" sz="1100" b="1" dirty="0"/>
              <a:t> 56 учителей-дефектологов</a:t>
            </a:r>
          </a:p>
          <a:p>
            <a:r>
              <a:rPr lang="ru-RU" sz="1100" b="1" dirty="0"/>
              <a:t> 74 </a:t>
            </a:r>
            <a:r>
              <a:rPr lang="ru-RU" sz="1100" b="1" dirty="0" smtClean="0"/>
              <a:t>педагога-психолога</a:t>
            </a:r>
            <a:endParaRPr lang="ru-RU" sz="1100" b="1" dirty="0"/>
          </a:p>
          <a:p>
            <a:r>
              <a:rPr lang="ru-RU" sz="1100" b="1" dirty="0"/>
              <a:t>107 социальных педагогов</a:t>
            </a:r>
            <a:endParaRPr lang="en-US" sz="11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3330228" y="5139124"/>
            <a:ext cx="3212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2021- 2022 уч. год: 1304 педагога</a:t>
            </a:r>
          </a:p>
        </p:txBody>
      </p:sp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222092"/>
              </p:ext>
            </p:extLst>
          </p:nvPr>
        </p:nvGraphicFramePr>
        <p:xfrm>
          <a:off x="7815617" y="4959335"/>
          <a:ext cx="4258602" cy="1687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58602"/>
              </a:tblGrid>
              <a:tr h="168740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МБОУ СШ № 2, 5, 23, 26, 55,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МБДОУ 124,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i="0" u="none" strike="noStrike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МБУ Центр "Леда",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i="0" u="none" strike="noStrike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Контакт, Архангел, 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СДДТ, ЛДДТ, Радуга</a:t>
                      </a:r>
                      <a:endParaRPr lang="ru-RU" sz="1400" b="1" i="0" u="none" strike="noStrike" dirty="0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1" i="0" u="none" strike="noStrike" dirty="0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68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xmlns="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xmlns="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шеврон 2">
            <a:extLst>
              <a:ext uri="{FF2B5EF4-FFF2-40B4-BE49-F238E27FC236}">
                <a16:creationId xmlns:a16="http://schemas.microsoft.com/office/drawing/2014/main" xmlns="" id="{2589DD2A-5A3F-4DFC-B9CE-F153C4AB0216}"/>
              </a:ext>
            </a:extLst>
          </p:cNvPr>
          <p:cNvSpPr/>
          <p:nvPr/>
        </p:nvSpPr>
        <p:spPr>
          <a:xfrm>
            <a:off x="1418585" y="3588049"/>
            <a:ext cx="1854876" cy="452974"/>
          </a:xfrm>
          <a:prstGeom prst="chevron">
            <a:avLst>
              <a:gd name="adj" fmla="val 58912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5" name="Стрелка: шеврон 4">
            <a:extLst>
              <a:ext uri="{FF2B5EF4-FFF2-40B4-BE49-F238E27FC236}">
                <a16:creationId xmlns:a16="http://schemas.microsoft.com/office/drawing/2014/main" xmlns="" id="{ECE75415-B150-40F9-931E-3411873B625C}"/>
              </a:ext>
            </a:extLst>
          </p:cNvPr>
          <p:cNvSpPr/>
          <p:nvPr/>
        </p:nvSpPr>
        <p:spPr>
          <a:xfrm>
            <a:off x="2987135" y="3579936"/>
            <a:ext cx="1854636" cy="452974"/>
          </a:xfrm>
          <a:prstGeom prst="chevron">
            <a:avLst>
              <a:gd name="adj" fmla="val 58912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92" name="Стрелка: шеврон 91">
            <a:extLst>
              <a:ext uri="{FF2B5EF4-FFF2-40B4-BE49-F238E27FC236}">
                <a16:creationId xmlns:a16="http://schemas.microsoft.com/office/drawing/2014/main" xmlns="" id="{48C17C91-31F2-42D9-955E-63870130CCB4}"/>
              </a:ext>
            </a:extLst>
          </p:cNvPr>
          <p:cNvSpPr/>
          <p:nvPr/>
        </p:nvSpPr>
        <p:spPr>
          <a:xfrm>
            <a:off x="4567046" y="3593152"/>
            <a:ext cx="1854636" cy="452974"/>
          </a:xfrm>
          <a:prstGeom prst="chevron">
            <a:avLst>
              <a:gd name="adj" fmla="val 5891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94" name="Стрелка: шеврон 93">
            <a:extLst>
              <a:ext uri="{FF2B5EF4-FFF2-40B4-BE49-F238E27FC236}">
                <a16:creationId xmlns:a16="http://schemas.microsoft.com/office/drawing/2014/main" xmlns="" id="{BB3B7A49-90AE-40F7-AAF4-60B2543DF174}"/>
              </a:ext>
            </a:extLst>
          </p:cNvPr>
          <p:cNvSpPr/>
          <p:nvPr/>
        </p:nvSpPr>
        <p:spPr>
          <a:xfrm>
            <a:off x="6094018" y="3593152"/>
            <a:ext cx="1803730" cy="452974"/>
          </a:xfrm>
          <a:prstGeom prst="chevron">
            <a:avLst>
              <a:gd name="adj" fmla="val 58912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96" name="Стрелка: шеврон 95">
            <a:extLst>
              <a:ext uri="{FF2B5EF4-FFF2-40B4-BE49-F238E27FC236}">
                <a16:creationId xmlns:a16="http://schemas.microsoft.com/office/drawing/2014/main" xmlns="" id="{32BCDDB5-B173-4C76-9B17-00BF5163696A}"/>
              </a:ext>
            </a:extLst>
          </p:cNvPr>
          <p:cNvSpPr/>
          <p:nvPr/>
        </p:nvSpPr>
        <p:spPr>
          <a:xfrm>
            <a:off x="7565758" y="3599178"/>
            <a:ext cx="1718234" cy="452974"/>
          </a:xfrm>
          <a:prstGeom prst="chevron">
            <a:avLst>
              <a:gd name="adj" fmla="val 58912"/>
            </a:avLst>
          </a:prstGeom>
          <a:solidFill>
            <a:srgbClr val="FF5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F3E9BD90-30D0-4043-982A-073D8B8D5F32}"/>
              </a:ext>
            </a:extLst>
          </p:cNvPr>
          <p:cNvSpPr/>
          <p:nvPr/>
        </p:nvSpPr>
        <p:spPr>
          <a:xfrm>
            <a:off x="2166023" y="3729639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xmlns="" id="{3363B380-27C8-4A26-A7B1-A346CCFC4114}"/>
              </a:ext>
            </a:extLst>
          </p:cNvPr>
          <p:cNvSpPr/>
          <p:nvPr/>
        </p:nvSpPr>
        <p:spPr>
          <a:xfrm>
            <a:off x="5305457" y="3674428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xmlns="" id="{C25E64F9-09F9-4814-A2B1-19E73BDA83A1}"/>
              </a:ext>
            </a:extLst>
          </p:cNvPr>
          <p:cNvSpPr/>
          <p:nvPr/>
        </p:nvSpPr>
        <p:spPr>
          <a:xfrm>
            <a:off x="6841336" y="3724536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xmlns="" id="{1C71C7A4-2B62-467D-B6E4-BB9B8D54C29F}"/>
              </a:ext>
            </a:extLst>
          </p:cNvPr>
          <p:cNvSpPr/>
          <p:nvPr/>
        </p:nvSpPr>
        <p:spPr>
          <a:xfrm>
            <a:off x="8334875" y="370695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</a:t>
            </a:r>
            <a:endParaRPr lang="ru-RU" sz="1600" dirty="0"/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xmlns="" id="{6CB18B6B-9FB3-4975-9ED1-D8731CBC7B24}"/>
              </a:ext>
            </a:extLst>
          </p:cNvPr>
          <p:cNvSpPr/>
          <p:nvPr/>
        </p:nvSpPr>
        <p:spPr>
          <a:xfrm>
            <a:off x="10125662" y="370695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9839891-CDF8-4EB2-814A-E42C33F6DB2B}"/>
              </a:ext>
            </a:extLst>
          </p:cNvPr>
          <p:cNvSpPr txBox="1"/>
          <p:nvPr/>
        </p:nvSpPr>
        <p:spPr>
          <a:xfrm>
            <a:off x="5742341" y="3153740"/>
            <a:ext cx="2289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Профессию выбирай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5216865-9BF0-46BF-A260-B4A1375CC743}"/>
              </a:ext>
            </a:extLst>
          </p:cNvPr>
          <p:cNvSpPr txBox="1"/>
          <p:nvPr/>
        </p:nvSpPr>
        <p:spPr>
          <a:xfrm>
            <a:off x="4404774" y="4045673"/>
            <a:ext cx="2064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Традиции храни </a:t>
            </a:r>
          </a:p>
          <a:p>
            <a:pPr algn="ctr"/>
            <a:r>
              <a:rPr lang="ru-RU" sz="2000" b="1" dirty="0" smtClean="0"/>
              <a:t>и сохраняй</a:t>
            </a:r>
            <a:endParaRPr lang="ru-RU" sz="2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E8CE4FD-30B6-4948-B96C-9482E8D80AAE}"/>
              </a:ext>
            </a:extLst>
          </p:cNvPr>
          <p:cNvSpPr txBox="1"/>
          <p:nvPr/>
        </p:nvSpPr>
        <p:spPr>
          <a:xfrm>
            <a:off x="2823398" y="3187939"/>
            <a:ext cx="2018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Талант развивай</a:t>
            </a:r>
            <a:endParaRPr lang="ru-RU" sz="2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E5C7419-D675-492A-B049-E681808FE762}"/>
              </a:ext>
            </a:extLst>
          </p:cNvPr>
          <p:cNvSpPr txBox="1"/>
          <p:nvPr/>
        </p:nvSpPr>
        <p:spPr>
          <a:xfrm>
            <a:off x="1174228" y="4000550"/>
            <a:ext cx="2343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Здоровье сохраняй</a:t>
            </a:r>
            <a:endParaRPr lang="ru-RU" sz="2000" b="1" dirty="0"/>
          </a:p>
        </p:txBody>
      </p:sp>
      <p:sp>
        <p:nvSpPr>
          <p:cNvPr id="62" name="Стрелка: шеврон 4">
            <a:extLst>
              <a:ext uri="{FF2B5EF4-FFF2-40B4-BE49-F238E27FC236}">
                <a16:creationId xmlns:a16="http://schemas.microsoft.com/office/drawing/2014/main" xmlns="" id="{ECE75415-B150-40F9-931E-3411873B625C}"/>
              </a:ext>
            </a:extLst>
          </p:cNvPr>
          <p:cNvSpPr/>
          <p:nvPr/>
        </p:nvSpPr>
        <p:spPr>
          <a:xfrm>
            <a:off x="41978" y="3588049"/>
            <a:ext cx="1656001" cy="452974"/>
          </a:xfrm>
          <a:prstGeom prst="chevron">
            <a:avLst>
              <a:gd name="adj" fmla="val 58912"/>
            </a:avLst>
          </a:prstGeom>
          <a:solidFill>
            <a:srgbClr val="CC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3363B380-27C8-4A26-A7B1-A346CCFC4114}"/>
              </a:ext>
            </a:extLst>
          </p:cNvPr>
          <p:cNvSpPr/>
          <p:nvPr/>
        </p:nvSpPr>
        <p:spPr>
          <a:xfrm>
            <a:off x="652675" y="372509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9E8CE4FD-30B6-4948-B96C-9482E8D80AAE}"/>
              </a:ext>
            </a:extLst>
          </p:cNvPr>
          <p:cNvSpPr txBox="1"/>
          <p:nvPr/>
        </p:nvSpPr>
        <p:spPr>
          <a:xfrm>
            <a:off x="91771" y="3153740"/>
            <a:ext cx="2043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Знание добывай</a:t>
            </a:r>
            <a:endParaRPr lang="ru-RU" sz="2000" b="1" dirty="0"/>
          </a:p>
        </p:txBody>
      </p:sp>
      <p:pic>
        <p:nvPicPr>
          <p:cNvPr id="69" name="Рисунок 1"/>
          <p:cNvPicPr>
            <a:picLocks noChangeAspect="1"/>
          </p:cNvPicPr>
          <p:nvPr/>
        </p:nvPicPr>
        <p:blipFill>
          <a:blip r:embed="rId2"/>
          <a:srcRect r="77956"/>
          <a:stretch>
            <a:fillRect/>
          </a:stretch>
        </p:blipFill>
        <p:spPr bwMode="auto">
          <a:xfrm>
            <a:off x="69567" y="83308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Box 70"/>
          <p:cNvSpPr txBox="1"/>
          <p:nvPr/>
        </p:nvSpPr>
        <p:spPr>
          <a:xfrm>
            <a:off x="2393580" y="189411"/>
            <a:ext cx="8024954" cy="707888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Модель "Школа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Министерства просвещения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России"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489798" y="92113"/>
            <a:ext cx="634971" cy="634971"/>
            <a:chOff x="11489798" y="92113"/>
            <a:chExt cx="634971" cy="634971"/>
          </a:xfrm>
        </p:grpSpPr>
        <p:sp>
          <p:nvSpPr>
            <p:cNvPr id="73" name="object 3"/>
            <p:cNvSpPr/>
            <p:nvPr/>
          </p:nvSpPr>
          <p:spPr>
            <a:xfrm>
              <a:off x="11489798" y="92113"/>
              <a:ext cx="634971" cy="634971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0" y="1047088"/>
                  </a:moveTo>
                  <a:lnTo>
                    <a:pt x="1047088" y="1047088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31B83"/>
            </a:solidFill>
          </p:spPr>
          <p:txBody>
            <a:bodyPr wrap="square" lIns="0" tIns="0" rIns="0" bIns="0" rtlCol="0"/>
            <a:lstStyle/>
            <a:p>
              <a:endParaRPr sz="1092" dirty="0">
                <a:solidFill>
                  <a:prstClr val="black"/>
                </a:solidFill>
              </a:endParaRPr>
            </a:p>
          </p:txBody>
        </p:sp>
        <p:pic>
          <p:nvPicPr>
            <p:cNvPr id="74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834" y="92113"/>
              <a:ext cx="492897" cy="539490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189768" y="4075760"/>
            <a:ext cx="1228817" cy="2485437"/>
            <a:chOff x="189768" y="4075760"/>
            <a:chExt cx="1228817" cy="2485437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89768" y="4075760"/>
              <a:ext cx="1228817" cy="2485437"/>
              <a:chOff x="189768" y="4075760"/>
              <a:chExt cx="1228817" cy="2485437"/>
            </a:xfrm>
          </p:grpSpPr>
          <p:cxnSp>
            <p:nvCxnSpPr>
              <p:cNvPr id="64" name="Прямая соединительная линия 63">
                <a:extLst>
                  <a:ext uri="{FF2B5EF4-FFF2-40B4-BE49-F238E27FC236}">
                    <a16:creationId xmlns:a16="http://schemas.microsoft.com/office/drawing/2014/main" xmlns="" id="{4963C330-4BEE-478C-8B2D-E04E4289F087}"/>
                  </a:ext>
                </a:extLst>
              </p:cNvPr>
              <p:cNvCxnSpPr/>
              <p:nvPr/>
            </p:nvCxnSpPr>
            <p:spPr>
              <a:xfrm flipV="1">
                <a:off x="789963" y="4075760"/>
                <a:ext cx="0" cy="939091"/>
              </a:xfrm>
              <a:prstGeom prst="line">
                <a:avLst/>
              </a:prstGeom>
              <a:ln w="25400">
                <a:solidFill>
                  <a:srgbClr val="CC00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Круг: прозрачная заливка 17">
                <a:extLst>
                  <a:ext uri="{FF2B5EF4-FFF2-40B4-BE49-F238E27FC236}">
                    <a16:creationId xmlns:a16="http://schemas.microsoft.com/office/drawing/2014/main" xmlns="" id="{8DDD3C6F-8D95-4B47-8E5D-91C5D8A68663}"/>
                  </a:ext>
                </a:extLst>
              </p:cNvPr>
              <p:cNvSpPr/>
              <p:nvPr/>
            </p:nvSpPr>
            <p:spPr>
              <a:xfrm>
                <a:off x="189768" y="4968986"/>
                <a:ext cx="1228817" cy="1241633"/>
              </a:xfrm>
              <a:prstGeom prst="donut">
                <a:avLst>
                  <a:gd name="adj" fmla="val 8904"/>
                </a:avLst>
              </a:prstGeom>
              <a:solidFill>
                <a:srgbClr val="CC00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3BEB0CEB-DB0F-4661-A06A-B73322E73857}"/>
                  </a:ext>
                </a:extLst>
              </p:cNvPr>
              <p:cNvSpPr txBox="1"/>
              <p:nvPr/>
            </p:nvSpPr>
            <p:spPr>
              <a:xfrm>
                <a:off x="247988" y="6191865"/>
                <a:ext cx="9893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CC00FF"/>
                    </a:solidFill>
                  </a:rPr>
                  <a:t>ЗНАНИЕ</a:t>
                </a:r>
                <a:endParaRPr lang="ru-RU" b="1" dirty="0">
                  <a:solidFill>
                    <a:srgbClr val="CC00FF"/>
                  </a:solidFill>
                </a:endParaRPr>
              </a:p>
            </p:txBody>
          </p:sp>
        </p:grpSp>
        <p:pic>
          <p:nvPicPr>
            <p:cNvPr id="1026" name="Picture 2" descr="https://www.pikpng.com/pngl/b/594-5942639_parental-choice-in-education-or-school-choice-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96" y="5162679"/>
              <a:ext cx="1001592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1480803" y="926214"/>
            <a:ext cx="1420495" cy="2682344"/>
            <a:chOff x="1480803" y="926214"/>
            <a:chExt cx="1420495" cy="2682344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FECFDD74-2781-4622-BF75-992AD9F304A3}"/>
                </a:ext>
              </a:extLst>
            </p:cNvPr>
            <p:cNvCxnSpPr/>
            <p:nvPr/>
          </p:nvCxnSpPr>
          <p:spPr>
            <a:xfrm flipH="1" flipV="1">
              <a:off x="2256023" y="2491796"/>
              <a:ext cx="114" cy="1116762"/>
            </a:xfrm>
            <a:prstGeom prst="line">
              <a:avLst/>
            </a:prstGeom>
            <a:ln w="254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Круг: прозрачная заливка 8">
              <a:extLst>
                <a:ext uri="{FF2B5EF4-FFF2-40B4-BE49-F238E27FC236}">
                  <a16:creationId xmlns:a16="http://schemas.microsoft.com/office/drawing/2014/main" xmlns="" id="{EDC4F14C-DCE6-4E69-B7DC-5545EA071D9D}"/>
                </a:ext>
              </a:extLst>
            </p:cNvPr>
            <p:cNvSpPr/>
            <p:nvPr/>
          </p:nvSpPr>
          <p:spPr>
            <a:xfrm>
              <a:off x="1672481" y="1288759"/>
              <a:ext cx="1228817" cy="1241633"/>
            </a:xfrm>
            <a:prstGeom prst="donut">
              <a:avLst>
                <a:gd name="adj" fmla="val 8904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chemeClr val="tx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550BB9FF-D8D0-4794-9F11-778EA5E7AAE6}"/>
                </a:ext>
              </a:extLst>
            </p:cNvPr>
            <p:cNvSpPr txBox="1"/>
            <p:nvPr/>
          </p:nvSpPr>
          <p:spPr>
            <a:xfrm>
              <a:off x="1480803" y="926214"/>
              <a:ext cx="13704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accent1"/>
                  </a:solidFill>
                </a:rPr>
                <a:t>ЗДОРОВЬЕ</a:t>
              </a:r>
              <a:endParaRPr lang="ru-RU" sz="2000" b="1" dirty="0">
                <a:solidFill>
                  <a:schemeClr val="accent1"/>
                </a:solidFill>
              </a:endParaRPr>
            </a:p>
          </p:txBody>
        </p:sp>
        <p:pic>
          <p:nvPicPr>
            <p:cNvPr id="1038" name="Picture 14" descr="https://i.ya-webdesign.com/images/png-health-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288" y="145107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4606891" y="991083"/>
            <a:ext cx="1534779" cy="2610802"/>
            <a:chOff x="4606891" y="991083"/>
            <a:chExt cx="1534779" cy="2610802"/>
          </a:xfrm>
        </p:grpSpPr>
        <p:cxnSp>
          <p:nvCxnSpPr>
            <p:cNvPr id="136" name="Прямая соединительная линия 135">
              <a:extLst>
                <a:ext uri="{FF2B5EF4-FFF2-40B4-BE49-F238E27FC236}">
                  <a16:creationId xmlns:a16="http://schemas.microsoft.com/office/drawing/2014/main" xmlns="" id="{6885BC86-019A-4A33-A510-46F813B46A86}"/>
                </a:ext>
              </a:extLst>
            </p:cNvPr>
            <p:cNvCxnSpPr>
              <a:endCxn id="11" idx="4"/>
            </p:cNvCxnSpPr>
            <p:nvPr/>
          </p:nvCxnSpPr>
          <p:spPr>
            <a:xfrm flipV="1">
              <a:off x="5398016" y="2629581"/>
              <a:ext cx="15263" cy="972304"/>
            </a:xfrm>
            <a:prstGeom prst="line">
              <a:avLst/>
            </a:prstGeom>
            <a:ln w="2540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Круг: прозрачная заливка 10">
              <a:extLst>
                <a:ext uri="{FF2B5EF4-FFF2-40B4-BE49-F238E27FC236}">
                  <a16:creationId xmlns:a16="http://schemas.microsoft.com/office/drawing/2014/main" xmlns="" id="{4BE139DC-E3E0-4D2C-9D37-6A5565B3AB0A}"/>
                </a:ext>
              </a:extLst>
            </p:cNvPr>
            <p:cNvSpPr/>
            <p:nvPr/>
          </p:nvSpPr>
          <p:spPr>
            <a:xfrm>
              <a:off x="4798870" y="1387948"/>
              <a:ext cx="1228817" cy="1241633"/>
            </a:xfrm>
            <a:prstGeom prst="donut">
              <a:avLst>
                <a:gd name="adj" fmla="val 8904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chemeClr val="tx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481E96B2-F90C-4E57-A90F-363F9934521C}"/>
                </a:ext>
              </a:extLst>
            </p:cNvPr>
            <p:cNvSpPr txBox="1"/>
            <p:nvPr/>
          </p:nvSpPr>
          <p:spPr>
            <a:xfrm>
              <a:off x="4606891" y="991083"/>
              <a:ext cx="1534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accent3"/>
                  </a:solidFill>
                </a:rPr>
                <a:t>ВОСПИТАНИЕ</a:t>
              </a:r>
              <a:endParaRPr lang="ru-RU" b="1" dirty="0">
                <a:solidFill>
                  <a:schemeClr val="accent3"/>
                </a:solidFill>
              </a:endParaRPr>
            </a:p>
          </p:txBody>
        </p:sp>
        <p:pic>
          <p:nvPicPr>
            <p:cNvPr id="1042" name="Picture 18" descr="https://kipk.ru/images/%D0%A6%D0%9D%D0%9F%D0%9F%D0%9C/%D0%A1%D0%A2%D0%92_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325" y="1699796"/>
              <a:ext cx="895907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3188120" y="4052152"/>
            <a:ext cx="1468927" cy="2570110"/>
            <a:chOff x="3188120" y="4052152"/>
            <a:chExt cx="1468927" cy="257011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3BEB0CEB-DB0F-4661-A06A-B73322E73857}"/>
                </a:ext>
              </a:extLst>
            </p:cNvPr>
            <p:cNvSpPr txBox="1"/>
            <p:nvPr/>
          </p:nvSpPr>
          <p:spPr>
            <a:xfrm>
              <a:off x="3188120" y="6252930"/>
              <a:ext cx="1468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accent2"/>
                  </a:solidFill>
                </a:rPr>
                <a:t>ТВОРЧЕСТВО</a:t>
              </a:r>
              <a:endParaRPr lang="ru-RU" b="1" dirty="0">
                <a:solidFill>
                  <a:schemeClr val="accent2"/>
                </a:solidFill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3218175" y="4052152"/>
              <a:ext cx="1228817" cy="2169596"/>
              <a:chOff x="4709164" y="3890701"/>
              <a:chExt cx="1228817" cy="2169596"/>
            </a:xfrm>
          </p:grpSpPr>
          <p:cxnSp>
            <p:nvCxnSpPr>
              <p:cNvPr id="134" name="Прямая соединительная линия 133">
                <a:extLst>
                  <a:ext uri="{FF2B5EF4-FFF2-40B4-BE49-F238E27FC236}">
                    <a16:creationId xmlns:a16="http://schemas.microsoft.com/office/drawing/2014/main" xmlns="" id="{4963C330-4BEE-478C-8B2D-E04E4289F087}"/>
                  </a:ext>
                </a:extLst>
              </p:cNvPr>
              <p:cNvCxnSpPr>
                <a:stCxn id="18" idx="0"/>
              </p:cNvCxnSpPr>
              <p:nvPr/>
            </p:nvCxnSpPr>
            <p:spPr>
              <a:xfrm flipV="1">
                <a:off x="5323573" y="3890701"/>
                <a:ext cx="0" cy="927963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Круг: прозрачная заливка 17">
                <a:extLst>
                  <a:ext uri="{FF2B5EF4-FFF2-40B4-BE49-F238E27FC236}">
                    <a16:creationId xmlns:a16="http://schemas.microsoft.com/office/drawing/2014/main" xmlns="" id="{8DDD3C6F-8D95-4B47-8E5D-91C5D8A68663}"/>
                  </a:ext>
                </a:extLst>
              </p:cNvPr>
              <p:cNvSpPr/>
              <p:nvPr/>
            </p:nvSpPr>
            <p:spPr>
              <a:xfrm>
                <a:off x="4709164" y="4818664"/>
                <a:ext cx="1228817" cy="1241633"/>
              </a:xfrm>
              <a:prstGeom prst="donut">
                <a:avLst>
                  <a:gd name="adj" fmla="val 8904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46" name="Picture 22" descr="https://wigatech.com/wigastudio/assets/img/indexPage/Creative%20&amp;%20Illustrations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5315" y="4864528"/>
                <a:ext cx="1080000" cy="10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" name="Группа 22"/>
          <p:cNvGrpSpPr/>
          <p:nvPr/>
        </p:nvGrpSpPr>
        <p:grpSpPr>
          <a:xfrm>
            <a:off x="6056310" y="4000551"/>
            <a:ext cx="2137508" cy="2610406"/>
            <a:chOff x="6056310" y="4000551"/>
            <a:chExt cx="2137508" cy="261040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CCF2593-D6BE-4127-A6EA-89128EEC0A2F}"/>
                </a:ext>
              </a:extLst>
            </p:cNvPr>
            <p:cNvSpPr txBox="1"/>
            <p:nvPr/>
          </p:nvSpPr>
          <p:spPr>
            <a:xfrm>
              <a:off x="6056310" y="6241625"/>
              <a:ext cx="2137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accent4"/>
                  </a:solidFill>
                </a:rPr>
                <a:t>ПРОФОРИЕНТАЦИЯ</a:t>
              </a:r>
              <a:endParaRPr lang="ru-RU" b="1" dirty="0">
                <a:solidFill>
                  <a:schemeClr val="accent4"/>
                </a:solidFill>
              </a:endParaRP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6336941" y="4000551"/>
              <a:ext cx="1228817" cy="2094299"/>
              <a:chOff x="6336941" y="4000551"/>
              <a:chExt cx="1228817" cy="2094299"/>
            </a:xfrm>
          </p:grpSpPr>
          <p:cxnSp>
            <p:nvCxnSpPr>
              <p:cNvPr id="142" name="Прямая соединительная линия 141">
                <a:extLst>
                  <a:ext uri="{FF2B5EF4-FFF2-40B4-BE49-F238E27FC236}">
                    <a16:creationId xmlns:a16="http://schemas.microsoft.com/office/drawing/2014/main" xmlns="" id="{CDFE1742-8440-4BB3-B752-3F357C204D22}"/>
                  </a:ext>
                </a:extLst>
              </p:cNvPr>
              <p:cNvCxnSpPr/>
              <p:nvPr/>
            </p:nvCxnSpPr>
            <p:spPr>
              <a:xfrm flipV="1">
                <a:off x="6931336" y="4000551"/>
                <a:ext cx="0" cy="852667"/>
              </a:xfrm>
              <a:prstGeom prst="line">
                <a:avLst/>
              </a:prstGeom>
              <a:ln w="25400">
                <a:solidFill>
                  <a:schemeClr val="accent4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Круг: прозрачная заливка 15">
                <a:extLst>
                  <a:ext uri="{FF2B5EF4-FFF2-40B4-BE49-F238E27FC236}">
                    <a16:creationId xmlns:a16="http://schemas.microsoft.com/office/drawing/2014/main" xmlns="" id="{C9652DBB-FAF7-4C01-AF5A-13E81AA8CE4C}"/>
                  </a:ext>
                </a:extLst>
              </p:cNvPr>
              <p:cNvSpPr/>
              <p:nvPr/>
            </p:nvSpPr>
            <p:spPr>
              <a:xfrm>
                <a:off x="6336941" y="4853217"/>
                <a:ext cx="1228817" cy="1241633"/>
              </a:xfrm>
              <a:prstGeom prst="donut">
                <a:avLst>
                  <a:gd name="adj" fmla="val 8904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76" name="Picture 52" descr="https://i.ya-webdesign.com/images/3-arrows-png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3964" y="5023274"/>
                <a:ext cx="1032901" cy="8432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F3E9BD90-30D0-4043-982A-073D8B8D5F32}"/>
              </a:ext>
            </a:extLst>
          </p:cNvPr>
          <p:cNvSpPr/>
          <p:nvPr/>
        </p:nvSpPr>
        <p:spPr>
          <a:xfrm>
            <a:off x="3742584" y="370695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4" name="Стрелка: шеврон 95">
            <a:extLst>
              <a:ext uri="{FF2B5EF4-FFF2-40B4-BE49-F238E27FC236}">
                <a16:creationId xmlns:a16="http://schemas.microsoft.com/office/drawing/2014/main" xmlns="" id="{32BCDDB5-B173-4C76-9B17-00BF5163696A}"/>
              </a:ext>
            </a:extLst>
          </p:cNvPr>
          <p:cNvSpPr/>
          <p:nvPr/>
        </p:nvSpPr>
        <p:spPr>
          <a:xfrm>
            <a:off x="9015837" y="3604512"/>
            <a:ext cx="1587497" cy="452974"/>
          </a:xfrm>
          <a:prstGeom prst="chevron">
            <a:avLst>
              <a:gd name="adj" fmla="val 58912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5" name="Стрелка: шеврон 95">
            <a:extLst>
              <a:ext uri="{FF2B5EF4-FFF2-40B4-BE49-F238E27FC236}">
                <a16:creationId xmlns:a16="http://schemas.microsoft.com/office/drawing/2014/main" xmlns="" id="{32BCDDB5-B173-4C76-9B17-00BF5163696A}"/>
              </a:ext>
            </a:extLst>
          </p:cNvPr>
          <p:cNvSpPr/>
          <p:nvPr/>
        </p:nvSpPr>
        <p:spPr>
          <a:xfrm>
            <a:off x="10340343" y="3594959"/>
            <a:ext cx="1587497" cy="452974"/>
          </a:xfrm>
          <a:prstGeom prst="chevron">
            <a:avLst>
              <a:gd name="adj" fmla="val 5891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7787020" y="1031200"/>
            <a:ext cx="1228817" cy="2643228"/>
            <a:chOff x="7787020" y="1031200"/>
            <a:chExt cx="1228817" cy="2643228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7787020" y="1444064"/>
              <a:ext cx="1228817" cy="2230364"/>
              <a:chOff x="9834032" y="1183789"/>
              <a:chExt cx="1228817" cy="2230364"/>
            </a:xfrm>
            <a:solidFill>
              <a:srgbClr val="FF5050"/>
            </a:solidFill>
          </p:grpSpPr>
          <p:cxnSp>
            <p:nvCxnSpPr>
              <p:cNvPr id="144" name="Прямая соединительная линия 143">
                <a:extLst>
                  <a:ext uri="{FF2B5EF4-FFF2-40B4-BE49-F238E27FC236}">
                    <a16:creationId xmlns:a16="http://schemas.microsoft.com/office/drawing/2014/main" xmlns="" id="{FA7F2351-0A5E-462E-BB3F-6F5D821FB313}"/>
                  </a:ext>
                </a:extLst>
              </p:cNvPr>
              <p:cNvCxnSpPr>
                <a:endCxn id="14" idx="4"/>
              </p:cNvCxnSpPr>
              <p:nvPr/>
            </p:nvCxnSpPr>
            <p:spPr>
              <a:xfrm flipH="1" flipV="1">
                <a:off x="10448441" y="2425422"/>
                <a:ext cx="8867" cy="988731"/>
              </a:xfrm>
              <a:prstGeom prst="line">
                <a:avLst/>
              </a:prstGeom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4" name="Круг: прозрачная заливка 13">
                <a:extLst>
                  <a:ext uri="{FF2B5EF4-FFF2-40B4-BE49-F238E27FC236}">
                    <a16:creationId xmlns:a16="http://schemas.microsoft.com/office/drawing/2014/main" xmlns="" id="{8BC51743-AF96-45AA-BEEF-F0EE3B34A727}"/>
                  </a:ext>
                </a:extLst>
              </p:cNvPr>
              <p:cNvSpPr/>
              <p:nvPr/>
            </p:nvSpPr>
            <p:spPr>
              <a:xfrm>
                <a:off x="9834032" y="1183789"/>
                <a:ext cx="1228817" cy="1241633"/>
              </a:xfrm>
              <a:prstGeom prst="donut">
                <a:avLst>
                  <a:gd name="adj" fmla="val 8904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1BCE15A-A19D-47EC-9DC0-36540613DD5D}"/>
                </a:ext>
              </a:extLst>
            </p:cNvPr>
            <p:cNvSpPr txBox="1"/>
            <p:nvPr/>
          </p:nvSpPr>
          <p:spPr>
            <a:xfrm>
              <a:off x="7787020" y="1031200"/>
              <a:ext cx="10902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FF0000"/>
                  </a:solidFill>
                </a:rPr>
                <a:t>УЧИТЕЛЬ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pic>
          <p:nvPicPr>
            <p:cNvPr id="58" name="Picture 2" descr="https://i.ya-webdesign.com/images/globe-silhouette-png-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0507" y="1633043"/>
              <a:ext cx="908736" cy="7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Овал 65">
            <a:extLst>
              <a:ext uri="{FF2B5EF4-FFF2-40B4-BE49-F238E27FC236}">
                <a16:creationId xmlns:a16="http://schemas.microsoft.com/office/drawing/2014/main" xmlns="" id="{1C71C7A4-2B62-467D-B6E4-BB9B8D54C29F}"/>
              </a:ext>
            </a:extLst>
          </p:cNvPr>
          <p:cNvSpPr/>
          <p:nvPr/>
        </p:nvSpPr>
        <p:spPr>
          <a:xfrm>
            <a:off x="9632604" y="3740999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</a:t>
            </a:r>
            <a:endParaRPr lang="ru-RU" sz="1600" dirty="0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xmlns="" id="{1C71C7A4-2B62-467D-B6E4-BB9B8D54C29F}"/>
              </a:ext>
            </a:extLst>
          </p:cNvPr>
          <p:cNvSpPr/>
          <p:nvPr/>
        </p:nvSpPr>
        <p:spPr>
          <a:xfrm>
            <a:off x="10954091" y="3740999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</a:t>
            </a:r>
            <a:endParaRPr lang="ru-RU" sz="1600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9336475" y="1034726"/>
            <a:ext cx="2855525" cy="2609102"/>
            <a:chOff x="9336475" y="1034726"/>
            <a:chExt cx="2855525" cy="2609102"/>
          </a:xfrm>
        </p:grpSpPr>
        <p:pic>
          <p:nvPicPr>
            <p:cNvPr id="57" name="Picture 58" descr="https://i.ya-webdesign.com/images/computer-icon-vector-png-4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7466" y="1597043"/>
              <a:ext cx="86400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Группа 26"/>
            <p:cNvGrpSpPr/>
            <p:nvPr/>
          </p:nvGrpSpPr>
          <p:grpSpPr>
            <a:xfrm>
              <a:off x="9336475" y="1034726"/>
              <a:ext cx="2855525" cy="2609102"/>
              <a:chOff x="9336475" y="1034726"/>
              <a:chExt cx="2855525" cy="2609102"/>
            </a:xfrm>
          </p:grpSpPr>
          <p:cxnSp>
            <p:nvCxnSpPr>
              <p:cNvPr id="75" name="Прямая соединительная линия 74">
                <a:extLst>
                  <a:ext uri="{FF2B5EF4-FFF2-40B4-BE49-F238E27FC236}">
                    <a16:creationId xmlns:a16="http://schemas.microsoft.com/office/drawing/2014/main" xmlns="" id="{FECFDD74-2781-4622-BF75-992AD9F304A3}"/>
                  </a:ext>
                </a:extLst>
              </p:cNvPr>
              <p:cNvCxnSpPr/>
              <p:nvPr/>
            </p:nvCxnSpPr>
            <p:spPr>
              <a:xfrm flipH="1" flipV="1">
                <a:off x="11016239" y="2491796"/>
                <a:ext cx="1" cy="1152032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Круг: прозрачная заливка 8">
                <a:extLst>
                  <a:ext uri="{FF2B5EF4-FFF2-40B4-BE49-F238E27FC236}">
                    <a16:creationId xmlns:a16="http://schemas.microsoft.com/office/drawing/2014/main" xmlns="" id="{EDC4F14C-DCE6-4E69-B7DC-5545EA071D9D}"/>
                  </a:ext>
                </a:extLst>
              </p:cNvPr>
              <p:cNvSpPr/>
              <p:nvPr/>
            </p:nvSpPr>
            <p:spPr>
              <a:xfrm>
                <a:off x="10401831" y="1387948"/>
                <a:ext cx="1228817" cy="1241633"/>
              </a:xfrm>
              <a:prstGeom prst="donut">
                <a:avLst>
                  <a:gd name="adj" fmla="val 8904"/>
                </a:avLst>
              </a:prstGeom>
              <a:solidFill>
                <a:srgbClr val="00B0F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71BCE15A-A19D-47EC-9DC0-36540613DD5D}"/>
                  </a:ext>
                </a:extLst>
              </p:cNvPr>
              <p:cNvSpPr txBox="1"/>
              <p:nvPr/>
            </p:nvSpPr>
            <p:spPr>
              <a:xfrm>
                <a:off x="9336475" y="1034726"/>
                <a:ext cx="28555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B0F0"/>
                    </a:solidFill>
                  </a:rPr>
                  <a:t>ОБРАЗОВАТЕЛЬНАЯ СРЕДА</a:t>
                </a:r>
                <a:endParaRPr lang="ru-RU" b="1" dirty="0">
                  <a:solidFill>
                    <a:srgbClr val="00B0F0"/>
                  </a:solidFill>
                </a:endParaRPr>
              </a:p>
            </p:txBody>
          </p:sp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99839891-CDF8-4EB2-814A-E42C33F6DB2B}"/>
              </a:ext>
            </a:extLst>
          </p:cNvPr>
          <p:cNvSpPr txBox="1"/>
          <p:nvPr/>
        </p:nvSpPr>
        <p:spPr>
          <a:xfrm>
            <a:off x="8775638" y="2955554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/>
              <a:t>Важней всего </a:t>
            </a:r>
          </a:p>
          <a:p>
            <a:pPr algn="ctr"/>
            <a:r>
              <a:rPr lang="ru-RU" b="1" i="1" dirty="0" smtClean="0"/>
              <a:t>погода в доме!</a:t>
            </a:r>
            <a:endParaRPr lang="ru-RU" b="1" i="1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8640260" y="4032910"/>
            <a:ext cx="2338654" cy="2547041"/>
            <a:chOff x="8640260" y="4032910"/>
            <a:chExt cx="2338654" cy="254704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71BCE15A-A19D-47EC-9DC0-36540613DD5D}"/>
                </a:ext>
              </a:extLst>
            </p:cNvPr>
            <p:cNvSpPr txBox="1"/>
            <p:nvPr/>
          </p:nvSpPr>
          <p:spPr>
            <a:xfrm>
              <a:off x="8640260" y="6210619"/>
              <a:ext cx="233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accent5"/>
                  </a:solidFill>
                </a:rPr>
                <a:t>ШКОЛЬНЫЙ КЛИМАТ</a:t>
              </a:r>
              <a:endParaRPr lang="ru-RU" b="1" dirty="0">
                <a:solidFill>
                  <a:schemeClr val="accent5"/>
                </a:solidFill>
              </a:endParaRPr>
            </a:p>
          </p:txBody>
        </p: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xmlns="" id="{4963C330-4BEE-478C-8B2D-E04E4289F087}"/>
                </a:ext>
              </a:extLst>
            </p:cNvPr>
            <p:cNvCxnSpPr/>
            <p:nvPr/>
          </p:nvCxnSpPr>
          <p:spPr>
            <a:xfrm flipV="1">
              <a:off x="9722604" y="4032910"/>
              <a:ext cx="0" cy="939091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Круг: прозрачная заливка 17">
              <a:extLst>
                <a:ext uri="{FF2B5EF4-FFF2-40B4-BE49-F238E27FC236}">
                  <a16:creationId xmlns:a16="http://schemas.microsoft.com/office/drawing/2014/main" xmlns="" id="{8DDD3C6F-8D95-4B47-8E5D-91C5D8A68663}"/>
                </a:ext>
              </a:extLst>
            </p:cNvPr>
            <p:cNvSpPr/>
            <p:nvPr/>
          </p:nvSpPr>
          <p:spPr>
            <a:xfrm>
              <a:off x="9126565" y="4915955"/>
              <a:ext cx="1228817" cy="1241633"/>
            </a:xfrm>
            <a:prstGeom prst="donut">
              <a:avLst>
                <a:gd name="adj" fmla="val 8904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chemeClr val="tx1"/>
                </a:solidFill>
              </a:endParaRPr>
            </a:p>
          </p:txBody>
        </p:sp>
        <p:pic>
          <p:nvPicPr>
            <p:cNvPr id="1028" name="Picture 4" descr="https://www.pinclipart.com/picdir/big/333-3334460_1-guys-on-bean-bag-with-laptop-in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3597" y="5111977"/>
              <a:ext cx="894751" cy="7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99839891-CDF8-4EB2-814A-E42C33F6DB2B}"/>
              </a:ext>
            </a:extLst>
          </p:cNvPr>
          <p:cNvSpPr txBox="1"/>
          <p:nvPr/>
        </p:nvSpPr>
        <p:spPr>
          <a:xfrm>
            <a:off x="7356164" y="4080872"/>
            <a:ext cx="1950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/>
              <a:t>Учителями </a:t>
            </a:r>
          </a:p>
          <a:p>
            <a:pPr algn="ctr"/>
            <a:r>
              <a:rPr lang="ru-RU" b="1" i="1" dirty="0" smtClean="0"/>
              <a:t>славится Россия!</a:t>
            </a:r>
            <a:endParaRPr lang="ru-RU" b="1" i="1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9C82AC39-90AB-4793-BDD2-62991839125C}"/>
              </a:ext>
            </a:extLst>
          </p:cNvPr>
          <p:cNvSpPr txBox="1"/>
          <p:nvPr/>
        </p:nvSpPr>
        <p:spPr>
          <a:xfrm>
            <a:off x="10002204" y="4100473"/>
            <a:ext cx="21402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/>
              <a:t>"Среда" семь дней</a:t>
            </a:r>
          </a:p>
          <a:p>
            <a:pPr algn="ctr"/>
            <a:r>
              <a:rPr lang="ru-RU" b="1" i="1" dirty="0" smtClean="0"/>
              <a:t>в неделю</a:t>
            </a:r>
            <a:r>
              <a:rPr lang="ru-RU" sz="2000" b="1" dirty="0" smtClean="0"/>
              <a:t>!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254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ECFDD74-2781-4622-BF75-992AD9F304A3}"/>
              </a:ext>
            </a:extLst>
          </p:cNvPr>
          <p:cNvCxnSpPr/>
          <p:nvPr/>
        </p:nvCxnSpPr>
        <p:spPr>
          <a:xfrm flipH="1" flipV="1">
            <a:off x="2181145" y="1984346"/>
            <a:ext cx="1" cy="1152032"/>
          </a:xfrm>
          <a:prstGeom prst="line">
            <a:avLst/>
          </a:prstGeom>
          <a:ln w="254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xmlns="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xmlns="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Рисунок 1"/>
          <p:cNvPicPr>
            <a:picLocks noChangeAspect="1"/>
          </p:cNvPicPr>
          <p:nvPr/>
        </p:nvPicPr>
        <p:blipFill>
          <a:blip r:embed="rId2"/>
          <a:srcRect r="77956"/>
          <a:stretch>
            <a:fillRect/>
          </a:stretch>
        </p:blipFill>
        <p:spPr bwMode="auto">
          <a:xfrm>
            <a:off x="69567" y="83308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Box 70"/>
          <p:cNvSpPr txBox="1"/>
          <p:nvPr/>
        </p:nvSpPr>
        <p:spPr>
          <a:xfrm>
            <a:off x="2409205" y="189411"/>
            <a:ext cx="8024954" cy="707888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Модель "Школа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Министерства просвещения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России"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489798" y="92113"/>
            <a:ext cx="634971" cy="634971"/>
            <a:chOff x="11489798" y="92113"/>
            <a:chExt cx="634971" cy="634971"/>
          </a:xfrm>
        </p:grpSpPr>
        <p:sp>
          <p:nvSpPr>
            <p:cNvPr id="73" name="object 3"/>
            <p:cNvSpPr/>
            <p:nvPr/>
          </p:nvSpPr>
          <p:spPr>
            <a:xfrm>
              <a:off x="11489798" y="92113"/>
              <a:ext cx="634971" cy="634971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0" y="1047088"/>
                  </a:moveTo>
                  <a:lnTo>
                    <a:pt x="1047088" y="1047088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31B83"/>
            </a:solidFill>
          </p:spPr>
          <p:txBody>
            <a:bodyPr wrap="square" lIns="0" tIns="0" rIns="0" bIns="0" rtlCol="0"/>
            <a:lstStyle/>
            <a:p>
              <a:endParaRPr sz="1092" dirty="0">
                <a:solidFill>
                  <a:prstClr val="black"/>
                </a:solidFill>
              </a:endParaRPr>
            </a:p>
          </p:txBody>
        </p:sp>
        <p:pic>
          <p:nvPicPr>
            <p:cNvPr id="74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834" y="92113"/>
              <a:ext cx="492897" cy="539490"/>
            </a:xfrm>
            <a:prstGeom prst="rect">
              <a:avLst/>
            </a:prstGeom>
          </p:spPr>
        </p:pic>
      </p:grpSp>
      <p:sp>
        <p:nvSpPr>
          <p:cNvPr id="55" name="Стрелка: шеврон 95">
            <a:extLst>
              <a:ext uri="{FF2B5EF4-FFF2-40B4-BE49-F238E27FC236}">
                <a16:creationId xmlns:a16="http://schemas.microsoft.com/office/drawing/2014/main" xmlns="" id="{32BCDDB5-B173-4C76-9B17-00BF5163696A}"/>
              </a:ext>
            </a:extLst>
          </p:cNvPr>
          <p:cNvSpPr/>
          <p:nvPr/>
        </p:nvSpPr>
        <p:spPr>
          <a:xfrm>
            <a:off x="1339647" y="3192568"/>
            <a:ext cx="1587497" cy="452974"/>
          </a:xfrm>
          <a:prstGeom prst="chevron">
            <a:avLst>
              <a:gd name="adj" fmla="val 5891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7" name="Picture 58" descr="https://i.ya-webdesign.com/images/computer-icon-vector-png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72" y="1089593"/>
            <a:ext cx="864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Овал 71">
            <a:extLst>
              <a:ext uri="{FF2B5EF4-FFF2-40B4-BE49-F238E27FC236}">
                <a16:creationId xmlns:a16="http://schemas.microsoft.com/office/drawing/2014/main" xmlns="" id="{1C71C7A4-2B62-467D-B6E4-BB9B8D54C29F}"/>
              </a:ext>
            </a:extLst>
          </p:cNvPr>
          <p:cNvSpPr/>
          <p:nvPr/>
        </p:nvSpPr>
        <p:spPr>
          <a:xfrm>
            <a:off x="2043395" y="3386665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</a:t>
            </a:r>
            <a:endParaRPr lang="ru-RU" sz="1600" dirty="0"/>
          </a:p>
        </p:txBody>
      </p:sp>
      <p:sp>
        <p:nvSpPr>
          <p:cNvPr id="76" name="Круг: прозрачная заливка 8">
            <a:extLst>
              <a:ext uri="{FF2B5EF4-FFF2-40B4-BE49-F238E27FC236}">
                <a16:creationId xmlns:a16="http://schemas.microsoft.com/office/drawing/2014/main" xmlns="" id="{EDC4F14C-DCE6-4E69-B7DC-5545EA071D9D}"/>
              </a:ext>
            </a:extLst>
          </p:cNvPr>
          <p:cNvSpPr/>
          <p:nvPr/>
        </p:nvSpPr>
        <p:spPr>
          <a:xfrm>
            <a:off x="1566737" y="880498"/>
            <a:ext cx="1228817" cy="1241633"/>
          </a:xfrm>
          <a:prstGeom prst="donut">
            <a:avLst>
              <a:gd name="adj" fmla="val 8904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71BCE15A-A19D-47EC-9DC0-36540613DD5D}"/>
              </a:ext>
            </a:extLst>
          </p:cNvPr>
          <p:cNvSpPr txBox="1"/>
          <p:nvPr/>
        </p:nvSpPr>
        <p:spPr>
          <a:xfrm>
            <a:off x="5039" y="2268300"/>
            <a:ext cx="2151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ОБРАЗОВАТЕЛЬНАЯ</a:t>
            </a:r>
          </a:p>
          <a:p>
            <a:pPr algn="ctr"/>
            <a:r>
              <a:rPr lang="ru-RU" b="1" dirty="0" smtClean="0">
                <a:solidFill>
                  <a:srgbClr val="00B0F0"/>
                </a:solidFill>
              </a:rPr>
              <a:t> СРЕДА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955658" y="1214929"/>
            <a:ext cx="32363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1" indent="-285751" algn="ctr">
              <a:buBlip>
                <a:blip r:embed="rId5"/>
              </a:buBlip>
            </a:pP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конструирование современной образовательной среды (обучение, опыт, демонстрация)</a:t>
            </a:r>
            <a:endParaRPr lang="ru-RU" b="1" dirty="0">
              <a:solidFill>
                <a:srgbClr val="C00000"/>
              </a:solidFill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38728" y="5362925"/>
            <a:ext cx="1678767" cy="12443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6" name="Picture 8" descr="https://narfu.ru/upload/iblock/3a9/758B7BA6_40DB_4F14_A98A_247D1330E2D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376" y="3918710"/>
            <a:ext cx="1559825" cy="1167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bject 45"/>
          <p:cNvSpPr txBox="1"/>
          <p:nvPr/>
        </p:nvSpPr>
        <p:spPr bwMode="auto">
          <a:xfrm>
            <a:off x="4566737" y="3512168"/>
            <a:ext cx="7486994" cy="2841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vert="horz" wrap="square" lIns="0" tIns="70467" rIns="0" bIns="0" rtlCol="0">
            <a:spAutoFit/>
          </a:bodyPr>
          <a:lstStyle/>
          <a:p>
            <a:pPr algn="just"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b="1" spc="-21" dirty="0" smtClean="0">
                <a:cs typeface="Tahoma"/>
              </a:rPr>
              <a:t> Использование </a:t>
            </a:r>
            <a:r>
              <a:rPr lang="ru-RU" b="1" spc="-21" dirty="0">
                <a:cs typeface="Tahoma"/>
              </a:rPr>
              <a:t>ФГИС  Моя школа </a:t>
            </a:r>
          </a:p>
          <a:p>
            <a:pPr algn="just"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b="1" spc="-21" dirty="0" smtClean="0">
                <a:cs typeface="Tahoma"/>
              </a:rPr>
              <a:t>  Предоставление </a:t>
            </a:r>
            <a:r>
              <a:rPr lang="ru-RU" b="1" spc="-21" dirty="0">
                <a:cs typeface="Tahoma"/>
              </a:rPr>
              <a:t>доступа к </a:t>
            </a:r>
            <a:r>
              <a:rPr lang="ru-RU" b="1" spc="-21" dirty="0" smtClean="0">
                <a:cs typeface="Tahoma"/>
              </a:rPr>
              <a:t>верифицированному контенту</a:t>
            </a:r>
          </a:p>
          <a:p>
            <a:pPr algn="just"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b="1" spc="-21" dirty="0">
                <a:cs typeface="Tahoma"/>
              </a:rPr>
              <a:t> </a:t>
            </a:r>
            <a:r>
              <a:rPr lang="ru-RU" b="1" spc="-21" dirty="0" smtClean="0">
                <a:cs typeface="Tahoma"/>
              </a:rPr>
              <a:t>Белый </a:t>
            </a:r>
            <a:r>
              <a:rPr lang="ru-RU" b="1" spc="-21" dirty="0">
                <a:cs typeface="Tahoma"/>
              </a:rPr>
              <a:t>интернет</a:t>
            </a:r>
          </a:p>
          <a:p>
            <a:pPr algn="just"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b="1" spc="-21" dirty="0" smtClean="0">
                <a:cs typeface="Tahoma"/>
              </a:rPr>
              <a:t>   Создание </a:t>
            </a:r>
            <a:r>
              <a:rPr lang="ru-RU" b="1" spc="-21" dirty="0">
                <a:cs typeface="Tahoma"/>
              </a:rPr>
              <a:t>и ввод в эксплуатацию информационной системы управления образовательной </a:t>
            </a:r>
            <a:r>
              <a:rPr lang="ru-RU" b="1" spc="-21" dirty="0" smtClean="0">
                <a:cs typeface="Tahoma"/>
              </a:rPr>
              <a:t>организацией</a:t>
            </a:r>
            <a:endParaRPr lang="ru-RU" b="1" spc="-21" dirty="0">
              <a:cs typeface="Tahoma"/>
            </a:endParaRPr>
          </a:p>
          <a:p>
            <a:pPr algn="just"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b="1" spc="-21" dirty="0" smtClean="0">
                <a:cs typeface="Tahoma"/>
              </a:rPr>
              <a:t>  Подключение </a:t>
            </a:r>
            <a:r>
              <a:rPr lang="ru-RU" b="1" spc="-21" dirty="0">
                <a:cs typeface="Tahoma"/>
              </a:rPr>
              <a:t>образовательной организации к </a:t>
            </a:r>
            <a:r>
              <a:rPr lang="ru-RU" b="1" spc="-21" dirty="0" smtClean="0">
                <a:cs typeface="Tahoma"/>
              </a:rPr>
              <a:t>высокоскоростному </a:t>
            </a:r>
            <a:r>
              <a:rPr lang="ru-RU" b="1" spc="-21" dirty="0">
                <a:cs typeface="Tahoma"/>
              </a:rPr>
              <a:t>интернету с контент фильтрацией</a:t>
            </a:r>
          </a:p>
          <a:p>
            <a:pPr algn="just"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b="1" spc="-21" dirty="0" smtClean="0">
                <a:cs typeface="Tahoma"/>
              </a:rPr>
              <a:t> Создание на базе ИКОП (Сферум) профессиональных сообществ педагогов для обмена опытом и помощи начинающим учителям</a:t>
            </a:r>
          </a:p>
          <a:p>
            <a:pPr algn="just"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b="1" spc="-21" dirty="0" smtClean="0">
                <a:cs typeface="Tahoma"/>
              </a:rPr>
              <a:t> Государственно-общественное управление</a:t>
            </a:r>
            <a:endParaRPr lang="ru-RU" b="1" spc="-21" dirty="0">
              <a:cs typeface="Tahoma"/>
            </a:endParaRPr>
          </a:p>
        </p:txBody>
      </p:sp>
      <p:pic>
        <p:nvPicPr>
          <p:cNvPr id="43" name="Picture 3" descr="\\cfs2\dokis\public\Ольшанская Анфилова\1. Указы\Выступления\22.03.2021\IMG_056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387" y="4324898"/>
            <a:ext cx="1670827" cy="1113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9"/>
          <a:srcRect l="20470" r="18472"/>
          <a:stretch/>
        </p:blipFill>
        <p:spPr bwMode="auto">
          <a:xfrm>
            <a:off x="3897257" y="1737474"/>
            <a:ext cx="669480" cy="77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0"/>
          <a:srcRect l="24048" t="9332" r="28214" b="7333"/>
          <a:stretch>
            <a:fillRect/>
          </a:stretch>
        </p:blipFill>
        <p:spPr bwMode="auto">
          <a:xfrm>
            <a:off x="2787228" y="2794263"/>
            <a:ext cx="851840" cy="79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97257" y="2815288"/>
            <a:ext cx="890225" cy="48366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 rotWithShape="1">
          <a:blip r:embed="rId12"/>
          <a:srcRect l="22440" t="6307" r="64003" b="87743"/>
          <a:stretch/>
        </p:blipFill>
        <p:spPr bwMode="auto">
          <a:xfrm>
            <a:off x="3213148" y="1031200"/>
            <a:ext cx="1678046" cy="41442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2" name="Picture 2" descr="https://scientificrussia.ru/data/auto/material/large-preview-p4067955___kopiya.jpg"/>
          <p:cNvPicPr>
            <a:picLocks noChangeAspect="1" noChangeArrowheads="1"/>
          </p:cNvPicPr>
          <p:nvPr/>
        </p:nvPicPr>
        <p:blipFill rotWithShape="1">
          <a:blip r:embed="rId13"/>
          <a:srcRect l="1" r="24471"/>
          <a:stretch/>
        </p:blipFill>
        <p:spPr bwMode="auto">
          <a:xfrm>
            <a:off x="1376276" y="4852963"/>
            <a:ext cx="1550868" cy="114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Группа 6"/>
          <p:cNvGrpSpPr/>
          <p:nvPr/>
        </p:nvGrpSpPr>
        <p:grpSpPr>
          <a:xfrm>
            <a:off x="2967135" y="1550644"/>
            <a:ext cx="769778" cy="746624"/>
            <a:chOff x="8246059" y="2246052"/>
            <a:chExt cx="769778" cy="746624"/>
          </a:xfrm>
        </p:grpSpPr>
        <p:pic>
          <p:nvPicPr>
            <p:cNvPr id="1026" name="Picture 2" descr="http://orenburg-news.net/img/20211221/f36efd86354f97966b755bcf8343d305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7" t="5118" r="17458"/>
            <a:stretch/>
          </p:blipFill>
          <p:spPr bwMode="auto">
            <a:xfrm>
              <a:off x="8246059" y="2246052"/>
              <a:ext cx="53763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46059" y="2715677"/>
              <a:ext cx="7697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/>
                <a:t>сферум</a:t>
              </a:r>
              <a:endParaRPr lang="ru-RU" sz="1200" b="1" dirty="0"/>
            </a:p>
          </p:txBody>
        </p:sp>
      </p:grpSp>
      <p:pic>
        <p:nvPicPr>
          <p:cNvPr id="1028" name="Picture 4" descr="https://www.ripkro.ru/upload/iblock/fb2/uf4ti48b72fiar2xfi88sh9js8sc2sfd/1014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5" b="34068"/>
          <a:stretch/>
        </p:blipFill>
        <p:spPr bwMode="auto">
          <a:xfrm>
            <a:off x="2415258" y="2368540"/>
            <a:ext cx="1352794" cy="38364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98890" y="5761372"/>
            <a:ext cx="1544842" cy="1142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93167" y="4251878"/>
            <a:ext cx="1660333" cy="122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4" y="5434542"/>
            <a:ext cx="1621566" cy="1077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s://minobr74.ru/uploads/100/6/section/193/2022/08/.thumbs/04.jpg?166090459215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00" y="1010644"/>
            <a:ext cx="384138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34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2.corriereobjects.it/methode_image/2016/08/24/Tecnologia/Foto%20Gallery/CalendarIcon_MGZ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685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/>
          <a:srcRect r="77956"/>
          <a:stretch>
            <a:fillRect/>
          </a:stretch>
        </p:blipFill>
        <p:spPr bwMode="auto">
          <a:xfrm>
            <a:off x="69567" y="121177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90518" y="128588"/>
            <a:ext cx="23179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Администрация 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городского округа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"Город Архангельск"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Департамент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образования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12" y="128588"/>
            <a:ext cx="1115060" cy="1015365"/>
          </a:xfrm>
          <a:prstGeom prst="rect">
            <a:avLst/>
          </a:prstGeom>
          <a:noFill/>
        </p:spPr>
      </p:pic>
      <p:pic>
        <p:nvPicPr>
          <p:cNvPr id="9" name="Рисунок 8" descr="\\cfs2\dfs\Documents\DO\dokis\public\Баранова Е.Е\Городская конференция\2022\рисунокъ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69" y="173841"/>
            <a:ext cx="86106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 rot="20975342">
            <a:off x="405000" y="2762126"/>
            <a:ext cx="2070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14.09.2022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(среда</a:t>
            </a:r>
            <a:r>
              <a:rPr lang="ru-RU" sz="1400" b="1" dirty="0" smtClean="0"/>
              <a:t>)</a:t>
            </a:r>
          </a:p>
          <a:p>
            <a:pPr algn="ctr"/>
            <a:r>
              <a:rPr lang="ru-RU" sz="1400" b="1" smtClean="0"/>
              <a:t>МБОУ Гимназия </a:t>
            </a:r>
            <a:r>
              <a:rPr lang="ru-RU" sz="1400" b="1" dirty="0" smtClean="0"/>
              <a:t>№ </a:t>
            </a:r>
            <a:r>
              <a:rPr lang="ru-RU" sz="1400" b="1" dirty="0" smtClean="0"/>
              <a:t>25</a:t>
            </a:r>
          </a:p>
          <a:p>
            <a:pPr algn="ctr"/>
            <a:r>
              <a:rPr lang="ru-RU" sz="1400" b="1" dirty="0" smtClean="0"/>
              <a:t>МБДОУ Детский сад </a:t>
            </a:r>
            <a:br>
              <a:rPr lang="ru-RU" sz="1400" b="1" dirty="0" smtClean="0"/>
            </a:br>
            <a:r>
              <a:rPr lang="ru-RU" sz="1400" b="1" dirty="0" smtClean="0"/>
              <a:t>№ 172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949760" y="649041"/>
            <a:ext cx="883285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500" b="1" dirty="0">
                <a:solidFill>
                  <a:srgbClr val="C00000"/>
                </a:solidFill>
                <a:latin typeface="Book Antiqua" panose="02040602050305030304" pitchFamily="18" charset="0"/>
              </a:rPr>
              <a:t>Материально-техническая база деятельности педагога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0012" y="5634000"/>
            <a:ext cx="1187526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Book Antiqua" pitchFamily="18" charset="0"/>
              </a:rPr>
              <a:t>К участию приглашаются: </a:t>
            </a:r>
            <a:r>
              <a:rPr lang="ru-RU" sz="2600" b="1" dirty="0" smtClean="0">
                <a:solidFill>
                  <a:srgbClr val="002060"/>
                </a:solidFill>
                <a:latin typeface="Book Antiqua" pitchFamily="18" charset="0"/>
              </a:rPr>
              <a:t>руководители</a:t>
            </a:r>
            <a:r>
              <a:rPr lang="ru-RU" sz="2600" b="1" dirty="0">
                <a:solidFill>
                  <a:srgbClr val="002060"/>
                </a:solidFill>
                <a:latin typeface="Book Antiqua" pitchFamily="18" charset="0"/>
              </a:rPr>
              <a:t>, заместители </a:t>
            </a:r>
            <a:r>
              <a:rPr lang="ru-RU" sz="2600" b="1" dirty="0" smtClean="0">
                <a:solidFill>
                  <a:srgbClr val="002060"/>
                </a:solidFill>
                <a:latin typeface="Book Antiqua" pitchFamily="18" charset="0"/>
              </a:rPr>
              <a:t>руководителей, педагогические </a:t>
            </a:r>
            <a:r>
              <a:rPr lang="ru-RU" sz="2600" b="1" dirty="0">
                <a:solidFill>
                  <a:srgbClr val="002060"/>
                </a:solidFill>
                <a:latin typeface="Book Antiqua" pitchFamily="18" charset="0"/>
              </a:rPr>
              <a:t>работники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21000" y="2199484"/>
            <a:ext cx="481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Book Antiqua" panose="02040602050305030304" pitchFamily="18" charset="0"/>
              </a:rPr>
              <a:t>Цифровая среда в школе </a:t>
            </a:r>
            <a:endParaRPr lang="ru-RU" sz="2400" dirty="0" smtClean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400" dirty="0" smtClean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400" dirty="0" smtClean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Book Antiqua" panose="02040602050305030304" pitchFamily="18" charset="0"/>
              </a:rPr>
              <a:t>Мотивирующая образовательная среда  дошкольного учреждения как условие раннего развития ребенка</a:t>
            </a:r>
          </a:p>
        </p:txBody>
      </p:sp>
      <p:pic>
        <p:nvPicPr>
          <p:cNvPr id="2052" name="Picture 4" descr="\\cfs2\dfs\Documents\DO\dokis\public\Баранова Е.Е\Городская конференция\2022\Секционные заседания\программы от ОРЦ\25\Афиш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412" y="1849369"/>
            <a:ext cx="2160861" cy="305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274" y="2844000"/>
            <a:ext cx="2025000" cy="286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45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mir-s3-cdn-cf.behance.net/project_modules/fs/9f0e5463240943.5aaa4a053ea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19" y="3994026"/>
            <a:ext cx="5141762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97" y="882376"/>
            <a:ext cx="3324076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https://urbanproductions.ru/wp-content/uploads/2014/12/Koridor_5_%D0%B1%D1%80%D0%B5%D0%BD%D0%B4%D0%B8%D0%BD%D0%B3_%D1%81%D0%B5%D1%82%D0%B8_%D0%BA%D0%BE%D1%80%D1%80%D0%B8%D0%B4%D0%BE%D1%80_%D0%B4%D0%B8%D0%B7%D0%B0%D0%B9%D0%BD_3%D0%B4_3d_%D1%83%D1%80%D0%B1%D0%B0%D0%B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2" y="3994026"/>
            <a:ext cx="512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3" t="7094" r="6266" b="2504"/>
          <a:stretch/>
        </p:blipFill>
        <p:spPr bwMode="auto">
          <a:xfrm>
            <a:off x="629870" y="897299"/>
            <a:ext cx="355867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xn--80aec1d.xn--p1ai/upload/iblock/bfc/bfc156b91519a0b496294abb3acbe4e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/>
          <a:stretch/>
        </p:blipFill>
        <p:spPr bwMode="auto">
          <a:xfrm>
            <a:off x="7957422" y="882202"/>
            <a:ext cx="3997565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7"/>
          <a:srcRect r="77956"/>
          <a:stretch>
            <a:fillRect/>
          </a:stretch>
        </p:blipFill>
        <p:spPr bwMode="auto">
          <a:xfrm>
            <a:off x="69567" y="83308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409205" y="189411"/>
            <a:ext cx="8024954" cy="707888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Модель "Школа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Министерства просвещения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России"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1489798" y="92113"/>
            <a:ext cx="634971" cy="634971"/>
            <a:chOff x="11489798" y="92113"/>
            <a:chExt cx="634971" cy="634971"/>
          </a:xfrm>
        </p:grpSpPr>
        <p:sp>
          <p:nvSpPr>
            <p:cNvPr id="11" name="object 3"/>
            <p:cNvSpPr/>
            <p:nvPr/>
          </p:nvSpPr>
          <p:spPr>
            <a:xfrm>
              <a:off x="11489798" y="92113"/>
              <a:ext cx="634971" cy="634971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0" y="1047088"/>
                  </a:moveTo>
                  <a:lnTo>
                    <a:pt x="1047088" y="1047088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31B83"/>
            </a:solidFill>
          </p:spPr>
          <p:txBody>
            <a:bodyPr wrap="square" lIns="0" tIns="0" rIns="0" bIns="0" rtlCol="0"/>
            <a:lstStyle/>
            <a:p>
              <a:endParaRPr sz="1092" dirty="0">
                <a:solidFill>
                  <a:prstClr val="black"/>
                </a:solidFill>
              </a:endParaRPr>
            </a:p>
          </p:txBody>
        </p:sp>
        <p:pic>
          <p:nvPicPr>
            <p:cNvPr id="12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60834" y="92113"/>
              <a:ext cx="492897" cy="53949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561605" y="3640082"/>
            <a:ext cx="7394599" cy="7078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Брендинг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образовательного учреждения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3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sun1-47.userapi.com/impg/OkygwBbtZYbmUHHkTI39ekQDq2two3qul302Tw/7sbntDWjVvM.jpg?size=1000x1000&amp;quality=95&amp;sign=8a8eb45364f0ed3c07d6a1d4d2a3a71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3" y="1130748"/>
            <a:ext cx="3600000" cy="36000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3"/>
          <a:srcRect r="77956"/>
          <a:stretch>
            <a:fillRect/>
          </a:stretch>
        </p:blipFill>
        <p:spPr bwMode="auto">
          <a:xfrm>
            <a:off x="69567" y="83308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09205" y="189411"/>
            <a:ext cx="8024954" cy="707888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Модель "Школа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Министерства просвещения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России"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1489798" y="92113"/>
            <a:ext cx="634971" cy="634971"/>
            <a:chOff x="11489798" y="92113"/>
            <a:chExt cx="634971" cy="634971"/>
          </a:xfrm>
        </p:grpSpPr>
        <p:sp>
          <p:nvSpPr>
            <p:cNvPr id="12" name="object 3"/>
            <p:cNvSpPr/>
            <p:nvPr/>
          </p:nvSpPr>
          <p:spPr>
            <a:xfrm>
              <a:off x="11489798" y="92113"/>
              <a:ext cx="634971" cy="634971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0" y="1047088"/>
                  </a:moveTo>
                  <a:lnTo>
                    <a:pt x="1047088" y="1047088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31B83"/>
            </a:solidFill>
          </p:spPr>
          <p:txBody>
            <a:bodyPr wrap="square" lIns="0" tIns="0" rIns="0" bIns="0" rtlCol="0"/>
            <a:lstStyle/>
            <a:p>
              <a:endParaRPr sz="1092" dirty="0">
                <a:solidFill>
                  <a:prstClr val="black"/>
                </a:solidFill>
              </a:endParaRPr>
            </a:p>
          </p:txBody>
        </p:sp>
        <p:pic>
          <p:nvPicPr>
            <p:cNvPr id="13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60834" y="92113"/>
              <a:ext cx="492897" cy="53949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48700" y="5859000"/>
            <a:ext cx="7394599" cy="7078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Брендинг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образовательного учреждения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s://sun1-30.userapi.com/impg/qzqxtJhy6cd_UW2fw3BdnsvSLblfOoSDSk1Mew/gC2dUizpfeA.jpg?size=1000x1000&amp;quality=95&amp;sign=e5ce38513ccdfdf28a71a16ea546c7a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00" y="1854000"/>
            <a:ext cx="3600000" cy="36000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1-89.userapi.com/impg/nVglsQmoIge5ay-bpK9wCSCIQYIjOSS94uzqbg/2i5SGyIYT1s.jpg?size=1000x1000&amp;quality=95&amp;sign=7bc84f593a0a43e89c89af23bcdedd8e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841" y="855144"/>
            <a:ext cx="3600000" cy="36000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1-28.userapi.com/impg/6rIn94hAXQxMESSj8ag-uZ3baHqOasbGC2JVAQ/WNNeAvxG_P0.jpg?size=1000x1000&amp;quality=95&amp;sign=ae5cb0ce5bf9e7ff92ec8d9ae80ad97d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841" y="2974959"/>
            <a:ext cx="3600000" cy="36000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50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2.corriereobjects.it/methode_image/2016/08/24/Tecnologia/Foto%20Gallery/CalendarIcon_MGZ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685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/>
          <a:srcRect r="77956"/>
          <a:stretch>
            <a:fillRect/>
          </a:stretch>
        </p:blipFill>
        <p:spPr bwMode="auto">
          <a:xfrm>
            <a:off x="69567" y="121177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90518" y="128588"/>
            <a:ext cx="23179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Администрация 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городского округа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"Город Архангельск"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Департамент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образования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12" y="128588"/>
            <a:ext cx="1115060" cy="1015365"/>
          </a:xfrm>
          <a:prstGeom prst="rect">
            <a:avLst/>
          </a:prstGeom>
          <a:noFill/>
        </p:spPr>
      </p:pic>
      <p:pic>
        <p:nvPicPr>
          <p:cNvPr id="9" name="Рисунок 8" descr="\\cfs2\dfs\Documents\DO\dokis\public\Баранова Е.Е\Городская конференция\2022\рисунокъ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69" y="173841"/>
            <a:ext cx="86106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 rot="20975342">
            <a:off x="373119" y="2726942"/>
            <a:ext cx="2070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20.09.2022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(вторник</a:t>
            </a:r>
            <a:r>
              <a:rPr lang="ru-RU" sz="1400" b="1" dirty="0" smtClean="0"/>
              <a:t>)</a:t>
            </a:r>
          </a:p>
          <a:p>
            <a:pPr algn="ctr"/>
            <a:r>
              <a:rPr lang="ru-RU" sz="1400" b="1" dirty="0" smtClean="0"/>
              <a:t>МБОУ СШ № 62,37</a:t>
            </a:r>
          </a:p>
          <a:p>
            <a:pPr algn="ctr"/>
            <a:r>
              <a:rPr lang="ru-RU" sz="1400" b="1" dirty="0" smtClean="0"/>
              <a:t>МАДОУ Детский сад </a:t>
            </a:r>
            <a:br>
              <a:rPr lang="ru-RU" sz="1400" b="1" dirty="0" smtClean="0"/>
            </a:br>
            <a:r>
              <a:rPr lang="ru-RU" sz="1400" b="1" dirty="0" smtClean="0"/>
              <a:t>№ 10,100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01000" y="999000"/>
            <a:ext cx="883285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Информационное сопровождение педагога</a:t>
            </a:r>
            <a:endParaRPr lang="ru-RU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-384000" y="5949000"/>
            <a:ext cx="1169878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Book Antiqua" pitchFamily="18" charset="0"/>
              </a:rPr>
              <a:t>К участию приглашаются: </a:t>
            </a:r>
            <a:r>
              <a:rPr lang="ru-RU" sz="2600" b="1" dirty="0" smtClean="0">
                <a:solidFill>
                  <a:srgbClr val="002060"/>
                </a:solidFill>
                <a:latin typeface="Book Antiqua" pitchFamily="18" charset="0"/>
              </a:rPr>
              <a:t>заместители руководителей, педагогические работники</a:t>
            </a:r>
            <a:endParaRPr lang="ru-RU" sz="26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88183" y="2934000"/>
            <a:ext cx="50584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Продвижение положительного имиджа школы</a:t>
            </a:r>
            <a:endParaRPr lang="ru-RU" sz="2000" dirty="0" smtClean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000" dirty="0" smtClean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Формирование </a:t>
            </a:r>
            <a:r>
              <a:rPr lang="ru-RU" sz="2000" dirty="0" smtClean="0">
                <a:latin typeface="Book Antiqua" panose="02040602050305030304" pitchFamily="18" charset="0"/>
              </a:rPr>
              <a:t>положительного </a:t>
            </a:r>
            <a:r>
              <a:rPr lang="ru-RU" sz="2000" dirty="0">
                <a:latin typeface="Book Antiqua" panose="02040602050305030304" pitchFamily="18" charset="0"/>
              </a:rPr>
              <a:t>имиджа ДОО – </a:t>
            </a:r>
            <a:r>
              <a:rPr lang="ru-RU" sz="2000" dirty="0" smtClean="0">
                <a:latin typeface="Book Antiqua" panose="02040602050305030304" pitchFamily="18" charset="0"/>
              </a:rPr>
              <a:t>как </a:t>
            </a:r>
            <a:r>
              <a:rPr lang="ru-RU" sz="2000" dirty="0">
                <a:latin typeface="Book Antiqua" panose="02040602050305030304" pitchFamily="18" charset="0"/>
              </a:rPr>
              <a:t>средство повышения конкурентоспособности на рынке образовательных услуг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747" y="1599165"/>
            <a:ext cx="3099254" cy="174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00" y="3330382"/>
            <a:ext cx="1597637" cy="319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5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 noChangeArrowheads="1"/>
          </p:cNvPicPr>
          <p:nvPr/>
        </p:nvPicPr>
        <p:blipFill>
          <a:blip r:embed="rId2"/>
          <a:srcRect l="8495" t="7272" r="25449" b="4259"/>
          <a:stretch>
            <a:fillRect/>
          </a:stretch>
        </p:blipFill>
        <p:spPr bwMode="auto">
          <a:xfrm>
            <a:off x="40218" y="0"/>
            <a:ext cx="6919383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/>
          <a:srcRect l="36215" t="47887" r="41922" b="16745"/>
          <a:stretch>
            <a:fillRect/>
          </a:stretch>
        </p:blipFill>
        <p:spPr bwMode="auto">
          <a:xfrm>
            <a:off x="7178781" y="549000"/>
            <a:ext cx="5031316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" b="16080"/>
          <a:stretch/>
        </p:blipFill>
        <p:spPr bwMode="auto">
          <a:xfrm>
            <a:off x="798967" y="4188542"/>
            <a:ext cx="10226363" cy="266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55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r="77956"/>
          <a:stretch>
            <a:fillRect/>
          </a:stretch>
        </p:blipFill>
        <p:spPr bwMode="auto">
          <a:xfrm>
            <a:off x="69567" y="121177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790518" y="128588"/>
            <a:ext cx="23179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Администрация 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городского округа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"Город Архангельск"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Департамент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образования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12" y="128588"/>
            <a:ext cx="1115060" cy="1015365"/>
          </a:xfrm>
          <a:prstGeom prst="rect">
            <a:avLst/>
          </a:prstGeom>
          <a:noFill/>
        </p:spPr>
      </p:pic>
      <p:pic>
        <p:nvPicPr>
          <p:cNvPr id="5" name="Рисунок 4" descr="\\cfs2\dfs\Documents\DO\dokis\public\Баранова Е.Е\Городская конференция\2022\рисунокъ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69" y="173841"/>
            <a:ext cx="861060" cy="863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" name="Таблица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351541"/>
              </p:ext>
            </p:extLst>
          </p:nvPr>
        </p:nvGraphicFramePr>
        <p:xfrm>
          <a:off x="381001" y="1269000"/>
          <a:ext cx="11551384" cy="5140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044999"/>
                <a:gridCol w="1350000"/>
                <a:gridCol w="115638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ПОКАЗАТЕЛИ  РЕЗУЛЬТАТИВНОСТИ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/>
                        <a:t>2020-2021</a:t>
                      </a:r>
                      <a:endParaRPr lang="ru-RU" sz="14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50" dirty="0" smtClean="0"/>
                        <a:t>2021-2022</a:t>
                      </a:r>
                      <a:endParaRPr lang="ru-RU" sz="145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rgbClr val="000000"/>
                          </a:solidFill>
                        </a:rPr>
                        <a:t>C</a:t>
                      </a:r>
                      <a:r>
                        <a:rPr lang="ru-RU" sz="1900" b="1" dirty="0" err="1" smtClean="0">
                          <a:solidFill>
                            <a:srgbClr val="000000"/>
                          </a:solidFill>
                        </a:rPr>
                        <a:t>истем</a:t>
                      </a:r>
                      <a:r>
                        <a:rPr lang="en-US" sz="1900" b="1" dirty="0" smtClean="0">
                          <a:solidFill>
                            <a:srgbClr val="000000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rgbClr val="000000"/>
                          </a:solidFill>
                        </a:rPr>
                        <a:t> оценки качества подготовки обучающихся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347,75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u="none" strike="noStrike" dirty="0" smtClean="0">
                          <a:effectLst/>
                        </a:rPr>
                        <a:t>371,25</a:t>
                      </a:r>
                      <a:endParaRPr lang="ru-RU" sz="1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rgbClr val="FF0000"/>
                          </a:solidFill>
                        </a:rPr>
                        <a:t>Р</a:t>
                      </a:r>
                      <a:r>
                        <a:rPr lang="ru-RU" sz="1900" b="1" dirty="0" err="1" smtClean="0">
                          <a:solidFill>
                            <a:srgbClr val="FF0000"/>
                          </a:solidFill>
                        </a:rPr>
                        <a:t>абот</a:t>
                      </a:r>
                      <a:r>
                        <a:rPr lang="en-US" sz="19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rgbClr val="FF0000"/>
                          </a:solidFill>
                        </a:rPr>
                        <a:t> со школами с низкими результатами и/или школами, функционирующими в неблагоприятных социальных условиях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37,5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FF0000"/>
                          </a:solidFill>
                        </a:rPr>
                        <a:t>34,5</a:t>
                      </a:r>
                      <a:endParaRPr lang="ru-RU" sz="19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rgbClr val="000000"/>
                          </a:solidFill>
                        </a:rPr>
                        <a:t>С</a:t>
                      </a:r>
                      <a:r>
                        <a:rPr lang="ru-RU" sz="1900" b="1" dirty="0" err="1" smtClean="0">
                          <a:solidFill>
                            <a:srgbClr val="000000"/>
                          </a:solidFill>
                        </a:rPr>
                        <a:t>истем</a:t>
                      </a:r>
                      <a:r>
                        <a:rPr lang="en-US" sz="1900" b="1" dirty="0" smtClean="0">
                          <a:solidFill>
                            <a:srgbClr val="000000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rgbClr val="000000"/>
                          </a:solidFill>
                        </a:rPr>
                        <a:t> выявления, поддержки и развития способностей и талантов у детей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320,75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330,75</a:t>
                      </a:r>
                      <a:endParaRPr lang="ru-RU" sz="19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rgbClr val="000000"/>
                          </a:solidFill>
                        </a:rPr>
                        <a:t>С</a:t>
                      </a:r>
                      <a:r>
                        <a:rPr lang="ru-RU" sz="1900" b="1" dirty="0" err="1" smtClean="0">
                          <a:solidFill>
                            <a:srgbClr val="000000"/>
                          </a:solidFill>
                        </a:rPr>
                        <a:t>истем</a:t>
                      </a:r>
                      <a:r>
                        <a:rPr lang="en-US" sz="1900" b="1" dirty="0" smtClean="0">
                          <a:solidFill>
                            <a:srgbClr val="000000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rgbClr val="000000"/>
                          </a:solidFill>
                        </a:rPr>
                        <a:t> работы по самоопределению и профессиональной ориентации обучающихся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95,0</a:t>
                      </a:r>
                      <a:endParaRPr lang="ru-RU" sz="19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rgbClr val="FF0000"/>
                          </a:solidFill>
                        </a:rPr>
                        <a:t>С</a:t>
                      </a:r>
                      <a:r>
                        <a:rPr lang="ru-RU" sz="1900" b="1" dirty="0" err="1" smtClean="0">
                          <a:solidFill>
                            <a:srgbClr val="FF0000"/>
                          </a:solidFill>
                        </a:rPr>
                        <a:t>истем</a:t>
                      </a:r>
                      <a:r>
                        <a:rPr lang="en-US" sz="19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rgbClr val="FF0000"/>
                          </a:solidFill>
                        </a:rPr>
                        <a:t> мониторинга работы руководителей образовательных организаций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339,1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FF0000"/>
                          </a:solidFill>
                        </a:rPr>
                        <a:t>324,35</a:t>
                      </a:r>
                      <a:endParaRPr lang="ru-RU" sz="19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rgbClr val="FF0000"/>
                          </a:solidFill>
                        </a:rPr>
                        <a:t>С</a:t>
                      </a:r>
                      <a:r>
                        <a:rPr lang="ru-RU" sz="1900" b="1" dirty="0" err="1" smtClean="0">
                          <a:solidFill>
                            <a:srgbClr val="FF0000"/>
                          </a:solidFill>
                        </a:rPr>
                        <a:t>истем</a:t>
                      </a:r>
                      <a:r>
                        <a:rPr lang="en-US" sz="19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rgbClr val="FF0000"/>
                          </a:solidFill>
                        </a:rPr>
                        <a:t> обеспечения профессионального развития педагогических работников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223,05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FF0000"/>
                          </a:solidFill>
                        </a:rPr>
                        <a:t>216,4</a:t>
                      </a:r>
                      <a:endParaRPr lang="ru-RU" sz="19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rgbClr val="000000"/>
                          </a:solidFill>
                        </a:rPr>
                        <a:t>С</a:t>
                      </a:r>
                      <a:r>
                        <a:rPr lang="ru-RU" sz="1900" b="1" dirty="0" err="1" smtClean="0">
                          <a:solidFill>
                            <a:srgbClr val="000000"/>
                          </a:solidFill>
                        </a:rPr>
                        <a:t>истем</a:t>
                      </a:r>
                      <a:r>
                        <a:rPr lang="en-US" sz="1900" b="1" dirty="0" smtClean="0">
                          <a:solidFill>
                            <a:srgbClr val="000000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rgbClr val="000000"/>
                          </a:solidFill>
                        </a:rPr>
                        <a:t> методической работы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94,25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97,75</a:t>
                      </a:r>
                      <a:endParaRPr lang="ru-RU" sz="19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rgbClr val="000000"/>
                          </a:solidFill>
                        </a:rPr>
                        <a:t>С</a:t>
                      </a:r>
                      <a:r>
                        <a:rPr lang="ru-RU" sz="1900" b="1" dirty="0" err="1" smtClean="0">
                          <a:solidFill>
                            <a:srgbClr val="000000"/>
                          </a:solidFill>
                        </a:rPr>
                        <a:t>истем</a:t>
                      </a:r>
                      <a:r>
                        <a:rPr lang="en-US" sz="1900" b="1" dirty="0" smtClean="0">
                          <a:solidFill>
                            <a:srgbClr val="000000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rgbClr val="000000"/>
                          </a:solidFill>
                        </a:rPr>
                        <a:t> организации воспитания обучающихся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173,8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297,05</a:t>
                      </a:r>
                      <a:endParaRPr lang="ru-RU" sz="19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rgbClr val="000000"/>
                          </a:solidFill>
                        </a:rPr>
                        <a:t>О</a:t>
                      </a:r>
                      <a:r>
                        <a:rPr lang="ru-RU" sz="1900" b="1" dirty="0" err="1" smtClean="0">
                          <a:solidFill>
                            <a:srgbClr val="000000"/>
                          </a:solidFill>
                        </a:rPr>
                        <a:t>беспечени</a:t>
                      </a:r>
                      <a:r>
                        <a:rPr lang="en-US" sz="1900" b="1" dirty="0" smtClean="0">
                          <a:solidFill>
                            <a:srgbClr val="000000"/>
                          </a:solidFill>
                        </a:rPr>
                        <a:t>е</a:t>
                      </a:r>
                      <a:r>
                        <a:rPr lang="ru-RU" sz="1900" b="1" dirty="0" smtClean="0">
                          <a:solidFill>
                            <a:srgbClr val="000000"/>
                          </a:solidFill>
                        </a:rPr>
                        <a:t> здоровья и безопасности 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54,5</a:t>
                      </a:r>
                      <a:endParaRPr lang="ru-RU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74,75</a:t>
                      </a:r>
                      <a:endParaRPr lang="ru-RU" sz="19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/>
                        <a:t>О</a:t>
                      </a:r>
                      <a:r>
                        <a:rPr lang="ru-RU" sz="1900" b="1" dirty="0" err="1" smtClean="0"/>
                        <a:t>беспечени</a:t>
                      </a:r>
                      <a:r>
                        <a:rPr lang="en-US" sz="1900" b="1" dirty="0" smtClean="0"/>
                        <a:t>е</a:t>
                      </a:r>
                      <a:r>
                        <a:rPr lang="ru-RU" sz="1900" b="1" dirty="0" smtClean="0"/>
                        <a:t> качественного массового дополнительного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1,5</a:t>
                      </a:r>
                      <a:endParaRPr lang="ru-RU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7,5</a:t>
                      </a:r>
                      <a:endParaRPr lang="ru-RU" sz="19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/>
                        <a:t>Р</a:t>
                      </a:r>
                      <a:r>
                        <a:rPr lang="ru-RU" sz="1900" b="1" dirty="0" err="1" smtClean="0"/>
                        <a:t>абот</a:t>
                      </a:r>
                      <a:r>
                        <a:rPr lang="en-US" sz="1900" b="1" dirty="0" smtClean="0"/>
                        <a:t>а</a:t>
                      </a:r>
                      <a:r>
                        <a:rPr lang="ru-RU" sz="1900" b="1" dirty="0" smtClean="0"/>
                        <a:t> с обучающимися, имеющими особые образовательные потребности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5</a:t>
                      </a:r>
                      <a:endParaRPr lang="ru-RU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23</a:t>
                      </a:r>
                      <a:endParaRPr lang="ru-RU" sz="19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7" name="Прямоугольник 46"/>
          <p:cNvSpPr/>
          <p:nvPr/>
        </p:nvSpPr>
        <p:spPr>
          <a:xfrm>
            <a:off x="3261000" y="31310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В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клад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в развитие системы образования города Архангельска</a:t>
            </a:r>
          </a:p>
        </p:txBody>
      </p:sp>
    </p:spTree>
    <p:extLst>
      <p:ext uri="{BB962C8B-B14F-4D97-AF65-F5344CB8AC3E}">
        <p14:creationId xmlns:p14="http://schemas.microsoft.com/office/powerpoint/2010/main" val="395077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ECFDD74-2781-4622-BF75-992AD9F304A3}"/>
              </a:ext>
            </a:extLst>
          </p:cNvPr>
          <p:cNvCxnSpPr/>
          <p:nvPr/>
        </p:nvCxnSpPr>
        <p:spPr>
          <a:xfrm flipH="1" flipV="1">
            <a:off x="11016239" y="2491796"/>
            <a:ext cx="1" cy="1152032"/>
          </a:xfrm>
          <a:prstGeom prst="line">
            <a:avLst/>
          </a:prstGeom>
          <a:ln w="254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7787020" y="1444064"/>
            <a:ext cx="1228817" cy="2230364"/>
            <a:chOff x="9834032" y="1183789"/>
            <a:chExt cx="1228817" cy="2230364"/>
          </a:xfrm>
          <a:solidFill>
            <a:srgbClr val="FF5050"/>
          </a:solidFill>
        </p:grpSpPr>
        <p:cxnSp>
          <p:nvCxnSpPr>
            <p:cNvPr id="144" name="Прямая соединительная линия 143">
              <a:extLst>
                <a:ext uri="{FF2B5EF4-FFF2-40B4-BE49-F238E27FC236}">
                  <a16:creationId xmlns:a16="http://schemas.microsoft.com/office/drawing/2014/main" xmlns="" id="{FA7F2351-0A5E-462E-BB3F-6F5D821FB313}"/>
                </a:ext>
              </a:extLst>
            </p:cNvPr>
            <p:cNvCxnSpPr>
              <a:endCxn id="14" idx="4"/>
            </p:cNvCxnSpPr>
            <p:nvPr/>
          </p:nvCxnSpPr>
          <p:spPr>
            <a:xfrm flipH="1" flipV="1">
              <a:off x="10448441" y="2425422"/>
              <a:ext cx="8867" cy="988731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Круг: прозрачная заливка 13">
              <a:extLst>
                <a:ext uri="{FF2B5EF4-FFF2-40B4-BE49-F238E27FC236}">
                  <a16:creationId xmlns:a16="http://schemas.microsoft.com/office/drawing/2014/main" xmlns="" id="{8BC51743-AF96-45AA-BEEF-F0EE3B34A727}"/>
                </a:ext>
              </a:extLst>
            </p:cNvPr>
            <p:cNvSpPr/>
            <p:nvPr/>
          </p:nvSpPr>
          <p:spPr>
            <a:xfrm>
              <a:off x="9834032" y="1183789"/>
              <a:ext cx="1228817" cy="1241633"/>
            </a:xfrm>
            <a:prstGeom prst="donut">
              <a:avLst>
                <a:gd name="adj" fmla="val 8904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chemeClr val="tx1"/>
                </a:solidFill>
              </a:endParaRPr>
            </a:p>
          </p:txBody>
        </p:sp>
      </p:grpSp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xmlns="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xmlns="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шеврон 2">
            <a:extLst>
              <a:ext uri="{FF2B5EF4-FFF2-40B4-BE49-F238E27FC236}">
                <a16:creationId xmlns:a16="http://schemas.microsoft.com/office/drawing/2014/main" xmlns="" id="{2589DD2A-5A3F-4DFC-B9CE-F153C4AB0216}"/>
              </a:ext>
            </a:extLst>
          </p:cNvPr>
          <p:cNvSpPr/>
          <p:nvPr/>
        </p:nvSpPr>
        <p:spPr>
          <a:xfrm>
            <a:off x="1418585" y="3588049"/>
            <a:ext cx="1854876" cy="452974"/>
          </a:xfrm>
          <a:prstGeom prst="chevron">
            <a:avLst>
              <a:gd name="adj" fmla="val 58912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5" name="Стрелка: шеврон 4">
            <a:extLst>
              <a:ext uri="{FF2B5EF4-FFF2-40B4-BE49-F238E27FC236}">
                <a16:creationId xmlns:a16="http://schemas.microsoft.com/office/drawing/2014/main" xmlns="" id="{ECE75415-B150-40F9-931E-3411873B625C}"/>
              </a:ext>
            </a:extLst>
          </p:cNvPr>
          <p:cNvSpPr/>
          <p:nvPr/>
        </p:nvSpPr>
        <p:spPr>
          <a:xfrm>
            <a:off x="2987135" y="3579936"/>
            <a:ext cx="1854636" cy="452974"/>
          </a:xfrm>
          <a:prstGeom prst="chevron">
            <a:avLst>
              <a:gd name="adj" fmla="val 58912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92" name="Стрелка: шеврон 91">
            <a:extLst>
              <a:ext uri="{FF2B5EF4-FFF2-40B4-BE49-F238E27FC236}">
                <a16:creationId xmlns:a16="http://schemas.microsoft.com/office/drawing/2014/main" xmlns="" id="{48C17C91-31F2-42D9-955E-63870130CCB4}"/>
              </a:ext>
            </a:extLst>
          </p:cNvPr>
          <p:cNvSpPr/>
          <p:nvPr/>
        </p:nvSpPr>
        <p:spPr>
          <a:xfrm>
            <a:off x="4567046" y="3593152"/>
            <a:ext cx="1854636" cy="452974"/>
          </a:xfrm>
          <a:prstGeom prst="chevron">
            <a:avLst>
              <a:gd name="adj" fmla="val 5891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94" name="Стрелка: шеврон 93">
            <a:extLst>
              <a:ext uri="{FF2B5EF4-FFF2-40B4-BE49-F238E27FC236}">
                <a16:creationId xmlns:a16="http://schemas.microsoft.com/office/drawing/2014/main" xmlns="" id="{BB3B7A49-90AE-40F7-AAF4-60B2543DF174}"/>
              </a:ext>
            </a:extLst>
          </p:cNvPr>
          <p:cNvSpPr/>
          <p:nvPr/>
        </p:nvSpPr>
        <p:spPr>
          <a:xfrm>
            <a:off x="6094018" y="3593152"/>
            <a:ext cx="1803730" cy="452974"/>
          </a:xfrm>
          <a:prstGeom prst="chevron">
            <a:avLst>
              <a:gd name="adj" fmla="val 58912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96" name="Стрелка: шеврон 95">
            <a:extLst>
              <a:ext uri="{FF2B5EF4-FFF2-40B4-BE49-F238E27FC236}">
                <a16:creationId xmlns:a16="http://schemas.microsoft.com/office/drawing/2014/main" xmlns="" id="{32BCDDB5-B173-4C76-9B17-00BF5163696A}"/>
              </a:ext>
            </a:extLst>
          </p:cNvPr>
          <p:cNvSpPr/>
          <p:nvPr/>
        </p:nvSpPr>
        <p:spPr>
          <a:xfrm>
            <a:off x="7565758" y="3599178"/>
            <a:ext cx="1718234" cy="452974"/>
          </a:xfrm>
          <a:prstGeom prst="chevron">
            <a:avLst>
              <a:gd name="adj" fmla="val 58912"/>
            </a:avLst>
          </a:prstGeom>
          <a:solidFill>
            <a:srgbClr val="FF5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F3E9BD90-30D0-4043-982A-073D8B8D5F32}"/>
              </a:ext>
            </a:extLst>
          </p:cNvPr>
          <p:cNvSpPr/>
          <p:nvPr/>
        </p:nvSpPr>
        <p:spPr>
          <a:xfrm>
            <a:off x="2166023" y="3729639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xmlns="" id="{3363B380-27C8-4A26-A7B1-A346CCFC4114}"/>
              </a:ext>
            </a:extLst>
          </p:cNvPr>
          <p:cNvSpPr/>
          <p:nvPr/>
        </p:nvSpPr>
        <p:spPr>
          <a:xfrm>
            <a:off x="5305457" y="3674428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xmlns="" id="{C25E64F9-09F9-4814-A2B1-19E73BDA83A1}"/>
              </a:ext>
            </a:extLst>
          </p:cNvPr>
          <p:cNvSpPr/>
          <p:nvPr/>
        </p:nvSpPr>
        <p:spPr>
          <a:xfrm>
            <a:off x="6841336" y="3724536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xmlns="" id="{1C71C7A4-2B62-467D-B6E4-BB9B8D54C29F}"/>
              </a:ext>
            </a:extLst>
          </p:cNvPr>
          <p:cNvSpPr/>
          <p:nvPr/>
        </p:nvSpPr>
        <p:spPr>
          <a:xfrm>
            <a:off x="8334875" y="370695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</a:t>
            </a:r>
            <a:endParaRPr lang="ru-RU" sz="1600" dirty="0"/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xmlns="" id="{6CB18B6B-9FB3-4975-9ED1-D8731CBC7B24}"/>
              </a:ext>
            </a:extLst>
          </p:cNvPr>
          <p:cNvSpPr/>
          <p:nvPr/>
        </p:nvSpPr>
        <p:spPr>
          <a:xfrm>
            <a:off x="10125662" y="370695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FECFDD74-2781-4622-BF75-992AD9F304A3}"/>
              </a:ext>
            </a:extLst>
          </p:cNvPr>
          <p:cNvCxnSpPr/>
          <p:nvPr/>
        </p:nvCxnSpPr>
        <p:spPr>
          <a:xfrm flipH="1" flipV="1">
            <a:off x="2256023" y="2491796"/>
            <a:ext cx="114" cy="1116762"/>
          </a:xfrm>
          <a:prstGeom prst="line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>
            <a:extLst>
              <a:ext uri="{FF2B5EF4-FFF2-40B4-BE49-F238E27FC236}">
                <a16:creationId xmlns:a16="http://schemas.microsoft.com/office/drawing/2014/main" xmlns="" id="{6885BC86-019A-4A33-A510-46F813B46A86}"/>
              </a:ext>
            </a:extLst>
          </p:cNvPr>
          <p:cNvCxnSpPr>
            <a:endCxn id="11" idx="4"/>
          </p:cNvCxnSpPr>
          <p:nvPr/>
        </p:nvCxnSpPr>
        <p:spPr>
          <a:xfrm flipV="1">
            <a:off x="5398016" y="2629581"/>
            <a:ext cx="15263" cy="972304"/>
          </a:xfrm>
          <a:prstGeom prst="line">
            <a:avLst/>
          </a:prstGeom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>
            <a:extLst>
              <a:ext uri="{FF2B5EF4-FFF2-40B4-BE49-F238E27FC236}">
                <a16:creationId xmlns:a16="http://schemas.microsoft.com/office/drawing/2014/main" xmlns="" id="{CDFE1742-8440-4BB3-B752-3F357C204D22}"/>
              </a:ext>
            </a:extLst>
          </p:cNvPr>
          <p:cNvCxnSpPr/>
          <p:nvPr/>
        </p:nvCxnSpPr>
        <p:spPr>
          <a:xfrm flipV="1">
            <a:off x="6931336" y="4000551"/>
            <a:ext cx="0" cy="852667"/>
          </a:xfrm>
          <a:prstGeom prst="line">
            <a:avLst/>
          </a:prstGeom>
          <a:ln w="254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Круг: прозрачная заливка 8">
            <a:extLst>
              <a:ext uri="{FF2B5EF4-FFF2-40B4-BE49-F238E27FC236}">
                <a16:creationId xmlns:a16="http://schemas.microsoft.com/office/drawing/2014/main" xmlns="" id="{EDC4F14C-DCE6-4E69-B7DC-5545EA071D9D}"/>
              </a:ext>
            </a:extLst>
          </p:cNvPr>
          <p:cNvSpPr/>
          <p:nvPr/>
        </p:nvSpPr>
        <p:spPr>
          <a:xfrm>
            <a:off x="1672481" y="1288759"/>
            <a:ext cx="1228817" cy="1241633"/>
          </a:xfrm>
          <a:prstGeom prst="donut">
            <a:avLst>
              <a:gd name="adj" fmla="val 8904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11" name="Круг: прозрачная заливка 10">
            <a:extLst>
              <a:ext uri="{FF2B5EF4-FFF2-40B4-BE49-F238E27FC236}">
                <a16:creationId xmlns:a16="http://schemas.microsoft.com/office/drawing/2014/main" xmlns="" id="{4BE139DC-E3E0-4D2C-9D37-6A5565B3AB0A}"/>
              </a:ext>
            </a:extLst>
          </p:cNvPr>
          <p:cNvSpPr/>
          <p:nvPr/>
        </p:nvSpPr>
        <p:spPr>
          <a:xfrm>
            <a:off x="4798870" y="1387948"/>
            <a:ext cx="1228817" cy="1241633"/>
          </a:xfrm>
          <a:prstGeom prst="donut">
            <a:avLst>
              <a:gd name="adj" fmla="val 8904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16" name="Круг: прозрачная заливка 15">
            <a:extLst>
              <a:ext uri="{FF2B5EF4-FFF2-40B4-BE49-F238E27FC236}">
                <a16:creationId xmlns:a16="http://schemas.microsoft.com/office/drawing/2014/main" xmlns="" id="{C9652DBB-FAF7-4C01-AF5A-13E81AA8CE4C}"/>
              </a:ext>
            </a:extLst>
          </p:cNvPr>
          <p:cNvSpPr/>
          <p:nvPr/>
        </p:nvSpPr>
        <p:spPr>
          <a:xfrm>
            <a:off x="6336941" y="4853217"/>
            <a:ext cx="1228817" cy="1241633"/>
          </a:xfrm>
          <a:prstGeom prst="donut">
            <a:avLst>
              <a:gd name="adj" fmla="val 8904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9839891-CDF8-4EB2-814A-E42C33F6DB2B}"/>
              </a:ext>
            </a:extLst>
          </p:cNvPr>
          <p:cNvSpPr txBox="1"/>
          <p:nvPr/>
        </p:nvSpPr>
        <p:spPr>
          <a:xfrm>
            <a:off x="5742341" y="3153740"/>
            <a:ext cx="2289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Профессию выбирай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5216865-9BF0-46BF-A260-B4A1375CC743}"/>
              </a:ext>
            </a:extLst>
          </p:cNvPr>
          <p:cNvSpPr txBox="1"/>
          <p:nvPr/>
        </p:nvSpPr>
        <p:spPr>
          <a:xfrm>
            <a:off x="4404774" y="4045673"/>
            <a:ext cx="2064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Традиции храни </a:t>
            </a:r>
          </a:p>
          <a:p>
            <a:pPr algn="ctr"/>
            <a:r>
              <a:rPr lang="ru-RU" sz="2000" b="1" dirty="0" smtClean="0"/>
              <a:t>и сохраняй</a:t>
            </a:r>
            <a:endParaRPr lang="ru-RU" sz="2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E8CE4FD-30B6-4948-B96C-9482E8D80AAE}"/>
              </a:ext>
            </a:extLst>
          </p:cNvPr>
          <p:cNvSpPr txBox="1"/>
          <p:nvPr/>
        </p:nvSpPr>
        <p:spPr>
          <a:xfrm>
            <a:off x="2823398" y="3187939"/>
            <a:ext cx="2018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Талант развивай</a:t>
            </a:r>
            <a:endParaRPr lang="ru-RU" sz="2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E5C7419-D675-492A-B049-E681808FE762}"/>
              </a:ext>
            </a:extLst>
          </p:cNvPr>
          <p:cNvSpPr txBox="1"/>
          <p:nvPr/>
        </p:nvSpPr>
        <p:spPr>
          <a:xfrm>
            <a:off x="1174228" y="4000550"/>
            <a:ext cx="2343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Здоровье сохраняй</a:t>
            </a:r>
            <a:endParaRPr lang="ru-RU" sz="20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50BB9FF-D8D0-4794-9F11-778EA5E7AAE6}"/>
              </a:ext>
            </a:extLst>
          </p:cNvPr>
          <p:cNvSpPr txBox="1"/>
          <p:nvPr/>
        </p:nvSpPr>
        <p:spPr>
          <a:xfrm>
            <a:off x="1480803" y="926214"/>
            <a:ext cx="1370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ЗДОРОВЬЕ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81E96B2-F90C-4E57-A90F-363F9934521C}"/>
              </a:ext>
            </a:extLst>
          </p:cNvPr>
          <p:cNvSpPr txBox="1"/>
          <p:nvPr/>
        </p:nvSpPr>
        <p:spPr>
          <a:xfrm>
            <a:off x="4606891" y="991083"/>
            <a:ext cx="153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/>
                </a:solidFill>
              </a:rPr>
              <a:t>ВОСПИТАНИЕ</a:t>
            </a:r>
            <a:endParaRPr lang="ru-RU" b="1" dirty="0">
              <a:solidFill>
                <a:schemeClr val="accent3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1BCE15A-A19D-47EC-9DC0-36540613DD5D}"/>
              </a:ext>
            </a:extLst>
          </p:cNvPr>
          <p:cNvSpPr txBox="1"/>
          <p:nvPr/>
        </p:nvSpPr>
        <p:spPr>
          <a:xfrm>
            <a:off x="7787020" y="1031200"/>
            <a:ext cx="1090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УЧИТЕЛЬ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CCF2593-D6BE-4127-A6EA-89128EEC0A2F}"/>
              </a:ext>
            </a:extLst>
          </p:cNvPr>
          <p:cNvSpPr txBox="1"/>
          <p:nvPr/>
        </p:nvSpPr>
        <p:spPr>
          <a:xfrm>
            <a:off x="6056310" y="6241625"/>
            <a:ext cx="213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ПРОФОРИЕНТАЦИЯ</a:t>
            </a:r>
            <a:endParaRPr lang="ru-RU" b="1" dirty="0">
              <a:solidFill>
                <a:schemeClr val="accent4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BEB0CEB-DB0F-4661-A06A-B73322E73857}"/>
              </a:ext>
            </a:extLst>
          </p:cNvPr>
          <p:cNvSpPr txBox="1"/>
          <p:nvPr/>
        </p:nvSpPr>
        <p:spPr>
          <a:xfrm>
            <a:off x="3188120" y="6252930"/>
            <a:ext cx="146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ТВОРЧЕСТВО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62" name="Стрелка: шеврон 4">
            <a:extLst>
              <a:ext uri="{FF2B5EF4-FFF2-40B4-BE49-F238E27FC236}">
                <a16:creationId xmlns:a16="http://schemas.microsoft.com/office/drawing/2014/main" xmlns="" id="{ECE75415-B150-40F9-931E-3411873B625C}"/>
              </a:ext>
            </a:extLst>
          </p:cNvPr>
          <p:cNvSpPr/>
          <p:nvPr/>
        </p:nvSpPr>
        <p:spPr>
          <a:xfrm>
            <a:off x="41978" y="3588049"/>
            <a:ext cx="1656001" cy="452974"/>
          </a:xfrm>
          <a:prstGeom prst="chevron">
            <a:avLst>
              <a:gd name="adj" fmla="val 58912"/>
            </a:avLst>
          </a:prstGeom>
          <a:solidFill>
            <a:srgbClr val="CC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3363B380-27C8-4A26-A7B1-A346CCFC4114}"/>
              </a:ext>
            </a:extLst>
          </p:cNvPr>
          <p:cNvSpPr/>
          <p:nvPr/>
        </p:nvSpPr>
        <p:spPr>
          <a:xfrm>
            <a:off x="652675" y="372509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xmlns="" id="{4963C330-4BEE-478C-8B2D-E04E4289F087}"/>
              </a:ext>
            </a:extLst>
          </p:cNvPr>
          <p:cNvCxnSpPr/>
          <p:nvPr/>
        </p:nvCxnSpPr>
        <p:spPr>
          <a:xfrm flipV="1">
            <a:off x="789963" y="4075760"/>
            <a:ext cx="0" cy="939091"/>
          </a:xfrm>
          <a:prstGeom prst="line">
            <a:avLst/>
          </a:prstGeom>
          <a:ln w="25400">
            <a:solidFill>
              <a:srgbClr val="CC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Круг: прозрачная заливка 17">
            <a:extLst>
              <a:ext uri="{FF2B5EF4-FFF2-40B4-BE49-F238E27FC236}">
                <a16:creationId xmlns:a16="http://schemas.microsoft.com/office/drawing/2014/main" xmlns="" id="{8DDD3C6F-8D95-4B47-8E5D-91C5D8A68663}"/>
              </a:ext>
            </a:extLst>
          </p:cNvPr>
          <p:cNvSpPr/>
          <p:nvPr/>
        </p:nvSpPr>
        <p:spPr>
          <a:xfrm>
            <a:off x="189768" y="4968986"/>
            <a:ext cx="1228817" cy="1241633"/>
          </a:xfrm>
          <a:prstGeom prst="donut">
            <a:avLst>
              <a:gd name="adj" fmla="val 8904"/>
            </a:avLst>
          </a:prstGeom>
          <a:solidFill>
            <a:srgbClr val="CC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9E8CE4FD-30B6-4948-B96C-9482E8D80AAE}"/>
              </a:ext>
            </a:extLst>
          </p:cNvPr>
          <p:cNvSpPr txBox="1"/>
          <p:nvPr/>
        </p:nvSpPr>
        <p:spPr>
          <a:xfrm>
            <a:off x="91771" y="3153740"/>
            <a:ext cx="2043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Знание добывай</a:t>
            </a:r>
            <a:endParaRPr lang="ru-RU" sz="20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3BEB0CEB-DB0F-4661-A06A-B73322E73857}"/>
              </a:ext>
            </a:extLst>
          </p:cNvPr>
          <p:cNvSpPr txBox="1"/>
          <p:nvPr/>
        </p:nvSpPr>
        <p:spPr>
          <a:xfrm>
            <a:off x="247988" y="6191865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C00FF"/>
                </a:solidFill>
              </a:rPr>
              <a:t>ЗНАНИЕ</a:t>
            </a:r>
            <a:endParaRPr lang="ru-RU" b="1" dirty="0">
              <a:solidFill>
                <a:srgbClr val="CC00FF"/>
              </a:solidFill>
            </a:endParaRPr>
          </a:p>
        </p:txBody>
      </p:sp>
      <p:pic>
        <p:nvPicPr>
          <p:cNvPr id="69" name="Рисунок 1"/>
          <p:cNvPicPr>
            <a:picLocks noChangeAspect="1"/>
          </p:cNvPicPr>
          <p:nvPr/>
        </p:nvPicPr>
        <p:blipFill>
          <a:blip r:embed="rId2"/>
          <a:srcRect r="77956"/>
          <a:stretch>
            <a:fillRect/>
          </a:stretch>
        </p:blipFill>
        <p:spPr bwMode="auto">
          <a:xfrm>
            <a:off x="69567" y="83308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Box 70"/>
          <p:cNvSpPr txBox="1"/>
          <p:nvPr/>
        </p:nvSpPr>
        <p:spPr>
          <a:xfrm>
            <a:off x="2409205" y="189411"/>
            <a:ext cx="8024954" cy="707888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Модель "Школа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Министерства просвещения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России"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489798" y="92113"/>
            <a:ext cx="634971" cy="634971"/>
            <a:chOff x="11489798" y="92113"/>
            <a:chExt cx="634971" cy="634971"/>
          </a:xfrm>
        </p:grpSpPr>
        <p:sp>
          <p:nvSpPr>
            <p:cNvPr id="73" name="object 3"/>
            <p:cNvSpPr/>
            <p:nvPr/>
          </p:nvSpPr>
          <p:spPr>
            <a:xfrm>
              <a:off x="11489798" y="92113"/>
              <a:ext cx="634971" cy="634971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0" y="1047088"/>
                  </a:moveTo>
                  <a:lnTo>
                    <a:pt x="1047088" y="1047088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31B83"/>
            </a:solidFill>
          </p:spPr>
          <p:txBody>
            <a:bodyPr wrap="square" lIns="0" tIns="0" rIns="0" bIns="0" rtlCol="0"/>
            <a:lstStyle/>
            <a:p>
              <a:endParaRPr sz="1092" dirty="0">
                <a:solidFill>
                  <a:prstClr val="black"/>
                </a:solidFill>
              </a:endParaRPr>
            </a:p>
          </p:txBody>
        </p:sp>
        <p:pic>
          <p:nvPicPr>
            <p:cNvPr id="74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834" y="92113"/>
              <a:ext cx="492897" cy="539490"/>
            </a:xfrm>
            <a:prstGeom prst="rect">
              <a:avLst/>
            </a:prstGeom>
          </p:spPr>
        </p:pic>
      </p:grpSp>
      <p:pic>
        <p:nvPicPr>
          <p:cNvPr id="1026" name="Picture 2" descr="https://www.pikpng.com/pngl/b/594-5942639_parental-choice-in-education-or-school-choice-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6" y="5162679"/>
            <a:ext cx="1001592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.ya-webdesign.com/images/png-health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145107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kipk.ru/images/%D0%A6%D0%9D%D0%9F%D0%9F%D0%9C/%D0%A1%D0%A2%D0%92_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25" y="1699796"/>
            <a:ext cx="89590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218175" y="4052152"/>
            <a:ext cx="1228817" cy="2169596"/>
            <a:chOff x="4709164" y="3890701"/>
            <a:chExt cx="1228817" cy="2169596"/>
          </a:xfrm>
        </p:grpSpPr>
        <p:cxnSp>
          <p:nvCxnSpPr>
            <p:cNvPr id="134" name="Прямая соединительная линия 133">
              <a:extLst>
                <a:ext uri="{FF2B5EF4-FFF2-40B4-BE49-F238E27FC236}">
                  <a16:creationId xmlns:a16="http://schemas.microsoft.com/office/drawing/2014/main" xmlns="" id="{4963C330-4BEE-478C-8B2D-E04E4289F087}"/>
                </a:ext>
              </a:extLst>
            </p:cNvPr>
            <p:cNvCxnSpPr>
              <a:stCxn id="18" idx="0"/>
            </p:cNvCxnSpPr>
            <p:nvPr/>
          </p:nvCxnSpPr>
          <p:spPr>
            <a:xfrm flipV="1">
              <a:off x="5323573" y="3890701"/>
              <a:ext cx="0" cy="927963"/>
            </a:xfrm>
            <a:prstGeom prst="line">
              <a:avLst/>
            </a:prstGeom>
            <a:ln w="2540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Круг: прозрачная заливка 17">
              <a:extLst>
                <a:ext uri="{FF2B5EF4-FFF2-40B4-BE49-F238E27FC236}">
                  <a16:creationId xmlns:a16="http://schemas.microsoft.com/office/drawing/2014/main" xmlns="" id="{8DDD3C6F-8D95-4B47-8E5D-91C5D8A68663}"/>
                </a:ext>
              </a:extLst>
            </p:cNvPr>
            <p:cNvSpPr/>
            <p:nvPr/>
          </p:nvSpPr>
          <p:spPr>
            <a:xfrm>
              <a:off x="4709164" y="4818664"/>
              <a:ext cx="1228817" cy="1241633"/>
            </a:xfrm>
            <a:prstGeom prst="donut">
              <a:avLst>
                <a:gd name="adj" fmla="val 8904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chemeClr val="tx1"/>
                </a:solidFill>
              </a:endParaRPr>
            </a:p>
          </p:txBody>
        </p:sp>
        <p:pic>
          <p:nvPicPr>
            <p:cNvPr id="1046" name="Picture 22" descr="https://wigatech.com/wigastudio/assets/img/indexPage/Creative%20&amp;%20Illustrations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315" y="486452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76" name="Picture 52" descr="https://i.ya-webdesign.com/images/3-arrows-p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64" y="5023274"/>
            <a:ext cx="1032901" cy="8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F3E9BD90-30D0-4043-982A-073D8B8D5F32}"/>
              </a:ext>
            </a:extLst>
          </p:cNvPr>
          <p:cNvSpPr/>
          <p:nvPr/>
        </p:nvSpPr>
        <p:spPr>
          <a:xfrm>
            <a:off x="3742584" y="370695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4" name="Стрелка: шеврон 95">
            <a:extLst>
              <a:ext uri="{FF2B5EF4-FFF2-40B4-BE49-F238E27FC236}">
                <a16:creationId xmlns:a16="http://schemas.microsoft.com/office/drawing/2014/main" xmlns="" id="{32BCDDB5-B173-4C76-9B17-00BF5163696A}"/>
              </a:ext>
            </a:extLst>
          </p:cNvPr>
          <p:cNvSpPr/>
          <p:nvPr/>
        </p:nvSpPr>
        <p:spPr>
          <a:xfrm>
            <a:off x="9015837" y="3604512"/>
            <a:ext cx="1587497" cy="452974"/>
          </a:xfrm>
          <a:prstGeom prst="chevron">
            <a:avLst>
              <a:gd name="adj" fmla="val 58912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5" name="Стрелка: шеврон 95">
            <a:extLst>
              <a:ext uri="{FF2B5EF4-FFF2-40B4-BE49-F238E27FC236}">
                <a16:creationId xmlns:a16="http://schemas.microsoft.com/office/drawing/2014/main" xmlns="" id="{32BCDDB5-B173-4C76-9B17-00BF5163696A}"/>
              </a:ext>
            </a:extLst>
          </p:cNvPr>
          <p:cNvSpPr/>
          <p:nvPr/>
        </p:nvSpPr>
        <p:spPr>
          <a:xfrm>
            <a:off x="10340343" y="3594959"/>
            <a:ext cx="1587497" cy="452974"/>
          </a:xfrm>
          <a:prstGeom prst="chevron">
            <a:avLst>
              <a:gd name="adj" fmla="val 5891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7" name="Picture 58" descr="https://i.ya-webdesign.com/images/computer-icon-vector-png-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466" y="1597043"/>
            <a:ext cx="864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s://i.ya-webdesign.com/images/globe-silhouette-png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07" y="1633043"/>
            <a:ext cx="908736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1BCE15A-A19D-47EC-9DC0-36540613DD5D}"/>
              </a:ext>
            </a:extLst>
          </p:cNvPr>
          <p:cNvSpPr txBox="1"/>
          <p:nvPr/>
        </p:nvSpPr>
        <p:spPr>
          <a:xfrm>
            <a:off x="8640260" y="6210619"/>
            <a:ext cx="233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/>
                </a:solidFill>
              </a:rPr>
              <a:t>ШКОЛЬНЫЙ КЛИМАТ</a:t>
            </a:r>
            <a:endParaRPr lang="ru-RU" b="1" dirty="0">
              <a:solidFill>
                <a:schemeClr val="accent5"/>
              </a:solidFill>
            </a:endParaRP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xmlns="" id="{4963C330-4BEE-478C-8B2D-E04E4289F087}"/>
              </a:ext>
            </a:extLst>
          </p:cNvPr>
          <p:cNvCxnSpPr/>
          <p:nvPr/>
        </p:nvCxnSpPr>
        <p:spPr>
          <a:xfrm flipV="1">
            <a:off x="9722604" y="4032910"/>
            <a:ext cx="0" cy="939091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Круг: прозрачная заливка 17">
            <a:extLst>
              <a:ext uri="{FF2B5EF4-FFF2-40B4-BE49-F238E27FC236}">
                <a16:creationId xmlns:a16="http://schemas.microsoft.com/office/drawing/2014/main" xmlns="" id="{8DDD3C6F-8D95-4B47-8E5D-91C5D8A68663}"/>
              </a:ext>
            </a:extLst>
          </p:cNvPr>
          <p:cNvSpPr/>
          <p:nvPr/>
        </p:nvSpPr>
        <p:spPr>
          <a:xfrm>
            <a:off x="9126565" y="4915955"/>
            <a:ext cx="1228817" cy="1241633"/>
          </a:xfrm>
          <a:prstGeom prst="donut">
            <a:avLst>
              <a:gd name="adj" fmla="val 890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xmlns="" id="{1C71C7A4-2B62-467D-B6E4-BB9B8D54C29F}"/>
              </a:ext>
            </a:extLst>
          </p:cNvPr>
          <p:cNvSpPr/>
          <p:nvPr/>
        </p:nvSpPr>
        <p:spPr>
          <a:xfrm>
            <a:off x="9632604" y="3740999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</a:t>
            </a:r>
            <a:endParaRPr lang="ru-RU" sz="1600" dirty="0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xmlns="" id="{1C71C7A4-2B62-467D-B6E4-BB9B8D54C29F}"/>
              </a:ext>
            </a:extLst>
          </p:cNvPr>
          <p:cNvSpPr/>
          <p:nvPr/>
        </p:nvSpPr>
        <p:spPr>
          <a:xfrm>
            <a:off x="10954091" y="3740999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</a:t>
            </a:r>
            <a:endParaRPr lang="ru-RU" sz="1600" dirty="0"/>
          </a:p>
        </p:txBody>
      </p:sp>
      <p:sp>
        <p:nvSpPr>
          <p:cNvPr id="76" name="Круг: прозрачная заливка 8">
            <a:extLst>
              <a:ext uri="{FF2B5EF4-FFF2-40B4-BE49-F238E27FC236}">
                <a16:creationId xmlns:a16="http://schemas.microsoft.com/office/drawing/2014/main" xmlns="" id="{EDC4F14C-DCE6-4E69-B7DC-5545EA071D9D}"/>
              </a:ext>
            </a:extLst>
          </p:cNvPr>
          <p:cNvSpPr/>
          <p:nvPr/>
        </p:nvSpPr>
        <p:spPr>
          <a:xfrm>
            <a:off x="10401831" y="1387948"/>
            <a:ext cx="1228817" cy="1241633"/>
          </a:xfrm>
          <a:prstGeom prst="donut">
            <a:avLst>
              <a:gd name="adj" fmla="val 8904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71BCE15A-A19D-47EC-9DC0-36540613DD5D}"/>
              </a:ext>
            </a:extLst>
          </p:cNvPr>
          <p:cNvSpPr txBox="1"/>
          <p:nvPr/>
        </p:nvSpPr>
        <p:spPr>
          <a:xfrm>
            <a:off x="9336475" y="1034726"/>
            <a:ext cx="2855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ОБРАЗОВАТЕЛЬНАЯ СРЕДА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99839891-CDF8-4EB2-814A-E42C33F6DB2B}"/>
              </a:ext>
            </a:extLst>
          </p:cNvPr>
          <p:cNvSpPr txBox="1"/>
          <p:nvPr/>
        </p:nvSpPr>
        <p:spPr>
          <a:xfrm>
            <a:off x="8775638" y="2955554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/>
              <a:t>Важней всего </a:t>
            </a:r>
          </a:p>
          <a:p>
            <a:pPr algn="ctr"/>
            <a:r>
              <a:rPr lang="ru-RU" b="1" i="1" dirty="0" smtClean="0"/>
              <a:t>погода в доме!</a:t>
            </a:r>
            <a:endParaRPr lang="ru-RU" b="1" i="1" dirty="0"/>
          </a:p>
        </p:txBody>
      </p:sp>
      <p:pic>
        <p:nvPicPr>
          <p:cNvPr id="1028" name="Picture 4" descr="https://www.pinclipart.com/picdir/big/333-3334460_1-guys-on-bean-bag-with-laptop-i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597" y="5111977"/>
            <a:ext cx="894751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99839891-CDF8-4EB2-814A-E42C33F6DB2B}"/>
              </a:ext>
            </a:extLst>
          </p:cNvPr>
          <p:cNvSpPr txBox="1"/>
          <p:nvPr/>
        </p:nvSpPr>
        <p:spPr>
          <a:xfrm>
            <a:off x="7356164" y="4080872"/>
            <a:ext cx="1950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/>
              <a:t>Учителями </a:t>
            </a:r>
          </a:p>
          <a:p>
            <a:pPr algn="ctr"/>
            <a:r>
              <a:rPr lang="ru-RU" b="1" i="1" dirty="0" smtClean="0"/>
              <a:t>славится Россия!</a:t>
            </a:r>
            <a:endParaRPr lang="ru-RU" b="1" i="1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9C82AC39-90AB-4793-BDD2-62991839125C}"/>
              </a:ext>
            </a:extLst>
          </p:cNvPr>
          <p:cNvSpPr txBox="1"/>
          <p:nvPr/>
        </p:nvSpPr>
        <p:spPr>
          <a:xfrm>
            <a:off x="10002204" y="4100473"/>
            <a:ext cx="21402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/>
              <a:t>"Среда" семь дней</a:t>
            </a:r>
          </a:p>
          <a:p>
            <a:pPr algn="ctr"/>
            <a:r>
              <a:rPr lang="ru-RU" b="1" i="1" dirty="0" smtClean="0"/>
              <a:t>в неделю</a:t>
            </a:r>
            <a:r>
              <a:rPr lang="ru-RU" sz="2000" b="1" dirty="0" smtClean="0"/>
              <a:t>!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254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/>
          <p:cNvPicPr>
            <a:picLocks noChangeAspect="1"/>
          </p:cNvPicPr>
          <p:nvPr/>
        </p:nvPicPr>
        <p:blipFill>
          <a:blip r:embed="rId2"/>
          <a:srcRect r="77956"/>
          <a:stretch>
            <a:fillRect/>
          </a:stretch>
        </p:blipFill>
        <p:spPr bwMode="auto">
          <a:xfrm>
            <a:off x="69567" y="121177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90518" y="128588"/>
            <a:ext cx="23179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Администрация 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городского округа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"Город Архангельск"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Департамент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образования</a:t>
            </a: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 rotWithShape="1">
          <a:blip r:embed="rId3"/>
          <a:srcRect b="4802"/>
          <a:stretch/>
        </p:blipFill>
        <p:spPr bwMode="auto">
          <a:xfrm>
            <a:off x="1299161" y="2349001"/>
            <a:ext cx="10633862" cy="450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12" y="128588"/>
            <a:ext cx="1115060" cy="1015365"/>
          </a:xfrm>
          <a:prstGeom prst="rect">
            <a:avLst/>
          </a:prstGeom>
          <a:noFill/>
        </p:spPr>
      </p:pic>
      <p:pic>
        <p:nvPicPr>
          <p:cNvPr id="9" name="Рисунок 8" descr="\\cfs2\dfs\Documents\DO\dokis\public\Баранова Е.Е\Городская конференция\2022\рисунокъ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69" y="173841"/>
            <a:ext cx="86106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Надпись 2"/>
          <p:cNvSpPr txBox="1">
            <a:spLocks noChangeArrowheads="1"/>
          </p:cNvSpPr>
          <p:nvPr/>
        </p:nvSpPr>
        <p:spPr bwMode="auto">
          <a:xfrm>
            <a:off x="580665" y="1269000"/>
            <a:ext cx="10139707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effectLst/>
                <a:latin typeface="Times New Roman"/>
                <a:ea typeface="Calibri"/>
                <a:cs typeface="Times New Roman"/>
              </a:rPr>
              <a:t>Пленарное заседание городской конференции 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effectLst/>
                <a:latin typeface="Times New Roman"/>
                <a:ea typeface="Calibri"/>
                <a:cs typeface="Times New Roman"/>
              </a:rPr>
              <a:t>   руководящих и педагогических работников в 2022 году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effectLst/>
                <a:latin typeface="Times New Roman"/>
                <a:ea typeface="Calibri"/>
                <a:cs typeface="Times New Roman"/>
              </a:rPr>
              <a:t>"Вектор </a:t>
            </a:r>
            <a:r>
              <a:rPr lang="ru-RU" sz="2800" b="1" i="1" dirty="0">
                <a:effectLst/>
                <a:latin typeface="Times New Roman"/>
                <a:ea typeface="Calibri"/>
                <a:cs typeface="Times New Roman"/>
              </a:rPr>
              <a:t>образования: </a:t>
            </a:r>
            <a:endParaRPr lang="ru-RU" sz="2800" b="1" i="1" dirty="0" smtClean="0">
              <a:effectLst/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effectLst/>
                <a:latin typeface="Times New Roman"/>
                <a:ea typeface="Calibri"/>
                <a:cs typeface="Times New Roman"/>
              </a:rPr>
              <a:t>вызовы</a:t>
            </a:r>
            <a:r>
              <a:rPr lang="ru-RU" sz="2800" b="1" i="1" dirty="0">
                <a:effectLst/>
                <a:latin typeface="Times New Roman"/>
                <a:ea typeface="Calibri"/>
                <a:cs typeface="Times New Roman"/>
              </a:rPr>
              <a:t>, тренды, </a:t>
            </a:r>
            <a:r>
              <a:rPr lang="ru-RU" sz="2800" b="1" i="1" dirty="0" smtClean="0">
                <a:effectLst/>
                <a:latin typeface="Times New Roman"/>
                <a:ea typeface="Calibri"/>
                <a:cs typeface="Times New Roman"/>
              </a:rPr>
              <a:t>перспективы"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(</a:t>
            </a:r>
            <a:r>
              <a:rPr lang="ru-RU" sz="2000" i="1" dirty="0">
                <a:effectLst/>
                <a:latin typeface="Times New Roman"/>
                <a:ea typeface="Calibri"/>
                <a:cs typeface="Times New Roman"/>
              </a:rPr>
              <a:t>в рамках реализации 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проекта </a:t>
            </a:r>
            <a:endParaRPr lang="ru-RU" sz="1400" dirty="0" smtClean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"Школа Минпросвещения России")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http://qrcoder.ru/code/?https%3A%2F%2Fwww.arhcity.ru%2F%3Fpage%3D115%2F0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41" y="2513568"/>
            <a:ext cx="1830863" cy="183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47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r="77956"/>
          <a:stretch>
            <a:fillRect/>
          </a:stretch>
        </p:blipFill>
        <p:spPr bwMode="auto">
          <a:xfrm>
            <a:off x="69567" y="83308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93580" y="189411"/>
            <a:ext cx="8024954" cy="707888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Модель "Школа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Министерства просвещения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России"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89798" y="92113"/>
            <a:ext cx="634971" cy="634971"/>
            <a:chOff x="11489798" y="92113"/>
            <a:chExt cx="634971" cy="634971"/>
          </a:xfrm>
        </p:grpSpPr>
        <p:sp>
          <p:nvSpPr>
            <p:cNvPr id="5" name="object 3"/>
            <p:cNvSpPr/>
            <p:nvPr/>
          </p:nvSpPr>
          <p:spPr>
            <a:xfrm>
              <a:off x="11489798" y="92113"/>
              <a:ext cx="634971" cy="634971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0" y="1047088"/>
                  </a:moveTo>
                  <a:lnTo>
                    <a:pt x="1047088" y="1047088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31B83"/>
            </a:solidFill>
          </p:spPr>
          <p:txBody>
            <a:bodyPr wrap="square" lIns="0" tIns="0" rIns="0" bIns="0" rtlCol="0"/>
            <a:lstStyle/>
            <a:p>
              <a:endParaRPr sz="1092" dirty="0">
                <a:solidFill>
                  <a:prstClr val="black"/>
                </a:solidFill>
              </a:endParaRPr>
            </a:p>
          </p:txBody>
        </p:sp>
        <p:pic>
          <p:nvPicPr>
            <p:cNvPr id="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834" y="92113"/>
              <a:ext cx="492897" cy="53949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895615" y="768194"/>
            <a:ext cx="10449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 Black" panose="020B0A04020102020204" pitchFamily="34" charset="0"/>
              </a:rPr>
              <a:t>Пилотные школы  городского округа "Город Архангельск" – </a:t>
            </a:r>
          </a:p>
          <a:p>
            <a:pPr algn="ctr"/>
            <a:r>
              <a:rPr lang="ru-RU" b="1" i="1" dirty="0" smtClean="0">
                <a:latin typeface="Arial Black" panose="020B0A04020102020204" pitchFamily="34" charset="0"/>
              </a:rPr>
              <a:t>участники проекта</a:t>
            </a:r>
            <a:endParaRPr lang="ru-RU" b="1" i="1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6000" y="1845046"/>
            <a:ext cx="573483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школ  в рамках федеральной программы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"Модернизация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школьных систем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образования" 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МБОУ Гимназия № 6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МБОУ Гимназия №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МБОУ Школа № 23 имени А.С. Пушкина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МБОУ СШ № 77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МБОУ СШ № 82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267" y="5274000"/>
            <a:ext cx="4947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Новое здание школы на 860 мест</a:t>
            </a: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МБОУ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СШ № 28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www.arhcity.ru/data/115/1907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" r="2722"/>
          <a:stretch/>
        </p:blipFill>
        <p:spPr bwMode="auto">
          <a:xfrm>
            <a:off x="1131728" y="1740310"/>
            <a:ext cx="3690995" cy="36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6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https://catherineasquithgallery.com/uploads/posts/2021-02/1612478957_30-p-razmitii-serii-fon-dlya-fotoshopa-3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41"/>
          <a:stretch/>
        </p:blipFill>
        <p:spPr bwMode="auto">
          <a:xfrm>
            <a:off x="651000" y="1031201"/>
            <a:ext cx="3357082" cy="2257958"/>
          </a:xfrm>
          <a:prstGeom prst="rect">
            <a:avLst/>
          </a:prstGeom>
          <a:noFill/>
          <a:ln>
            <a:noFill/>
          </a:ln>
          <a:effectLst>
            <a:outerShdw blurRad="304800" dist="127000" dir="5400000" sx="107000" sy="107000" algn="ctr" rotWithShape="0">
              <a:srgbClr val="000000">
                <a:alpha val="2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651000" y="980834"/>
            <a:ext cx="3552500" cy="2677656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71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 Gothic" panose="020B0502020202020204" pitchFamily="34" charset="0"/>
              </a:rPr>
              <a:t>Мониторинг готовности школ Архангельска 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</a:rPr>
              <a:t>к участию 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</a:rPr>
              <a:t>в проекте "Школа Минпросвещения России"</a:t>
            </a:r>
            <a:endParaRPr lang="ru-RU" sz="2400" b="1" dirty="0">
              <a:latin typeface="Century Gothic" panose="020B0502020202020204" pitchFamily="34" charset="0"/>
            </a:endParaRPr>
          </a:p>
        </p:txBody>
      </p:sp>
      <p:pic>
        <p:nvPicPr>
          <p:cNvPr id="28" name="Рисунок 27" descr="https://catherineasquithgallery.com/uploads/posts/2021-02/1612478957_30-p-razmitii-serii-fon-dlya-fotoshopa-3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41"/>
          <a:stretch/>
        </p:blipFill>
        <p:spPr bwMode="auto">
          <a:xfrm>
            <a:off x="9517959" y="1031201"/>
            <a:ext cx="2232248" cy="2712799"/>
          </a:xfrm>
          <a:prstGeom prst="rect">
            <a:avLst/>
          </a:prstGeom>
          <a:noFill/>
          <a:ln>
            <a:noFill/>
          </a:ln>
          <a:effectLst>
            <a:outerShdw blurRad="304800" dist="127000" dir="5400000" sx="107000" sy="107000" algn="ctr" rotWithShape="0">
              <a:srgbClr val="000000">
                <a:alpha val="2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61000" y="1179000"/>
            <a:ext cx="24413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entury Gothic" panose="020B0502020202020204" pitchFamily="34" charset="0"/>
              </a:rPr>
              <a:t>Кол-во ОО:</a:t>
            </a:r>
          </a:p>
          <a:p>
            <a:endParaRPr lang="ru-RU" sz="1600" b="1" dirty="0" smtClean="0">
              <a:latin typeface="Century Gothic" panose="020B0502020202020204" pitchFamily="34" charset="0"/>
            </a:endParaRPr>
          </a:p>
          <a:p>
            <a:r>
              <a:rPr lang="ru-RU" sz="1600" b="1" dirty="0" smtClean="0">
                <a:latin typeface="Century Gothic" panose="020B0502020202020204" pitchFamily="34" charset="0"/>
              </a:rPr>
              <a:t>полный – 0</a:t>
            </a:r>
          </a:p>
          <a:p>
            <a:endParaRPr lang="ru-RU" sz="1600" b="1" dirty="0">
              <a:latin typeface="Century Gothic" panose="020B0502020202020204" pitchFamily="34" charset="0"/>
            </a:endParaRPr>
          </a:p>
          <a:p>
            <a:r>
              <a:rPr lang="ru-RU" sz="1600" b="1" dirty="0">
                <a:latin typeface="Century Gothic" panose="020B0502020202020204" pitchFamily="34" charset="0"/>
              </a:rPr>
              <a:t>с</a:t>
            </a:r>
            <a:r>
              <a:rPr lang="ru-RU" sz="1600" b="1" dirty="0" smtClean="0">
                <a:latin typeface="Century Gothic" panose="020B0502020202020204" pitchFamily="34" charset="0"/>
              </a:rPr>
              <a:t>редний – 15</a:t>
            </a:r>
          </a:p>
          <a:p>
            <a:endParaRPr lang="ru-RU" sz="1600" b="1" dirty="0">
              <a:latin typeface="Century Gothic" panose="020B0502020202020204" pitchFamily="34" charset="0"/>
            </a:endParaRPr>
          </a:p>
          <a:p>
            <a:r>
              <a:rPr lang="ru-RU" sz="1600" b="1" dirty="0">
                <a:latin typeface="Century Gothic" panose="020B0502020202020204" pitchFamily="34" charset="0"/>
              </a:rPr>
              <a:t>б</a:t>
            </a:r>
            <a:r>
              <a:rPr lang="ru-RU" sz="1600" b="1" dirty="0" smtClean="0">
                <a:latin typeface="Century Gothic" panose="020B0502020202020204" pitchFamily="34" charset="0"/>
              </a:rPr>
              <a:t>азовый – 26</a:t>
            </a:r>
          </a:p>
          <a:p>
            <a:endParaRPr lang="ru-RU" sz="1600" b="1" dirty="0">
              <a:latin typeface="Century Gothic" panose="020B0502020202020204" pitchFamily="34" charset="0"/>
            </a:endParaRPr>
          </a:p>
          <a:p>
            <a:r>
              <a:rPr lang="ru-RU" sz="1600" b="1" dirty="0">
                <a:latin typeface="Century Gothic" panose="020B0502020202020204" pitchFamily="34" charset="0"/>
              </a:rPr>
              <a:t>н</a:t>
            </a:r>
            <a:r>
              <a:rPr lang="ru-RU" sz="1600" b="1" dirty="0" smtClean="0">
                <a:latin typeface="Century Gothic" panose="020B0502020202020204" pitchFamily="34" charset="0"/>
              </a:rPr>
              <a:t>иже базового – 10</a:t>
            </a:r>
          </a:p>
          <a:p>
            <a:r>
              <a:rPr lang="ru-RU" sz="1600" b="1" dirty="0" smtClean="0">
                <a:latin typeface="Century Gothic" panose="020B0502020202020204" pitchFamily="34" charset="0"/>
              </a:rPr>
              <a:t> 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931419"/>
              </p:ext>
            </p:extLst>
          </p:nvPr>
        </p:nvGraphicFramePr>
        <p:xfrm>
          <a:off x="4008082" y="4284000"/>
          <a:ext cx="3977918" cy="229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Диаграмма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5398136"/>
              </p:ext>
            </p:extLst>
          </p:nvPr>
        </p:nvGraphicFramePr>
        <p:xfrm>
          <a:off x="200999" y="4284000"/>
          <a:ext cx="3623399" cy="2373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4" name="Рисунок 1"/>
          <p:cNvPicPr>
            <a:picLocks noChangeAspect="1"/>
          </p:cNvPicPr>
          <p:nvPr/>
        </p:nvPicPr>
        <p:blipFill>
          <a:blip r:embed="rId7"/>
          <a:srcRect r="77956"/>
          <a:stretch>
            <a:fillRect/>
          </a:stretch>
        </p:blipFill>
        <p:spPr bwMode="auto">
          <a:xfrm>
            <a:off x="69567" y="83308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393580" y="189411"/>
            <a:ext cx="8024954" cy="707888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Модель "Школа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Министерства просвещения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России"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1489798" y="92113"/>
            <a:ext cx="634971" cy="634971"/>
            <a:chOff x="11489798" y="92113"/>
            <a:chExt cx="634971" cy="634971"/>
          </a:xfrm>
        </p:grpSpPr>
        <p:sp>
          <p:nvSpPr>
            <p:cNvPr id="17" name="object 3"/>
            <p:cNvSpPr/>
            <p:nvPr/>
          </p:nvSpPr>
          <p:spPr>
            <a:xfrm>
              <a:off x="11489798" y="92113"/>
              <a:ext cx="634971" cy="634971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0" y="1047088"/>
                  </a:moveTo>
                  <a:lnTo>
                    <a:pt x="1047088" y="1047088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31B83"/>
            </a:solidFill>
          </p:spPr>
          <p:txBody>
            <a:bodyPr wrap="square" lIns="0" tIns="0" rIns="0" bIns="0" rtlCol="0"/>
            <a:lstStyle/>
            <a:p>
              <a:endParaRPr sz="1092" dirty="0">
                <a:solidFill>
                  <a:prstClr val="black"/>
                </a:solidFill>
              </a:endParaRPr>
            </a:p>
          </p:txBody>
        </p:sp>
        <p:pic>
          <p:nvPicPr>
            <p:cNvPr id="18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60834" y="92113"/>
              <a:ext cx="492897" cy="539490"/>
            </a:xfrm>
            <a:prstGeom prst="rect">
              <a:avLst/>
            </a:prstGeom>
          </p:spPr>
        </p:pic>
      </p:grpSp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7587768"/>
              </p:ext>
            </p:extLst>
          </p:nvPr>
        </p:nvGraphicFramePr>
        <p:xfrm>
          <a:off x="4386000" y="826803"/>
          <a:ext cx="5085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1624547"/>
              </p:ext>
            </p:extLst>
          </p:nvPr>
        </p:nvGraphicFramePr>
        <p:xfrm>
          <a:off x="8126679" y="4284000"/>
          <a:ext cx="3981000" cy="233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31057" y="939814"/>
            <a:ext cx="6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в %</a:t>
            </a:r>
            <a:endParaRPr lang="ru-RU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8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r="77956"/>
          <a:stretch>
            <a:fillRect/>
          </a:stretch>
        </p:blipFill>
        <p:spPr bwMode="auto">
          <a:xfrm>
            <a:off x="69567" y="121177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790518" y="128588"/>
            <a:ext cx="23179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Администрация 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городского округа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"Город Архангельск"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Департамент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образования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12" y="128588"/>
            <a:ext cx="1115060" cy="1015365"/>
          </a:xfrm>
          <a:prstGeom prst="rect">
            <a:avLst/>
          </a:prstGeom>
          <a:noFill/>
        </p:spPr>
      </p:pic>
      <p:pic>
        <p:nvPicPr>
          <p:cNvPr id="5" name="Рисунок 4" descr="\\cfs2\dfs\Documents\DO\dokis\public\Баранова Е.Е\Городская конференция\2022\рисунокъ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69" y="173841"/>
            <a:ext cx="861060" cy="863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" name="Таблица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07243"/>
              </p:ext>
            </p:extLst>
          </p:nvPr>
        </p:nvGraphicFramePr>
        <p:xfrm>
          <a:off x="381001" y="1269000"/>
          <a:ext cx="11551384" cy="5140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044999"/>
                <a:gridCol w="1350000"/>
                <a:gridCol w="115638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ПОКАЗАТЕЛИ  РЕЗУЛЬТАТИВНОСТИ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/>
                        <a:t>2020-2021</a:t>
                      </a:r>
                      <a:endParaRPr lang="ru-RU" sz="14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50" dirty="0" smtClean="0"/>
                        <a:t>2021-2022</a:t>
                      </a:r>
                      <a:endParaRPr lang="ru-RU" sz="145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ru-RU" sz="1900" b="1" dirty="0" err="1" smtClean="0">
                          <a:solidFill>
                            <a:srgbClr val="FF0000"/>
                          </a:solidFill>
                        </a:rPr>
                        <a:t>истем</a:t>
                      </a:r>
                      <a:r>
                        <a:rPr lang="en-US" sz="19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rgbClr val="FF0000"/>
                          </a:solidFill>
                        </a:rPr>
                        <a:t> оценки качества подготовки обучающихся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FF0000"/>
                          </a:solidFill>
                        </a:rPr>
                        <a:t>347,75</a:t>
                      </a:r>
                      <a:endParaRPr lang="ru-RU" sz="19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371,25</a:t>
                      </a:r>
                      <a:endParaRPr lang="ru-RU" sz="19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r>
                        <a:rPr lang="ru-RU" sz="1900" b="1" dirty="0" err="1" smtClean="0">
                          <a:solidFill>
                            <a:schemeClr val="tx1"/>
                          </a:solidFill>
                        </a:rPr>
                        <a:t>абот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 со школами с низкими результатами и/или школами, функционирующими в неблагоприятных социальных условиях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37,5</a:t>
                      </a:r>
                      <a:endParaRPr lang="ru-RU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34,5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r>
                        <a:rPr lang="ru-RU" sz="1900" b="1" dirty="0" err="1" smtClean="0">
                          <a:solidFill>
                            <a:schemeClr val="tx1"/>
                          </a:solidFill>
                        </a:rPr>
                        <a:t>истем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 выявления, поддержки и развития способностей и талантов у детей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320,75</a:t>
                      </a:r>
                      <a:endParaRPr lang="ru-RU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330,75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rgbClr val="FF0000"/>
                          </a:solidFill>
                        </a:rPr>
                        <a:t>С</a:t>
                      </a:r>
                      <a:r>
                        <a:rPr lang="ru-RU" sz="1900" b="1" dirty="0" err="1" smtClean="0">
                          <a:solidFill>
                            <a:srgbClr val="FF0000"/>
                          </a:solidFill>
                        </a:rPr>
                        <a:t>истем</a:t>
                      </a:r>
                      <a:r>
                        <a:rPr lang="en-US" sz="19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rgbClr val="FF0000"/>
                          </a:solidFill>
                        </a:rPr>
                        <a:t> работы по самоопределению и профессиональной ориентации обучающихся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ru-RU" sz="19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95,0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r>
                        <a:rPr lang="ru-RU" sz="1900" b="1" dirty="0" err="1" smtClean="0">
                          <a:solidFill>
                            <a:schemeClr val="tx1"/>
                          </a:solidFill>
                        </a:rPr>
                        <a:t>истем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 мониторинга работы руководителей образовательных организаций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339,1</a:t>
                      </a:r>
                      <a:endParaRPr lang="ru-RU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324,35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r>
                        <a:rPr lang="ru-RU" sz="1900" b="1" dirty="0" err="1" smtClean="0">
                          <a:solidFill>
                            <a:schemeClr val="tx1"/>
                          </a:solidFill>
                        </a:rPr>
                        <a:t>истем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 обеспечения профессионального развития педагогических работников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223,05</a:t>
                      </a:r>
                      <a:endParaRPr lang="ru-RU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216,4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rgbClr val="FF0000"/>
                          </a:solidFill>
                        </a:rPr>
                        <a:t>С</a:t>
                      </a:r>
                      <a:r>
                        <a:rPr lang="ru-RU" sz="1900" b="1" dirty="0" err="1" smtClean="0">
                          <a:solidFill>
                            <a:srgbClr val="FF0000"/>
                          </a:solidFill>
                        </a:rPr>
                        <a:t>истем</a:t>
                      </a:r>
                      <a:r>
                        <a:rPr lang="en-US" sz="19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rgbClr val="FF0000"/>
                          </a:solidFill>
                        </a:rPr>
                        <a:t> методической работы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FF0000"/>
                          </a:solidFill>
                        </a:rPr>
                        <a:t>94,25</a:t>
                      </a:r>
                      <a:endParaRPr lang="ru-RU" sz="19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97,75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rgbClr val="FF0000"/>
                          </a:solidFill>
                        </a:rPr>
                        <a:t>С</a:t>
                      </a:r>
                      <a:r>
                        <a:rPr lang="ru-RU" sz="1900" b="1" dirty="0" err="1" smtClean="0">
                          <a:solidFill>
                            <a:srgbClr val="FF0000"/>
                          </a:solidFill>
                        </a:rPr>
                        <a:t>истем</a:t>
                      </a:r>
                      <a:r>
                        <a:rPr lang="en-US" sz="19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rgbClr val="FF0000"/>
                          </a:solidFill>
                        </a:rPr>
                        <a:t> организации воспитания обучающихся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FF0000"/>
                          </a:solidFill>
                        </a:rPr>
                        <a:t>173,8</a:t>
                      </a:r>
                      <a:endParaRPr lang="ru-RU" sz="19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297,05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r>
                        <a:rPr lang="ru-RU" sz="1900" b="1" dirty="0" err="1" smtClean="0">
                          <a:solidFill>
                            <a:schemeClr val="tx1"/>
                          </a:solidFill>
                        </a:rPr>
                        <a:t>беспечени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 здоровья и безопасности 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54,5</a:t>
                      </a:r>
                      <a:endParaRPr lang="ru-RU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74,75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r>
                        <a:rPr lang="ru-RU" sz="1900" b="1" dirty="0" err="1" smtClean="0">
                          <a:solidFill>
                            <a:schemeClr val="tx1"/>
                          </a:solidFill>
                        </a:rPr>
                        <a:t>беспечени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 качественного массового дополнительного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1,5</a:t>
                      </a:r>
                      <a:endParaRPr lang="ru-RU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7,5</a:t>
                      </a:r>
                      <a:endParaRPr lang="ru-RU" sz="19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r>
                        <a:rPr lang="ru-RU" sz="1900" b="1" dirty="0" err="1" smtClean="0">
                          <a:solidFill>
                            <a:schemeClr val="tx1"/>
                          </a:solidFill>
                        </a:rPr>
                        <a:t>абот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 с обучающимися, имеющими особые образовательные потребности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5</a:t>
                      </a:r>
                      <a:endParaRPr lang="ru-RU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23</a:t>
                      </a:r>
                      <a:endParaRPr lang="ru-RU" sz="19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7" name="Прямоугольник 46"/>
          <p:cNvSpPr/>
          <p:nvPr/>
        </p:nvSpPr>
        <p:spPr>
          <a:xfrm>
            <a:off x="3261000" y="31310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В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клад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в развитие системы образования города Архангельска</a:t>
            </a:r>
          </a:p>
        </p:txBody>
      </p:sp>
    </p:spTree>
    <p:extLst>
      <p:ext uri="{BB962C8B-B14F-4D97-AF65-F5344CB8AC3E}">
        <p14:creationId xmlns:p14="http://schemas.microsoft.com/office/powerpoint/2010/main" val="383297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xmlns="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xmlns="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шеврон 4">
            <a:extLst>
              <a:ext uri="{FF2B5EF4-FFF2-40B4-BE49-F238E27FC236}">
                <a16:creationId xmlns:a16="http://schemas.microsoft.com/office/drawing/2014/main" xmlns="" id="{ECE75415-B150-40F9-931E-3411873B625C}"/>
              </a:ext>
            </a:extLst>
          </p:cNvPr>
          <p:cNvSpPr/>
          <p:nvPr/>
        </p:nvSpPr>
        <p:spPr>
          <a:xfrm>
            <a:off x="41978" y="3588049"/>
            <a:ext cx="1656001" cy="452974"/>
          </a:xfrm>
          <a:prstGeom prst="chevron">
            <a:avLst>
              <a:gd name="adj" fmla="val 58912"/>
            </a:avLst>
          </a:prstGeom>
          <a:solidFill>
            <a:srgbClr val="CC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3363B380-27C8-4A26-A7B1-A346CCFC4114}"/>
              </a:ext>
            </a:extLst>
          </p:cNvPr>
          <p:cNvSpPr/>
          <p:nvPr/>
        </p:nvSpPr>
        <p:spPr>
          <a:xfrm>
            <a:off x="652675" y="372509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xmlns="" id="{4963C330-4BEE-478C-8B2D-E04E4289F087}"/>
              </a:ext>
            </a:extLst>
          </p:cNvPr>
          <p:cNvCxnSpPr/>
          <p:nvPr/>
        </p:nvCxnSpPr>
        <p:spPr>
          <a:xfrm flipV="1">
            <a:off x="789963" y="4075760"/>
            <a:ext cx="0" cy="939091"/>
          </a:xfrm>
          <a:prstGeom prst="line">
            <a:avLst/>
          </a:prstGeom>
          <a:ln w="25400">
            <a:solidFill>
              <a:srgbClr val="CC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Круг: прозрачная заливка 17">
            <a:extLst>
              <a:ext uri="{FF2B5EF4-FFF2-40B4-BE49-F238E27FC236}">
                <a16:creationId xmlns:a16="http://schemas.microsoft.com/office/drawing/2014/main" xmlns="" id="{8DDD3C6F-8D95-4B47-8E5D-91C5D8A68663}"/>
              </a:ext>
            </a:extLst>
          </p:cNvPr>
          <p:cNvSpPr/>
          <p:nvPr/>
        </p:nvSpPr>
        <p:spPr>
          <a:xfrm>
            <a:off x="189768" y="4968986"/>
            <a:ext cx="1228817" cy="1241633"/>
          </a:xfrm>
          <a:prstGeom prst="donut">
            <a:avLst>
              <a:gd name="adj" fmla="val 8904"/>
            </a:avLst>
          </a:prstGeom>
          <a:solidFill>
            <a:srgbClr val="CC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9E8CE4FD-30B6-4948-B96C-9482E8D80AAE}"/>
              </a:ext>
            </a:extLst>
          </p:cNvPr>
          <p:cNvSpPr txBox="1"/>
          <p:nvPr/>
        </p:nvSpPr>
        <p:spPr>
          <a:xfrm>
            <a:off x="91771" y="3153740"/>
            <a:ext cx="2043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Знание добывай</a:t>
            </a:r>
            <a:endParaRPr lang="ru-RU" sz="20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3BEB0CEB-DB0F-4661-A06A-B73322E73857}"/>
              </a:ext>
            </a:extLst>
          </p:cNvPr>
          <p:cNvSpPr txBox="1"/>
          <p:nvPr/>
        </p:nvSpPr>
        <p:spPr>
          <a:xfrm>
            <a:off x="247988" y="6191865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C00FF"/>
                </a:solidFill>
              </a:rPr>
              <a:t>ЗНАНИЕ</a:t>
            </a:r>
            <a:endParaRPr lang="ru-RU" b="1" dirty="0">
              <a:solidFill>
                <a:srgbClr val="CC00FF"/>
              </a:solidFill>
            </a:endParaRPr>
          </a:p>
        </p:txBody>
      </p:sp>
      <p:pic>
        <p:nvPicPr>
          <p:cNvPr id="69" name="Рисунок 1"/>
          <p:cNvPicPr>
            <a:picLocks noChangeAspect="1"/>
          </p:cNvPicPr>
          <p:nvPr/>
        </p:nvPicPr>
        <p:blipFill>
          <a:blip r:embed="rId2"/>
          <a:srcRect r="77956"/>
          <a:stretch>
            <a:fillRect/>
          </a:stretch>
        </p:blipFill>
        <p:spPr bwMode="auto">
          <a:xfrm>
            <a:off x="69567" y="83308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Box 70"/>
          <p:cNvSpPr txBox="1"/>
          <p:nvPr/>
        </p:nvSpPr>
        <p:spPr>
          <a:xfrm>
            <a:off x="2409205" y="189411"/>
            <a:ext cx="8024954" cy="707888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Модель "Школа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Министерства просвещения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России"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489798" y="92113"/>
            <a:ext cx="634971" cy="634971"/>
            <a:chOff x="11489798" y="92113"/>
            <a:chExt cx="634971" cy="634971"/>
          </a:xfrm>
        </p:grpSpPr>
        <p:sp>
          <p:nvSpPr>
            <p:cNvPr id="73" name="object 3"/>
            <p:cNvSpPr/>
            <p:nvPr/>
          </p:nvSpPr>
          <p:spPr>
            <a:xfrm>
              <a:off x="11489798" y="92113"/>
              <a:ext cx="634971" cy="634971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0" y="1047088"/>
                  </a:moveTo>
                  <a:lnTo>
                    <a:pt x="1047088" y="1047088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31B83"/>
            </a:solidFill>
          </p:spPr>
          <p:txBody>
            <a:bodyPr wrap="square" lIns="0" tIns="0" rIns="0" bIns="0" rtlCol="0"/>
            <a:lstStyle/>
            <a:p>
              <a:endParaRPr sz="1092" dirty="0">
                <a:solidFill>
                  <a:prstClr val="black"/>
                </a:solidFill>
              </a:endParaRPr>
            </a:p>
          </p:txBody>
        </p:sp>
        <p:pic>
          <p:nvPicPr>
            <p:cNvPr id="74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834" y="92113"/>
              <a:ext cx="492897" cy="539490"/>
            </a:xfrm>
            <a:prstGeom prst="rect">
              <a:avLst/>
            </a:prstGeom>
          </p:spPr>
        </p:pic>
      </p:grpSp>
      <p:pic>
        <p:nvPicPr>
          <p:cNvPr id="1026" name="Picture 2" descr="https://www.pikpng.com/pngl/b/594-5942639_parental-choice-in-education-or-school-choice-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6" y="5162679"/>
            <a:ext cx="1001592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57675" y="1124984"/>
            <a:ext cx="25325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1" indent="-285751" algn="ctr">
              <a:buBlip>
                <a:blip r:embed="rId5"/>
              </a:buBlip>
            </a:pP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обеспечение доступности качественного образования и равных возможностей для всех обучающихся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16908" y="4083612"/>
            <a:ext cx="4675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Результативность системы </a:t>
            </a:r>
            <a:r>
              <a:rPr lang="ru-RU" b="1" i="1" dirty="0"/>
              <a:t>оценки качества подготовки обучающихся 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898275505"/>
              </p:ext>
            </p:extLst>
          </p:nvPr>
        </p:nvGraphicFramePr>
        <p:xfrm>
          <a:off x="2409205" y="4729943"/>
          <a:ext cx="4578994" cy="2105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085653"/>
              </p:ext>
            </p:extLst>
          </p:nvPr>
        </p:nvGraphicFramePr>
        <p:xfrm>
          <a:off x="1331287" y="886209"/>
          <a:ext cx="7806743" cy="190280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78067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902800">
                <a:tc>
                  <a:txBody>
                    <a:bodyPr/>
                    <a:lstStyle/>
                    <a:p>
                      <a:pPr marL="342900" indent="-342900" algn="ctr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0" dirty="0" smtClean="0">
                          <a:effectLst/>
                        </a:rPr>
                        <a:t>унифицированные </a:t>
                      </a:r>
                      <a:r>
                        <a:rPr lang="ru-RU" sz="2400" b="0" dirty="0">
                          <a:effectLst/>
                        </a:rPr>
                        <a:t>программы и </a:t>
                      </a:r>
                      <a:r>
                        <a:rPr lang="ru-RU" sz="2400" b="0" dirty="0" smtClean="0">
                          <a:effectLst/>
                        </a:rPr>
                        <a:t>учебники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0" dirty="0" smtClean="0">
                          <a:effectLst/>
                        </a:rPr>
                        <a:t>единые базисные </a:t>
                      </a:r>
                      <a:r>
                        <a:rPr lang="ru-RU" sz="2400" b="0" dirty="0">
                          <a:effectLst/>
                        </a:rPr>
                        <a:t>программы и учебные </a:t>
                      </a:r>
                      <a:r>
                        <a:rPr lang="ru-RU" sz="2400" b="0" dirty="0" smtClean="0">
                          <a:effectLst/>
                        </a:rPr>
                        <a:t>планы</a:t>
                      </a:r>
                      <a:endParaRPr lang="ru-RU" sz="2000" b="0" dirty="0" smtClean="0">
                        <a:effectLst/>
                      </a:endParaRP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0" dirty="0" smtClean="0">
                          <a:effectLst/>
                        </a:rPr>
                        <a:t>единый учебный план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0" dirty="0" smtClean="0">
                          <a:effectLst/>
                        </a:rPr>
                        <a:t>единый календарный график</a:t>
                      </a:r>
                    </a:p>
                    <a:p>
                      <a:pPr marL="342900" indent="-342900" algn="ctr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0" dirty="0" smtClean="0">
                          <a:effectLst/>
                        </a:rPr>
                        <a:t>единая</a:t>
                      </a:r>
                      <a:r>
                        <a:rPr lang="ru-RU" sz="2400" b="0" baseline="0" dirty="0" smtClean="0">
                          <a:effectLst/>
                        </a:rPr>
                        <a:t> </a:t>
                      </a:r>
                      <a:r>
                        <a:rPr lang="ru-RU" sz="2400" b="0" dirty="0" smtClean="0">
                          <a:effectLst/>
                        </a:rPr>
                        <a:t>линейка учебников</a:t>
                      </a:r>
                      <a:endParaRPr lang="ru-RU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915922"/>
              </p:ext>
            </p:extLst>
          </p:nvPr>
        </p:nvGraphicFramePr>
        <p:xfrm>
          <a:off x="1706321" y="2958231"/>
          <a:ext cx="6210000" cy="9468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10000"/>
              </a:tblGrid>
              <a:tr h="946866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МБОУ  Гимназия № 6, ЭБЛ. СШ № 22, 33</a:t>
                      </a:r>
                      <a:endParaRPr lang="ru-RU" sz="1600" b="1" u="none" strike="noStrike" baseline="0" dirty="0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МБДОУ Детский сад № 173, 183, 186</a:t>
                      </a:r>
                      <a:endParaRPr lang="ru-RU" sz="1600" b="1" i="0" u="none" strike="noStrike" dirty="0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5" b="25063"/>
          <a:stretch/>
        </p:blipFill>
        <p:spPr>
          <a:xfrm>
            <a:off x="7419498" y="3553849"/>
            <a:ext cx="4387784" cy="3129261"/>
          </a:xfrm>
          <a:prstGeom prst="rect">
            <a:avLst/>
          </a:prstGeom>
          <a:ln>
            <a:solidFill>
              <a:srgbClr val="CCECFF"/>
            </a:solidFill>
          </a:ln>
        </p:spPr>
      </p:pic>
    </p:spTree>
    <p:extLst>
      <p:ext uri="{BB962C8B-B14F-4D97-AF65-F5344CB8AC3E}">
        <p14:creationId xmlns:p14="http://schemas.microsoft.com/office/powerpoint/2010/main" val="383743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2.corriereobjects.it/methode_image/2016/08/24/Tecnologia/Foto%20Gallery/CalendarIcon_MGZ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685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/>
          <a:srcRect r="77956"/>
          <a:stretch>
            <a:fillRect/>
          </a:stretch>
        </p:blipFill>
        <p:spPr bwMode="auto">
          <a:xfrm>
            <a:off x="69567" y="121177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90518" y="128588"/>
            <a:ext cx="23179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Администрация 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городского округа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"Город Архангельск"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Департамент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образования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12" y="128588"/>
            <a:ext cx="1115060" cy="1015365"/>
          </a:xfrm>
          <a:prstGeom prst="rect">
            <a:avLst/>
          </a:prstGeom>
          <a:noFill/>
        </p:spPr>
      </p:pic>
      <p:pic>
        <p:nvPicPr>
          <p:cNvPr id="9" name="Рисунок 8" descr="\\cfs2\dfs\Documents\DO\dokis\public\Баранова Е.Е\Городская конференция\2022\рисунокъ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69" y="173841"/>
            <a:ext cx="86106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 rot="20975342">
            <a:off x="343219" y="2710199"/>
            <a:ext cx="212607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16.09.2022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(пятница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СШ № 11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</a:t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113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№ 66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0000" y="909310"/>
            <a:ext cx="883285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  <a:latin typeface="Book Antiqua" panose="02040602050305030304" pitchFamily="18" charset="0"/>
              </a:rPr>
              <a:t>Методическое сопровождение педагога в области обучения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95513" y="5618479"/>
            <a:ext cx="1055092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Book Antiqua" pitchFamily="18" charset="0"/>
              </a:rPr>
              <a:t>К участию приглашаются</a:t>
            </a:r>
            <a:r>
              <a:rPr lang="ru-RU" sz="2600" b="1" dirty="0" smtClean="0">
                <a:solidFill>
                  <a:srgbClr val="002060"/>
                </a:solidFill>
                <a:latin typeface="Book Antiqua" pitchFamily="18" charset="0"/>
              </a:rPr>
              <a:t>: заместители </a:t>
            </a:r>
            <a:r>
              <a:rPr lang="ru-RU" sz="2600" b="1" dirty="0">
                <a:solidFill>
                  <a:srgbClr val="002060"/>
                </a:solidFill>
                <a:latin typeface="Book Antiqua" pitchFamily="18" charset="0"/>
              </a:rPr>
              <a:t>руководителей, руководители МО, </a:t>
            </a:r>
            <a:r>
              <a:rPr lang="ru-RU" sz="2600" b="1" dirty="0" smtClean="0">
                <a:solidFill>
                  <a:srgbClr val="002060"/>
                </a:solidFill>
                <a:latin typeface="Book Antiqua" pitchFamily="18" charset="0"/>
              </a:rPr>
              <a:t>педагоги</a:t>
            </a:r>
            <a:endParaRPr lang="ru-RU" sz="26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20999" y="2296626"/>
            <a:ext cx="495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Book Antiqua" panose="02040602050305030304" pitchFamily="18" charset="0"/>
              </a:rPr>
              <a:t>Реализация обновленных ФГОС</a:t>
            </a:r>
            <a:endParaRPr lang="ru-RU" sz="2400" dirty="0" smtClean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400" dirty="0" smtClean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Book Antiqua" panose="02040602050305030304" pitchFamily="18" charset="0"/>
              </a:rPr>
              <a:t>Инновационная ориентированность педагогов ДОО по реализации основной и адаптированной программ: </a:t>
            </a:r>
            <a:r>
              <a:rPr lang="ru-RU" sz="2400" dirty="0" smtClean="0">
                <a:latin typeface="Book Antiqua" panose="02040602050305030304" pitchFamily="18" charset="0"/>
              </a:rPr>
              <a:t>"Вектор перемен"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pic>
        <p:nvPicPr>
          <p:cNvPr id="4098" name="Picture 2" descr="\\cfs2\dfs\Documents\DO\dokis\public\Баранова Е.Е\Городская конференция\2022\Секционные заседания\программы от ОРЦ\66-113\АФИША ГК ОРЦ 66, 1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769" y="3631031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cfs2\dfs\Documents\DO\dokis\public\Баранова Е.Е\Городская конференция\2022\Секционные заседания\программы от ОРЦ\11\афиша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5" r="15493"/>
          <a:stretch/>
        </p:blipFill>
        <p:spPr bwMode="auto">
          <a:xfrm>
            <a:off x="7670999" y="2068322"/>
            <a:ext cx="225000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29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xmlns="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xmlns="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шеврон 2">
            <a:extLst>
              <a:ext uri="{FF2B5EF4-FFF2-40B4-BE49-F238E27FC236}">
                <a16:creationId xmlns:a16="http://schemas.microsoft.com/office/drawing/2014/main" xmlns="" id="{2589DD2A-5A3F-4DFC-B9CE-F153C4AB0216}"/>
              </a:ext>
            </a:extLst>
          </p:cNvPr>
          <p:cNvSpPr/>
          <p:nvPr/>
        </p:nvSpPr>
        <p:spPr>
          <a:xfrm>
            <a:off x="209917" y="3578292"/>
            <a:ext cx="1854876" cy="452974"/>
          </a:xfrm>
          <a:prstGeom prst="chevron">
            <a:avLst>
              <a:gd name="adj" fmla="val 58912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xmlns="" id="{3363B380-27C8-4A26-A7B1-A346CCFC4114}"/>
              </a:ext>
            </a:extLst>
          </p:cNvPr>
          <p:cNvSpPr/>
          <p:nvPr/>
        </p:nvSpPr>
        <p:spPr>
          <a:xfrm>
            <a:off x="5305457" y="3674428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xmlns="" id="{1C71C7A4-2B62-467D-B6E4-BB9B8D54C29F}"/>
              </a:ext>
            </a:extLst>
          </p:cNvPr>
          <p:cNvSpPr/>
          <p:nvPr/>
        </p:nvSpPr>
        <p:spPr>
          <a:xfrm>
            <a:off x="8334875" y="370695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</a:t>
            </a:r>
            <a:endParaRPr lang="ru-RU" sz="1600" dirty="0"/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xmlns="" id="{6CB18B6B-9FB3-4975-9ED1-D8731CBC7B24}"/>
              </a:ext>
            </a:extLst>
          </p:cNvPr>
          <p:cNvSpPr/>
          <p:nvPr/>
        </p:nvSpPr>
        <p:spPr>
          <a:xfrm>
            <a:off x="10125662" y="370695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FECFDD74-2781-4622-BF75-992AD9F304A3}"/>
              </a:ext>
            </a:extLst>
          </p:cNvPr>
          <p:cNvCxnSpPr/>
          <p:nvPr/>
        </p:nvCxnSpPr>
        <p:spPr>
          <a:xfrm flipH="1" flipV="1">
            <a:off x="490616" y="2461530"/>
            <a:ext cx="114" cy="1116762"/>
          </a:xfrm>
          <a:prstGeom prst="line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Круг: прозрачная заливка 8">
            <a:extLst>
              <a:ext uri="{FF2B5EF4-FFF2-40B4-BE49-F238E27FC236}">
                <a16:creationId xmlns:a16="http://schemas.microsoft.com/office/drawing/2014/main" xmlns="" id="{EDC4F14C-DCE6-4E69-B7DC-5545EA071D9D}"/>
              </a:ext>
            </a:extLst>
          </p:cNvPr>
          <p:cNvSpPr/>
          <p:nvPr/>
        </p:nvSpPr>
        <p:spPr>
          <a:xfrm>
            <a:off x="-31458" y="1189241"/>
            <a:ext cx="1228817" cy="1241633"/>
          </a:xfrm>
          <a:prstGeom prst="donut">
            <a:avLst>
              <a:gd name="adj" fmla="val 8904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E5C7419-D675-492A-B049-E681808FE762}"/>
              </a:ext>
            </a:extLst>
          </p:cNvPr>
          <p:cNvSpPr txBox="1"/>
          <p:nvPr/>
        </p:nvSpPr>
        <p:spPr>
          <a:xfrm>
            <a:off x="609541" y="2859458"/>
            <a:ext cx="1276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Здоровье</a:t>
            </a:r>
          </a:p>
          <a:p>
            <a:r>
              <a:rPr lang="ru-RU" sz="2000" b="1" dirty="0" smtClean="0">
                <a:solidFill>
                  <a:srgbClr val="00B050"/>
                </a:solidFill>
              </a:rPr>
              <a:t>сохраняй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50BB9FF-D8D0-4794-9F11-778EA5E7AAE6}"/>
              </a:ext>
            </a:extLst>
          </p:cNvPr>
          <p:cNvSpPr txBox="1"/>
          <p:nvPr/>
        </p:nvSpPr>
        <p:spPr>
          <a:xfrm>
            <a:off x="515989" y="2489404"/>
            <a:ext cx="1370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ЗДОРОВЬЕ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3363B380-27C8-4A26-A7B1-A346CCFC4114}"/>
              </a:ext>
            </a:extLst>
          </p:cNvPr>
          <p:cNvSpPr/>
          <p:nvPr/>
        </p:nvSpPr>
        <p:spPr>
          <a:xfrm>
            <a:off x="652675" y="372509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69" name="Рисунок 1"/>
          <p:cNvPicPr>
            <a:picLocks noChangeAspect="1"/>
          </p:cNvPicPr>
          <p:nvPr/>
        </p:nvPicPr>
        <p:blipFill>
          <a:blip r:embed="rId2"/>
          <a:srcRect r="77956"/>
          <a:stretch>
            <a:fillRect/>
          </a:stretch>
        </p:blipFill>
        <p:spPr bwMode="auto">
          <a:xfrm>
            <a:off x="69567" y="83308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Box 70"/>
          <p:cNvSpPr txBox="1"/>
          <p:nvPr/>
        </p:nvSpPr>
        <p:spPr>
          <a:xfrm>
            <a:off x="2409205" y="189411"/>
            <a:ext cx="8024954" cy="707888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Модель "Школа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Министерства просвещения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России"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489798" y="92113"/>
            <a:ext cx="634971" cy="634971"/>
            <a:chOff x="11489798" y="92113"/>
            <a:chExt cx="634971" cy="634971"/>
          </a:xfrm>
        </p:grpSpPr>
        <p:sp>
          <p:nvSpPr>
            <p:cNvPr id="73" name="object 3"/>
            <p:cNvSpPr/>
            <p:nvPr/>
          </p:nvSpPr>
          <p:spPr>
            <a:xfrm>
              <a:off x="11489798" y="92113"/>
              <a:ext cx="634971" cy="634971"/>
            </a:xfrm>
            <a:custGeom>
              <a:avLst/>
              <a:gdLst/>
              <a:ahLst/>
              <a:cxnLst/>
              <a:rect l="l" t="t" r="r" b="b"/>
              <a:pathLst>
                <a:path w="1047115" h="1047115">
                  <a:moveTo>
                    <a:pt x="0" y="1047088"/>
                  </a:moveTo>
                  <a:lnTo>
                    <a:pt x="1047088" y="1047088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31B83"/>
            </a:solidFill>
          </p:spPr>
          <p:txBody>
            <a:bodyPr wrap="square" lIns="0" tIns="0" rIns="0" bIns="0" rtlCol="0"/>
            <a:lstStyle/>
            <a:p>
              <a:endParaRPr sz="1092" dirty="0">
                <a:solidFill>
                  <a:prstClr val="black"/>
                </a:solidFill>
              </a:endParaRPr>
            </a:p>
          </p:txBody>
        </p:sp>
        <p:pic>
          <p:nvPicPr>
            <p:cNvPr id="74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834" y="92113"/>
              <a:ext cx="492897" cy="539490"/>
            </a:xfrm>
            <a:prstGeom prst="rect">
              <a:avLst/>
            </a:prstGeom>
          </p:spPr>
        </p:pic>
      </p:grpSp>
      <p:pic>
        <p:nvPicPr>
          <p:cNvPr id="1038" name="Picture 14" descr="https://i.ya-webdesign.com/images/png-health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5" y="128872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Овал 65">
            <a:extLst>
              <a:ext uri="{FF2B5EF4-FFF2-40B4-BE49-F238E27FC236}">
                <a16:creationId xmlns:a16="http://schemas.microsoft.com/office/drawing/2014/main" xmlns="" id="{1C71C7A4-2B62-467D-B6E4-BB9B8D54C29F}"/>
              </a:ext>
            </a:extLst>
          </p:cNvPr>
          <p:cNvSpPr/>
          <p:nvPr/>
        </p:nvSpPr>
        <p:spPr>
          <a:xfrm>
            <a:off x="9632604" y="3740999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</a:t>
            </a:r>
            <a:endParaRPr lang="ru-RU" sz="16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4134730"/>
            <a:ext cx="3047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1" indent="-285751" algn="ctr">
              <a:buBlip>
                <a:blip r:embed="rId5"/>
              </a:buBlip>
            </a:pP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сохранение здоровья и обеспечение безопасности обучающихся</a:t>
            </a: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1640224054"/>
              </p:ext>
            </p:extLst>
          </p:nvPr>
        </p:nvGraphicFramePr>
        <p:xfrm>
          <a:off x="7994419" y="3971532"/>
          <a:ext cx="3952427" cy="1640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8207541" y="5796595"/>
            <a:ext cx="3746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77 </a:t>
            </a:r>
            <a:r>
              <a:rPr lang="ru-RU" b="1" dirty="0"/>
              <a:t>воспитанников </a:t>
            </a:r>
            <a:r>
              <a:rPr lang="ru-RU" dirty="0"/>
              <a:t>с ОВЗ (6-7 лет</a:t>
            </a:r>
            <a:r>
              <a:rPr lang="ru-RU" dirty="0" smtClean="0"/>
              <a:t>): МБДОУ Детские сады № 13, 32, 91, 112</a:t>
            </a:r>
            <a:endParaRPr lang="ru-RU" dirty="0"/>
          </a:p>
        </p:txBody>
      </p:sp>
      <p:sp>
        <p:nvSpPr>
          <p:cNvPr id="42" name="Заголовок 3"/>
          <p:cNvSpPr txBox="1">
            <a:spLocks/>
          </p:cNvSpPr>
          <p:nvPr/>
        </p:nvSpPr>
        <p:spPr>
          <a:xfrm>
            <a:off x="2075999" y="2880071"/>
            <a:ext cx="9767627" cy="21066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* Охват СПТ  вырос с 2019 по 2021 </a:t>
            </a:r>
            <a:r>
              <a:rPr lang="ru-RU" sz="20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уч.гг</a:t>
            </a:r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.:  с 12 468 до 13 006 человек</a:t>
            </a:r>
          </a:p>
          <a:p>
            <a:pPr algn="ctr"/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*мед.осмотры прошли учащиеся из 36 школ</a:t>
            </a:r>
          </a:p>
          <a:p>
            <a:pPr algn="ctr"/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* </a:t>
            </a:r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</a:t>
            </a:r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ОУ организовали 159 акций, мероприятий, направленных на профилактику </a:t>
            </a:r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ВИЧ/СПИД</a:t>
            </a:r>
          </a:p>
        </p:txBody>
      </p:sp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41834"/>
              </p:ext>
            </p:extLst>
          </p:nvPr>
        </p:nvGraphicFramePr>
        <p:xfrm>
          <a:off x="1899112" y="725858"/>
          <a:ext cx="9661722" cy="213360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96617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902800">
                <a:tc>
                  <a:txBody>
                    <a:bodyPr/>
                    <a:lstStyle/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>
                          <a:effectLst/>
                        </a:rPr>
                        <a:t> обеспечение образовательной среды без ПАВ, 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>
                          <a:effectLst/>
                        </a:rPr>
                        <a:t>доступность спортивной инфраструктуры образовательной организации для семей с детьми во </a:t>
                      </a:r>
                      <a:r>
                        <a:rPr lang="ru-RU" sz="2000" b="1" dirty="0" err="1" smtClean="0">
                          <a:effectLst/>
                        </a:rPr>
                        <a:t>внеучебное</a:t>
                      </a:r>
                      <a:r>
                        <a:rPr lang="ru-RU" sz="2000" b="1" dirty="0" smtClean="0">
                          <a:effectLst/>
                        </a:rPr>
                        <a:t> время, 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>
                          <a:effectLst/>
                        </a:rPr>
                        <a:t>организация горячего питания с обязательным родительским контролем, 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>
                          <a:effectLst/>
                        </a:rPr>
                        <a:t>организация летнего оздоровительного лагеря, 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>
                          <a:effectLst/>
                        </a:rPr>
                        <a:t>участие во Всероссийском физкультурно-оздоровительном комплексе "Готов к труду и обороне"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0" name="Прямоугольник 49"/>
          <p:cNvSpPr/>
          <p:nvPr/>
        </p:nvSpPr>
        <p:spPr>
          <a:xfrm>
            <a:off x="3047334" y="4110190"/>
            <a:ext cx="4876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Показатели </a:t>
            </a:r>
            <a:r>
              <a:rPr lang="ru-RU" b="1" i="1" dirty="0" smtClean="0"/>
              <a:t>обеспечения питания обучающихся 1-4 классов</a:t>
            </a:r>
            <a:endParaRPr lang="ru-RU" b="1" i="1" dirty="0"/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2775700405"/>
              </p:ext>
            </p:extLst>
          </p:nvPr>
        </p:nvGraphicFramePr>
        <p:xfrm>
          <a:off x="3195960" y="4709419"/>
          <a:ext cx="4578994" cy="2105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0201" y="5173347"/>
            <a:ext cx="288713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/>
              <a:t>Количество </a:t>
            </a:r>
            <a:r>
              <a:rPr lang="ru-RU" sz="1500" b="1" dirty="0"/>
              <a:t>малоимущих детей, обеспеченных горячим питанием:</a:t>
            </a:r>
          </a:p>
          <a:p>
            <a:r>
              <a:rPr lang="ru-RU" sz="1500" b="1" dirty="0"/>
              <a:t>2020-2021 учебный год: </a:t>
            </a:r>
            <a:r>
              <a:rPr lang="ru-RU" sz="1500" b="1" dirty="0">
                <a:solidFill>
                  <a:srgbClr val="FF0000"/>
                </a:solidFill>
              </a:rPr>
              <a:t>668</a:t>
            </a:r>
          </a:p>
          <a:p>
            <a:r>
              <a:rPr lang="ru-RU" sz="1500" b="1" dirty="0"/>
              <a:t>2021-2022 учебный год: </a:t>
            </a:r>
            <a:r>
              <a:rPr lang="ru-RU" sz="1500" b="1" dirty="0" smtClean="0">
                <a:solidFill>
                  <a:srgbClr val="FF0000"/>
                </a:solidFill>
              </a:rPr>
              <a:t>755</a:t>
            </a:r>
            <a:endParaRPr lang="ru-RU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4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2.corriereobjects.it/methode_image/2016/08/24/Tecnologia/Foto%20Gallery/CalendarIcon_MGZO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4" y="1719000"/>
            <a:ext cx="2634845" cy="263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/>
          <a:srcRect r="77956"/>
          <a:stretch>
            <a:fillRect/>
          </a:stretch>
        </p:blipFill>
        <p:spPr bwMode="auto">
          <a:xfrm>
            <a:off x="69567" y="121177"/>
            <a:ext cx="842326" cy="9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90518" y="128588"/>
            <a:ext cx="23179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Администрация 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городского округа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"Город Архангельск"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Департамент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образования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12" y="128588"/>
            <a:ext cx="1115060" cy="1015365"/>
          </a:xfrm>
          <a:prstGeom prst="rect">
            <a:avLst/>
          </a:prstGeom>
          <a:noFill/>
        </p:spPr>
      </p:pic>
      <p:pic>
        <p:nvPicPr>
          <p:cNvPr id="9" name="Рисунок 8" descr="\\cfs2\dfs\Documents\DO\dokis\public\Баранова Е.Е\Городская конференция\2022\рисунокъ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69" y="173841"/>
            <a:ext cx="86106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 rot="20975342">
            <a:off x="479802" y="2708685"/>
            <a:ext cx="2070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15.09.2022</a:t>
            </a:r>
            <a:endParaRPr lang="ru-RU" sz="2000" dirty="0">
              <a:solidFill>
                <a:srgbClr val="00206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(четверг</a:t>
            </a:r>
            <a:r>
              <a:rPr lang="ru-RU" sz="1600" b="1" dirty="0" smtClean="0"/>
              <a:t>)</a:t>
            </a:r>
          </a:p>
          <a:p>
            <a:pPr algn="ctr"/>
            <a:r>
              <a:rPr lang="ru-RU" sz="1600" b="1" dirty="0" smtClean="0"/>
              <a:t>МБУ "Центр "Леда"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562536" y="636270"/>
            <a:ext cx="883285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Жизнь - это возможность, воспользуйся ею!</a:t>
            </a:r>
            <a:endParaRPr lang="ru-RU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886" y="1818599"/>
            <a:ext cx="5702786" cy="398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68476" y="5777905"/>
            <a:ext cx="95205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accent3"/>
                </a:solidFill>
                <a:latin typeface="Book Antiqua" panose="02040602050305030304" pitchFamily="18" charset="0"/>
              </a:rPr>
              <a:t>К участию приглашаются: педагоги-психологи, социальные </a:t>
            </a:r>
            <a:r>
              <a:rPr lang="ru-RU" sz="2600" b="1" dirty="0" smtClean="0">
                <a:solidFill>
                  <a:schemeClr val="accent3"/>
                </a:solidFill>
                <a:latin typeface="Book Antiqua" pitchFamily="18" charset="0"/>
              </a:rPr>
              <a:t>педагоги, классные руководители</a:t>
            </a:r>
            <a:endParaRPr lang="ru-RU" sz="2600" b="1" dirty="0">
              <a:solidFill>
                <a:schemeClr val="accent3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5878</TotalTime>
  <Words>2046</Words>
  <Application>Microsoft Office PowerPoint</Application>
  <PresentationFormat>Произвольный</PresentationFormat>
  <Paragraphs>473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Мария Владимировна Соколова</cp:lastModifiedBy>
  <cp:revision>363</cp:revision>
  <dcterms:created xsi:type="dcterms:W3CDTF">2020-08-08T15:33:15Z</dcterms:created>
  <dcterms:modified xsi:type="dcterms:W3CDTF">2022-08-28T17:18:37Z</dcterms:modified>
</cp:coreProperties>
</file>