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80" r:id="rId5"/>
    <p:sldId id="260" r:id="rId6"/>
    <p:sldId id="263" r:id="rId7"/>
    <p:sldId id="275" r:id="rId8"/>
    <p:sldId id="276" r:id="rId9"/>
    <p:sldId id="267" r:id="rId10"/>
    <p:sldId id="268" r:id="rId11"/>
    <p:sldId id="269" r:id="rId12"/>
    <p:sldId id="270" r:id="rId13"/>
    <p:sldId id="282" r:id="rId14"/>
    <p:sldId id="277" r:id="rId15"/>
    <p:sldId id="278" r:id="rId16"/>
    <p:sldId id="279" r:id="rId17"/>
    <p:sldId id="257" r:id="rId18"/>
    <p:sldId id="283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slusarnm@agvv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Организация гериатрической помощи.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                     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Зав</a:t>
            </a:r>
            <a:r>
              <a:rPr lang="ru-RU" dirty="0"/>
              <a:t>. терапевтическим отделением           .                               ГБУЗ АО «ГВВ»  </a:t>
            </a:r>
          </a:p>
          <a:p>
            <a:pPr marL="0" indent="0" algn="ctr">
              <a:buNone/>
            </a:pPr>
            <a:r>
              <a:rPr lang="ru-RU" dirty="0"/>
              <a:t>                                      главный внештатный  специалист                     .                            МЗ Архангельской области                                                .                            по профилю «Гериатрия»  </a:t>
            </a:r>
          </a:p>
          <a:p>
            <a:pPr marL="0" indent="0">
              <a:buNone/>
            </a:pPr>
            <a:r>
              <a:rPr lang="ru-RU" dirty="0"/>
              <a:t>                                                           Н.М. </a:t>
            </a:r>
            <a:r>
              <a:rPr lang="ru-RU" dirty="0" err="1"/>
              <a:t>Слюсар</a:t>
            </a:r>
            <a:r>
              <a:rPr lang="ru-RU" dirty="0"/>
              <a:t>  </a:t>
            </a:r>
          </a:p>
          <a:p>
            <a:pPr marL="0" indent="0">
              <a:buNone/>
            </a:pPr>
            <a:r>
              <a:rPr lang="ru-RU" dirty="0"/>
              <a:t>                                                                  </a:t>
            </a:r>
            <a:r>
              <a:rPr lang="ru-RU" dirty="0" smtClean="0"/>
              <a:t>2018г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www.news29.ru/media.data/news_01/59620/240662222bcd7ca2cb05af62d40cc82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24" y="2924944"/>
            <a:ext cx="3240360" cy="210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854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3-х уровневая модель организации гериатрической службы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 уровень- </a:t>
            </a:r>
            <a:r>
              <a:rPr lang="ru-RU" dirty="0" smtClean="0"/>
              <a:t>гериатрические отделения/кабинеты поликлиник для взрослых</a:t>
            </a:r>
          </a:p>
          <a:p>
            <a:r>
              <a:rPr lang="ru-RU" b="1" dirty="0" smtClean="0"/>
              <a:t>2 уровень</a:t>
            </a:r>
            <a:r>
              <a:rPr lang="ru-RU" dirty="0" smtClean="0"/>
              <a:t>-гериатрические отделения/койки многопрофильных медицинских организаций</a:t>
            </a:r>
          </a:p>
          <a:p>
            <a:r>
              <a:rPr lang="ru-RU" b="1" dirty="0" smtClean="0"/>
              <a:t>3 уровень- </a:t>
            </a:r>
            <a:r>
              <a:rPr lang="ru-RU" dirty="0" smtClean="0"/>
              <a:t>Федеральный научный центр геронтологии и гериатрии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006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/>
                </a:solidFill>
              </a:rPr>
              <a:t>Приказ МЗ РФ № 38н от </a:t>
            </a:r>
            <a:r>
              <a:rPr lang="ru-RU" dirty="0" smtClean="0">
                <a:solidFill>
                  <a:schemeClr val="tx2"/>
                </a:solidFill>
              </a:rPr>
              <a:t>29.01.2016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Гериатрический кабинет создается в медицинской организации (ее структурном подразделении) при численности прикрепленного населения пожилого и старческого возраста</a:t>
            </a:r>
          </a:p>
          <a:p>
            <a:pPr marL="0" indent="0">
              <a:buNone/>
            </a:pPr>
            <a:r>
              <a:rPr lang="ru-RU" dirty="0"/>
              <a:t>                 </a:t>
            </a:r>
            <a:r>
              <a:rPr lang="ru-RU" dirty="0">
                <a:solidFill>
                  <a:srgbClr val="FF0000"/>
                </a:solidFill>
              </a:rPr>
              <a:t>Менее 20 000 человек.</a:t>
            </a:r>
          </a:p>
          <a:p>
            <a:pPr marL="0" indent="0">
              <a:buNone/>
            </a:pPr>
            <a:r>
              <a:rPr lang="ru-RU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Гериатрическое отделение рекомендуется создавать в медицинской организации (ее структурном подразделении) при численности прикрепленного населения пожилого и старческого возраста </a:t>
            </a:r>
            <a:r>
              <a:rPr lang="ru-RU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ru-RU" dirty="0" smtClean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                    </a:t>
            </a:r>
            <a:r>
              <a:rPr lang="ru-RU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более 20 000</a:t>
            </a:r>
            <a:endParaRPr lang="ru-RU" dirty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756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/>
                </a:solidFill>
              </a:rPr>
              <a:t>Приказ МЗ РФ № 38н от 29.01.2016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Потребность в гериатрических койках субъекта Российской Федерации определяется из расчета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1 </a:t>
            </a:r>
            <a:r>
              <a:rPr lang="ru-RU" dirty="0"/>
              <a:t>койка на 2 000 населения пожилого и старческого возраста.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74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Повысить </a:t>
            </a:r>
            <a:r>
              <a:rPr lang="ru-RU" dirty="0"/>
              <a:t>качество жизни людей старшего поколения.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Организация </a:t>
            </a:r>
            <a:r>
              <a:rPr lang="ru-RU" dirty="0"/>
              <a:t>гериатрической службы, как единой системы долговременной  медико-социальной помощи, должна основываться на преемственности ведения пациента не только  между различными уровнями системы здравоохранения, но и  другими службами, особенно социальными.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702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работы на 2018г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1.Внедрение </a:t>
            </a:r>
            <a:r>
              <a:rPr lang="ru-RU" b="1" dirty="0"/>
              <a:t>шкалы «Возраст не помеха» для выявления старческой астении в практику врачей первичного звена на всей территории Архангельской области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2.Своевременное </a:t>
            </a:r>
            <a:r>
              <a:rPr lang="ru-RU" b="1" dirty="0"/>
              <a:t>выявление и маршрутизация пациентов с синдромом старческой астении.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3.Развитие </a:t>
            </a:r>
            <a:r>
              <a:rPr lang="ru-RU" b="1" dirty="0"/>
              <a:t>патронажных служб на дому для маломобильных групп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4.Продолжить работу по организации кабинетов врачей-гериатров в медицинских организациях, оказывающих медицинскую помощь  в амбулаторных условиях 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96428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>Повышение </a:t>
            </a:r>
            <a:r>
              <a:rPr lang="ru-RU" sz="2700" b="1" dirty="0"/>
              <a:t>квалификации специалистов государственных </a:t>
            </a:r>
            <a:r>
              <a:rPr lang="ru-RU" sz="2700" b="1" dirty="0" smtClean="0"/>
              <a:t>медицинских организаций   </a:t>
            </a:r>
            <a:r>
              <a:rPr lang="ru-RU" sz="2700" b="1" dirty="0"/>
              <a:t>по вопросам оказания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/>
              <a:t> медико-социальной помощи лицам пожилого и старческого возраста.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1.Организация </a:t>
            </a:r>
            <a:r>
              <a:rPr lang="ru-RU" sz="2400" b="1" dirty="0"/>
              <a:t>циклов тематического усовершенствования по вопросам организации гериатрической службы для врачей лечебной </a:t>
            </a:r>
            <a:r>
              <a:rPr lang="ru-RU" sz="2400" b="1" dirty="0" smtClean="0"/>
              <a:t>сети-</a:t>
            </a:r>
            <a:r>
              <a:rPr lang="ru-RU" sz="2400" dirty="0" smtClean="0"/>
              <a:t>По </a:t>
            </a:r>
            <a:r>
              <a:rPr lang="ru-RU" sz="2400" dirty="0"/>
              <a:t>плану </a:t>
            </a:r>
            <a:r>
              <a:rPr lang="ru-RU" sz="2400" dirty="0" smtClean="0"/>
              <a:t>СГМУ</a:t>
            </a:r>
          </a:p>
          <a:p>
            <a:pPr marL="0" indent="0">
              <a:buNone/>
            </a:pPr>
            <a:r>
              <a:rPr lang="ru-RU" sz="2400" b="1" dirty="0" smtClean="0"/>
              <a:t>2.</a:t>
            </a:r>
            <a:r>
              <a:rPr lang="ru-RU" sz="2400" dirty="0"/>
              <a:t> </a:t>
            </a:r>
            <a:r>
              <a:rPr lang="ru-RU" sz="2400" b="1" dirty="0"/>
              <a:t>Профессиональная подготовка специалистов со средним медицинским образованием по программе: «Оказание медицинской помощи лицам пожилого возраста» </a:t>
            </a:r>
            <a:r>
              <a:rPr lang="ru-RU" sz="2400" b="1" dirty="0" smtClean="0"/>
              <a:t>-</a:t>
            </a:r>
            <a:r>
              <a:rPr lang="ru-RU" sz="2400" dirty="0" smtClean="0"/>
              <a:t>По </a:t>
            </a:r>
            <a:r>
              <a:rPr lang="ru-RU" sz="2400" dirty="0"/>
              <a:t>плану  ГАПОУ «АМК» </a:t>
            </a:r>
            <a:r>
              <a:rPr lang="ru-RU" sz="2400" dirty="0" smtClean="0"/>
              <a:t>Архангельского </a:t>
            </a:r>
            <a:r>
              <a:rPr lang="ru-RU" sz="2400" dirty="0"/>
              <a:t>медицинского колледжа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3.</a:t>
            </a:r>
            <a:r>
              <a:rPr lang="ru-RU" sz="2400" b="1" dirty="0"/>
              <a:t> Проведение   семинара «Профилактика преждевременного старения» для заведующих кабинетами медицинской профилактики </a:t>
            </a:r>
          </a:p>
        </p:txBody>
      </p:sp>
    </p:spTree>
    <p:extLst>
      <p:ext uri="{BB962C8B-B14F-4D97-AF65-F5344CB8AC3E}">
        <p14:creationId xmlns:p14="http://schemas.microsoft.com/office/powerpoint/2010/main" val="2785547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Комплекс мероприятий, направленных на повышение информированности населения принципам профилактики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 старческой астении.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1.Работа </a:t>
            </a:r>
            <a:r>
              <a:rPr lang="ru-RU" dirty="0"/>
              <a:t>кабинетов медицинской профилактики, школ для пациентов,  направленных на своевременное выявление факторов риска неинфекционных заболеваний у лиц старше 60 лет и их коррекцию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Организация и проведение мероприятий  с участием лиц пожилого возраста в рамках календаря </a:t>
            </a:r>
            <a:r>
              <a:rPr lang="ru-RU" dirty="0" smtClean="0"/>
              <a:t>ВОЗ</a:t>
            </a:r>
          </a:p>
          <a:p>
            <a:pPr marL="0" indent="0">
              <a:buNone/>
            </a:pPr>
            <a:r>
              <a:rPr lang="ru-RU" dirty="0" smtClean="0"/>
              <a:t>3. Создание </a:t>
            </a:r>
            <a:r>
              <a:rPr lang="ru-RU" dirty="0"/>
              <a:t>программ персонифицированной профилактики гериатрических синдромов : «Профилактика падений», « Профилактика  гиподинамии».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 Информирование </a:t>
            </a:r>
            <a:r>
              <a:rPr lang="ru-RU" dirty="0"/>
              <a:t>население по вопросам профилактики возрастной патологии и преждевременного старения в средствах массовой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345002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5.Размещение информации по профилактике старческой астении, преждевременного старения  на официальных порталах в информационно-телекоммуникационной  сети «Интернет» профильных министерств  и подведомственных учреждений.</a:t>
            </a:r>
          </a:p>
          <a:p>
            <a:pPr marL="0" indent="0">
              <a:buNone/>
            </a:pPr>
            <a:r>
              <a:rPr lang="ru-RU" dirty="0"/>
              <a:t>6.Проведение семинара « Межведомственное взаимодействие медицинских организаций при оказании гериатрической помощи» </a:t>
            </a:r>
            <a:r>
              <a:rPr lang="en-US" dirty="0"/>
              <a:t>II</a:t>
            </a:r>
            <a:r>
              <a:rPr lang="ru-RU" dirty="0"/>
              <a:t> квартал 2018г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/>
              <a:t>7</a:t>
            </a:r>
            <a:r>
              <a:rPr lang="ru-RU" smtClean="0"/>
              <a:t>. Принять </a:t>
            </a:r>
            <a:r>
              <a:rPr lang="ru-RU" dirty="0"/>
              <a:t>участие в программе оказания медико-социальной помощи пациентам старше 60 лет с </a:t>
            </a:r>
            <a:r>
              <a:rPr lang="ru-RU" dirty="0" err="1"/>
              <a:t>нейродегенеративными</a:t>
            </a:r>
            <a:r>
              <a:rPr lang="ru-RU" dirty="0"/>
              <a:t> заболеваниями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423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Пилотный проект «Территория Заботы»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2017г-7 регионов ( Самарская область, Волгоградская область, Воронежская область, Республика Башкортостан, Калужская, Белгородская область, Пермский край)</a:t>
            </a:r>
          </a:p>
          <a:p>
            <a:r>
              <a:rPr lang="ru-RU" dirty="0" smtClean="0"/>
              <a:t>2020г-46 регионов</a:t>
            </a:r>
          </a:p>
          <a:p>
            <a:r>
              <a:rPr lang="ru-RU" dirty="0" smtClean="0"/>
              <a:t>2023г-85 регионов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932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Благодарю за внимание!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>
              <a:buNone/>
            </a:pPr>
            <a:endParaRPr lang="ru-RU" dirty="0">
              <a:hlinkClick r:id="rId2"/>
            </a:endParaRPr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>
              <a:buNone/>
            </a:pPr>
            <a:endParaRPr lang="ru-RU" sz="1800" dirty="0" smtClean="0">
              <a:hlinkClick r:id="rId2"/>
            </a:endParaRPr>
          </a:p>
          <a:p>
            <a:pPr marL="0" indent="0">
              <a:buNone/>
            </a:pPr>
            <a:r>
              <a:rPr lang="ru-RU" sz="1800" dirty="0">
                <a:hlinkClick r:id="rId2"/>
              </a:rPr>
              <a:t> </a:t>
            </a:r>
            <a:r>
              <a:rPr lang="ru-RU" sz="1800" dirty="0" smtClean="0">
                <a:hlinkClick r:id="rId2"/>
              </a:rPr>
              <a:t>                                                                                                           </a:t>
            </a:r>
            <a:r>
              <a:rPr lang="en-US" sz="1800" dirty="0" err="1" smtClean="0">
                <a:hlinkClick r:id="rId2"/>
              </a:rPr>
              <a:t>slusarnm</a:t>
            </a:r>
            <a:r>
              <a:rPr lang="ru-RU" sz="1800" dirty="0">
                <a:hlinkClick r:id="rId2"/>
              </a:rPr>
              <a:t>@</a:t>
            </a:r>
            <a:r>
              <a:rPr lang="en-US" sz="1800" dirty="0" err="1">
                <a:hlinkClick r:id="rId2"/>
              </a:rPr>
              <a:t>agvv</a:t>
            </a:r>
            <a:r>
              <a:rPr lang="ru-RU" sz="1800" dirty="0">
                <a:hlinkClick r:id="rId2"/>
              </a:rPr>
              <a:t>.</a:t>
            </a:r>
            <a:r>
              <a:rPr lang="en-US" sz="1800" dirty="0" err="1" smtClean="0">
                <a:hlinkClick r:id="rId2"/>
              </a:rPr>
              <a:t>ru</a:t>
            </a:r>
            <a:endParaRPr lang="ru-RU" sz="1800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160" y="1484784"/>
            <a:ext cx="3879036" cy="392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690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9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 «В Москве </a:t>
            </a:r>
            <a:r>
              <a:rPr lang="ru-RU" dirty="0"/>
              <a:t>средняя продолжительность жизни 78 лет, а в Ингушетии – 80 лет.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По </a:t>
            </a:r>
            <a:r>
              <a:rPr lang="ru-RU" dirty="0"/>
              <a:t>мировой статистике, до 2100 года количество людей старше 80 лет на планете увеличится в три раза и составит 435 миллионов. То есть через 80 с небольшим лет в большинстве регионов средняя продолжительность жизни составит 95 лет.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Не </a:t>
            </a:r>
            <a:r>
              <a:rPr lang="ru-RU" dirty="0"/>
              <a:t>исключено, что и этот показатель будет расти, а это значит, что вся социальная сфера, вся медицина будут </a:t>
            </a:r>
            <a:r>
              <a:rPr lang="ru-RU" dirty="0" smtClean="0"/>
              <a:t>перестраиваться».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О.Н </a:t>
            </a:r>
            <a:r>
              <a:rPr lang="ru-RU" dirty="0"/>
              <a:t>Ткачева</a:t>
            </a:r>
          </a:p>
        </p:txBody>
      </p:sp>
    </p:spTree>
    <p:extLst>
      <p:ext uri="{BB962C8B-B14F-4D97-AF65-F5344CB8AC3E}">
        <p14:creationId xmlns:p14="http://schemas.microsoft.com/office/powerpoint/2010/main" val="358896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Увеличение абсолютного числа лиц пожилого возраста  ведет к повышению численности людей, которые будут нуждаться в медицинской, социальной, психологической помощи.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По </a:t>
            </a:r>
            <a:r>
              <a:rPr lang="ru-RU" i="1" dirty="0"/>
              <a:t>данным ООН к 2050г число пожилых людей, не способных заботиться о себе, </a:t>
            </a:r>
            <a:r>
              <a:rPr lang="ru-RU" i="1" dirty="0" smtClean="0"/>
              <a:t>     </a:t>
            </a:r>
            <a:r>
              <a:rPr lang="ru-RU" u="sng" dirty="0" smtClean="0">
                <a:solidFill>
                  <a:srgbClr val="FF0000"/>
                </a:solidFill>
              </a:rPr>
              <a:t>возрастет </a:t>
            </a:r>
            <a:r>
              <a:rPr lang="ru-RU" u="sng" dirty="0">
                <a:solidFill>
                  <a:srgbClr val="FF0000"/>
                </a:solidFill>
              </a:rPr>
              <a:t>в 4 раза.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1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tx2"/>
                </a:solidFill>
              </a:rPr>
              <a:t>Управление Федеральной службы государственной статистики по Архангельской области и Ненецкому автономному округу</a:t>
            </a:r>
            <a:br>
              <a:rPr lang="ru-RU" sz="2800" b="1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i="1" dirty="0" smtClean="0"/>
              <a:t>Средний вариант прогноза численности населения старше трудоспособного возраста:</a:t>
            </a:r>
          </a:p>
          <a:p>
            <a:pPr marL="0" indent="0">
              <a:buNone/>
            </a:pPr>
            <a:r>
              <a:rPr lang="ru-RU" sz="2400" i="1" dirty="0" smtClean="0"/>
              <a:t>                           </a:t>
            </a:r>
            <a:r>
              <a:rPr lang="ru-RU" sz="2400" i="1" dirty="0" smtClean="0">
                <a:solidFill>
                  <a:schemeClr val="tx2"/>
                </a:solidFill>
              </a:rPr>
              <a:t>2018 год- </a:t>
            </a:r>
            <a:r>
              <a:rPr lang="ru-RU" sz="2400" b="1" i="1" dirty="0" smtClean="0"/>
              <a:t>297 709 человек-26.4%</a:t>
            </a:r>
          </a:p>
          <a:p>
            <a:pPr marL="0" indent="0">
              <a:buNone/>
            </a:pPr>
            <a:r>
              <a:rPr lang="ru-RU" sz="2400" i="1" dirty="0" smtClean="0"/>
              <a:t>                           </a:t>
            </a:r>
            <a:r>
              <a:rPr lang="ru-RU" sz="2400" i="1" dirty="0" smtClean="0">
                <a:solidFill>
                  <a:schemeClr val="tx2"/>
                </a:solidFill>
              </a:rPr>
              <a:t>2019 год</a:t>
            </a:r>
            <a:r>
              <a:rPr lang="ru-RU" sz="2400" i="1" dirty="0" smtClean="0"/>
              <a:t>-</a:t>
            </a:r>
            <a:r>
              <a:rPr lang="ru-RU" sz="2400" b="1" i="1" dirty="0" smtClean="0"/>
              <a:t>300 468 человек-26.8%</a:t>
            </a:r>
            <a:endParaRPr lang="ru-RU" sz="2400" b="1" i="1" dirty="0"/>
          </a:p>
          <a:p>
            <a:pPr marL="0" indent="0">
              <a:buNone/>
            </a:pPr>
            <a:r>
              <a:rPr lang="ru-RU" sz="2400" i="1" dirty="0"/>
              <a:t> </a:t>
            </a:r>
            <a:r>
              <a:rPr lang="ru-RU" sz="2400" i="1" dirty="0" smtClean="0"/>
              <a:t>                          </a:t>
            </a:r>
            <a:r>
              <a:rPr lang="ru-RU" sz="2400" i="1" dirty="0" smtClean="0">
                <a:solidFill>
                  <a:schemeClr val="tx2"/>
                </a:solidFill>
              </a:rPr>
              <a:t>2020 год</a:t>
            </a:r>
            <a:r>
              <a:rPr lang="ru-RU" sz="2400" i="1" dirty="0" smtClean="0"/>
              <a:t>-</a:t>
            </a:r>
            <a:r>
              <a:rPr lang="ru-RU" sz="2400" b="1" i="1" dirty="0" smtClean="0"/>
              <a:t>302 422 человек-27.3%</a:t>
            </a:r>
            <a:endParaRPr lang="ru-RU" sz="2400" b="1" i="1" dirty="0"/>
          </a:p>
          <a:p>
            <a:pPr marL="0" indent="0">
              <a:buNone/>
            </a:pPr>
            <a:r>
              <a:rPr lang="ru-RU" sz="2400" i="1" dirty="0"/>
              <a:t> </a:t>
            </a:r>
            <a:r>
              <a:rPr lang="ru-RU" sz="2400" i="1" dirty="0" smtClean="0"/>
              <a:t>                          </a:t>
            </a:r>
            <a:r>
              <a:rPr lang="ru-RU" sz="2400" i="1" dirty="0" smtClean="0">
                <a:solidFill>
                  <a:schemeClr val="tx2"/>
                </a:solidFill>
              </a:rPr>
              <a:t>2021 год</a:t>
            </a:r>
            <a:r>
              <a:rPr lang="ru-RU" sz="2400" i="1" dirty="0" smtClean="0"/>
              <a:t>-</a:t>
            </a:r>
            <a:r>
              <a:rPr lang="ru-RU" sz="2400" b="1" i="1" dirty="0" smtClean="0"/>
              <a:t>304 011 человек-27.6%</a:t>
            </a:r>
            <a:endParaRPr lang="ru-RU" sz="2400" b="1" i="1" dirty="0"/>
          </a:p>
          <a:p>
            <a:pPr marL="0" indent="0">
              <a:buNone/>
            </a:pPr>
            <a:r>
              <a:rPr lang="ru-RU" sz="2400" i="1" dirty="0"/>
              <a:t> </a:t>
            </a:r>
            <a:r>
              <a:rPr lang="ru-RU" sz="2400" i="1" dirty="0" smtClean="0"/>
              <a:t>                          </a:t>
            </a:r>
            <a:r>
              <a:rPr lang="ru-RU" sz="2400" i="1" dirty="0" smtClean="0">
                <a:solidFill>
                  <a:schemeClr val="tx2"/>
                </a:solidFill>
              </a:rPr>
              <a:t>2022 год</a:t>
            </a:r>
            <a:r>
              <a:rPr lang="ru-RU" sz="2400" i="1" dirty="0" smtClean="0"/>
              <a:t>-</a:t>
            </a:r>
            <a:r>
              <a:rPr lang="ru-RU" sz="2400" b="1" i="1" dirty="0" smtClean="0"/>
              <a:t>305 099 человек-27.9%</a:t>
            </a:r>
            <a:endParaRPr lang="ru-RU" sz="2400" b="1" i="1" dirty="0"/>
          </a:p>
          <a:p>
            <a:pPr marL="0" indent="0">
              <a:buNone/>
            </a:pP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72467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Нормативно-правовая база </a:t>
            </a:r>
            <a:r>
              <a:rPr lang="ru-RU" b="1" dirty="0" smtClean="0">
                <a:solidFill>
                  <a:schemeClr val="tx2"/>
                </a:solidFill>
              </a:rPr>
              <a:t>при оказании гериатрической помощи.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Конституция Российской Федерации;</a:t>
            </a:r>
          </a:p>
          <a:p>
            <a:r>
              <a:rPr lang="ru-RU" dirty="0"/>
              <a:t> Распоряжение Правительства РФ от 05.02. 2016 №164-р «Стратегия действий в интересах граждан старшего поколения в Российской Федерации до 2025г.»;</a:t>
            </a:r>
          </a:p>
          <a:p>
            <a:r>
              <a:rPr lang="ru-RU" dirty="0"/>
              <a:t> ФЗ-323 «Об основах охраны здоровья граждан в Российской Федерации»;</a:t>
            </a:r>
          </a:p>
          <a:p>
            <a:r>
              <a:rPr lang="ru-RU" dirty="0"/>
              <a:t> Приказ Министерства здравоохранения РФ от 29.01.2016г. №38н «Порядок оказания медицинской помощи по профилю «гериатрия».</a:t>
            </a:r>
          </a:p>
          <a:p>
            <a:r>
              <a:rPr lang="ru-RU" dirty="0"/>
              <a:t>Проект профессионального стандарта по специальности-врач-гериатр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94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МЕТОДИЧЕСКИЕ РЕКОМЕНДАЦИИ ПО ВЕДЕНИЮ ПАЦИЕНТОВ СО СТАРЧЕСКОЙ АСТЕНИЕЙ ДЛЯ ВРАЧЕЙ ПЕРВИЧНОГО ЗВЕНА ЗДРАВООХРАНЕНИЯ. </a:t>
            </a:r>
            <a:br>
              <a:rPr lang="ru-RU" sz="2000" dirty="0"/>
            </a:br>
            <a:r>
              <a:rPr lang="ru-RU" sz="2000" dirty="0"/>
              <a:t>2016г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 descr="Минздрав представил новые рекомендации по ведению пациентов со старческой астенией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2100" y="2155031"/>
            <a:ext cx="6019800" cy="3416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219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Скрининг по шкале «Возраст не помеха»           Пациенты ≥ 60 лет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/>
              <a:t>1 Похудели ли Вы на 5 кг и более за последние 6 месяцев? (Вес)                         Да/нет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2 Испытываете ли Вы какие-либо ограничения в повседневной жизни из-за  снижения Зрения или Слуха?                                                                                                                                                .                                                                                                                                                                         .                                                                                                                                                       Да/нет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3 Были ли у Вас в течение последнего года травмы, связанные с падением?    Да/нет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4 Чувствуете ли Вы себя подавленным, грустным или встревоженным на протяжении последних недель? (Настроение)                                                                                          </a:t>
            </a:r>
            <a:r>
              <a:rPr lang="ru-RU" b="1" dirty="0" smtClean="0"/>
              <a:t>Да/нет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5 Есть ли у Вас проблемы с Памятью, пониманием, ориентацией или способностью планировать?                                                                                                                                 Да/нет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6 Страдаете ли Вы недержанием Мочи?                                                                               Да/нет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7 Испытываете ли Вы трудности в перемещении по дому или на улице? (Ходьба до 100 м/ подъем на 1 лестничный пролет)                                                                                                                             Да/нет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4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Приказ Министерства здравоохранения РФ от 29 января 2016 г. № 38н "Об утверждении </a:t>
            </a:r>
            <a:r>
              <a:rPr lang="ru-RU" b="1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Порядка оказания медицинской помощи по профилю «гериатрия».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952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910</Words>
  <Application>Microsoft Office PowerPoint</Application>
  <PresentationFormat>Экран (4:3)</PresentationFormat>
  <Paragraphs>90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Организация гериатрической помощи.</vt:lpstr>
      <vt:lpstr>Презентация PowerPoint</vt:lpstr>
      <vt:lpstr>Презентация PowerPoint</vt:lpstr>
      <vt:lpstr>Презентация PowerPoint</vt:lpstr>
      <vt:lpstr>Управление Федеральной службы государственной статистики по Архангельской области и Ненецкому автономному округу </vt:lpstr>
      <vt:lpstr>Нормативно-правовая база при оказании гериатрической помощи.</vt:lpstr>
      <vt:lpstr>МЕТОДИЧЕСКИЕ РЕКОМЕНДАЦИИ ПО ВЕДЕНИЮ ПАЦИЕНТОВ СО СТАРЧЕСКОЙ АСТЕНИЕЙ ДЛЯ ВРАЧЕЙ ПЕРВИЧНОГО ЗВЕНА ЗДРАВООХРАНЕНИЯ.  2016г </vt:lpstr>
      <vt:lpstr>Скрининг по шкале «Возраст не помеха»           Пациенты ≥ 60 лет</vt:lpstr>
      <vt:lpstr>Презентация PowerPoint</vt:lpstr>
      <vt:lpstr>3-х уровневая модель организации гериатрической службы </vt:lpstr>
      <vt:lpstr>Приказ МЗ РФ № 38н от 29.01.2016</vt:lpstr>
      <vt:lpstr>Приказ МЗ РФ № 38н от 29.01.2016</vt:lpstr>
      <vt:lpstr>Задача:</vt:lpstr>
      <vt:lpstr>План работы на 2018г</vt:lpstr>
      <vt:lpstr>Повышение квалификации специалистов государственных медицинских организаций   по вопросам оказания  медико-социальной помощи лицам пожилого и старческого возраста.</vt:lpstr>
      <vt:lpstr>Комплекс мероприятий, направленных на повышение информированности населения принципам профилактики  старческой астении.</vt:lpstr>
      <vt:lpstr>Презентация PowerPoint</vt:lpstr>
      <vt:lpstr>Пилотный проект «Территория Заботы»</vt:lpstr>
      <vt:lpstr>Благодарю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гериатрической помощи.</dc:title>
  <dc:creator>y</dc:creator>
  <cp:lastModifiedBy>Станислав Руцкий (конф)</cp:lastModifiedBy>
  <cp:revision>7</cp:revision>
  <dcterms:created xsi:type="dcterms:W3CDTF">2018-02-12T17:14:02Z</dcterms:created>
  <dcterms:modified xsi:type="dcterms:W3CDTF">2018-02-13T08:03:45Z</dcterms:modified>
</cp:coreProperties>
</file>