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40"/>
  </p:notesMasterIdLst>
  <p:handoutMasterIdLst>
    <p:handoutMasterId r:id="rId41"/>
  </p:handoutMasterIdLst>
  <p:sldIdLst>
    <p:sldId id="256" r:id="rId3"/>
    <p:sldId id="354" r:id="rId4"/>
    <p:sldId id="393" r:id="rId5"/>
    <p:sldId id="394" r:id="rId6"/>
    <p:sldId id="356" r:id="rId7"/>
    <p:sldId id="365" r:id="rId8"/>
    <p:sldId id="369" r:id="rId9"/>
    <p:sldId id="367" r:id="rId10"/>
    <p:sldId id="384" r:id="rId11"/>
    <p:sldId id="380" r:id="rId12"/>
    <p:sldId id="381" r:id="rId13"/>
    <p:sldId id="370" r:id="rId14"/>
    <p:sldId id="371" r:id="rId15"/>
    <p:sldId id="375" r:id="rId16"/>
    <p:sldId id="391" r:id="rId17"/>
    <p:sldId id="383" r:id="rId18"/>
    <p:sldId id="377" r:id="rId19"/>
    <p:sldId id="395" r:id="rId20"/>
    <p:sldId id="382" r:id="rId21"/>
    <p:sldId id="372" r:id="rId22"/>
    <p:sldId id="357" r:id="rId23"/>
    <p:sldId id="344" r:id="rId24"/>
    <p:sldId id="343" r:id="rId25"/>
    <p:sldId id="345" r:id="rId26"/>
    <p:sldId id="346" r:id="rId27"/>
    <p:sldId id="347" r:id="rId28"/>
    <p:sldId id="348" r:id="rId29"/>
    <p:sldId id="390" r:id="rId30"/>
    <p:sldId id="349" r:id="rId31"/>
    <p:sldId id="351" r:id="rId32"/>
    <p:sldId id="358" r:id="rId33"/>
    <p:sldId id="352" r:id="rId34"/>
    <p:sldId id="314" r:id="rId35"/>
    <p:sldId id="316" r:id="rId36"/>
    <p:sldId id="387" r:id="rId37"/>
    <p:sldId id="386" r:id="rId38"/>
    <p:sldId id="392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FF"/>
    <a:srgbClr val="000066"/>
    <a:srgbClr val="FF0000"/>
    <a:srgbClr val="FFFF00"/>
    <a:srgbClr val="28D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2" autoAdjust="0"/>
    <p:restoredTop sz="89009" autoAdjust="0"/>
  </p:normalViewPr>
  <p:slideViewPr>
    <p:cSldViewPr>
      <p:cViewPr varScale="1">
        <p:scale>
          <a:sx n="96" d="100"/>
          <a:sy n="9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831983029139322E-2"/>
          <c:y val="9.6048019754077521E-2"/>
          <c:w val="0.92676581043326067"/>
          <c:h val="0.656437479168981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СШ № 77</c:v>
                </c:pt>
                <c:pt idx="1">
                  <c:v>СШ № 43</c:v>
                </c:pt>
                <c:pt idx="2">
                  <c:v>СШ № 50</c:v>
                </c:pt>
                <c:pt idx="3">
                  <c:v>СШ № 62</c:v>
                </c:pt>
                <c:pt idx="4">
                  <c:v>Гимназия № 6</c:v>
                </c:pt>
                <c:pt idx="5">
                  <c:v>СШ № 1</c:v>
                </c:pt>
                <c:pt idx="6">
                  <c:v>СШ № 28</c:v>
                </c:pt>
                <c:pt idx="7">
                  <c:v>СШ № 10</c:v>
                </c:pt>
                <c:pt idx="8">
                  <c:v>СШ № 35</c:v>
                </c:pt>
                <c:pt idx="9">
                  <c:v>СШ № 9</c:v>
                </c:pt>
                <c:pt idx="10">
                  <c:v>СШ № 8</c:v>
                </c:pt>
                <c:pt idx="11">
                  <c:v>СШ № 45</c:v>
                </c:pt>
                <c:pt idx="12">
                  <c:v>СШ № 17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87</c:v>
                </c:pt>
                <c:pt idx="1">
                  <c:v>116</c:v>
                </c:pt>
                <c:pt idx="2">
                  <c:v>123</c:v>
                </c:pt>
                <c:pt idx="3">
                  <c:v>124</c:v>
                </c:pt>
                <c:pt idx="4">
                  <c:v>146</c:v>
                </c:pt>
                <c:pt idx="5">
                  <c:v>150</c:v>
                </c:pt>
                <c:pt idx="6">
                  <c:v>166</c:v>
                </c:pt>
                <c:pt idx="7">
                  <c:v>167</c:v>
                </c:pt>
                <c:pt idx="8">
                  <c:v>174</c:v>
                </c:pt>
                <c:pt idx="9">
                  <c:v>178</c:v>
                </c:pt>
                <c:pt idx="10">
                  <c:v>180</c:v>
                </c:pt>
                <c:pt idx="11">
                  <c:v>196</c:v>
                </c:pt>
                <c:pt idx="12">
                  <c:v>205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СШ № 77</c:v>
                </c:pt>
                <c:pt idx="1">
                  <c:v>СШ № 43</c:v>
                </c:pt>
                <c:pt idx="2">
                  <c:v>СШ № 50</c:v>
                </c:pt>
                <c:pt idx="3">
                  <c:v>СШ № 62</c:v>
                </c:pt>
                <c:pt idx="4">
                  <c:v>Гимназия № 6</c:v>
                </c:pt>
                <c:pt idx="5">
                  <c:v>СШ № 1</c:v>
                </c:pt>
                <c:pt idx="6">
                  <c:v>СШ № 28</c:v>
                </c:pt>
                <c:pt idx="7">
                  <c:v>СШ № 10</c:v>
                </c:pt>
                <c:pt idx="8">
                  <c:v>СШ № 35</c:v>
                </c:pt>
                <c:pt idx="9">
                  <c:v>СШ № 9</c:v>
                </c:pt>
                <c:pt idx="10">
                  <c:v>СШ № 8</c:v>
                </c:pt>
                <c:pt idx="11">
                  <c:v>СШ № 45</c:v>
                </c:pt>
                <c:pt idx="12">
                  <c:v>СШ № 17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СШ № 77</c:v>
                </c:pt>
                <c:pt idx="1">
                  <c:v>СШ № 43</c:v>
                </c:pt>
                <c:pt idx="2">
                  <c:v>СШ № 50</c:v>
                </c:pt>
                <c:pt idx="3">
                  <c:v>СШ № 62</c:v>
                </c:pt>
                <c:pt idx="4">
                  <c:v>Гимназия № 6</c:v>
                </c:pt>
                <c:pt idx="5">
                  <c:v>СШ № 1</c:v>
                </c:pt>
                <c:pt idx="6">
                  <c:v>СШ № 28</c:v>
                </c:pt>
                <c:pt idx="7">
                  <c:v>СШ № 10</c:v>
                </c:pt>
                <c:pt idx="8">
                  <c:v>СШ № 35</c:v>
                </c:pt>
                <c:pt idx="9">
                  <c:v>СШ № 9</c:v>
                </c:pt>
                <c:pt idx="10">
                  <c:v>СШ № 8</c:v>
                </c:pt>
                <c:pt idx="11">
                  <c:v>СШ № 45</c:v>
                </c:pt>
                <c:pt idx="12">
                  <c:v>СШ № 17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85984"/>
        <c:axId val="21387520"/>
      </c:barChart>
      <c:catAx>
        <c:axId val="2138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1387520"/>
        <c:crosses val="autoZero"/>
        <c:auto val="1"/>
        <c:lblAlgn val="ctr"/>
        <c:lblOffset val="100"/>
        <c:noMultiLvlLbl val="0"/>
      </c:catAx>
      <c:valAx>
        <c:axId val="213875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1385984"/>
        <c:crosses val="autoZero"/>
        <c:crossBetween val="between"/>
      </c:valAx>
      <c:spPr>
        <a:solidFill>
          <a:schemeClr val="bg1">
            <a:lumMod val="75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59A873-8216-4A6D-9654-8087706AF4E3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F09159-5F12-47AA-A73C-2202E241E498}" type="pres">
      <dgm:prSet presAssocID="{C459A873-8216-4A6D-9654-8087706AF4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48EA94A3-03DA-4E95-B851-408347C9253C}" type="presOf" srcId="{C459A873-8216-4A6D-9654-8087706AF4E3}" destId="{1BF09159-5F12-47AA-A73C-2202E241E498}" srcOrd="0" destOrd="0" presId="urn:microsoft.com/office/officeart/2008/layout/PictureAccent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D8F75-9146-4C9F-84FB-0F566BD6999C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B097-82A5-4CBB-B021-5526B192D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114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4CAED1-2610-4775-95EB-2ED26A6E4DDB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316190-48AE-40B3-B4DB-BCCBDCA54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84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912912F-0F0A-48C1-988C-771A92994A5F}" type="slidenum">
              <a:rPr lang="ru-RU" altLang="ru-RU"/>
              <a:pPr/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13285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717032"/>
            <a:ext cx="6400800" cy="8640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87450" y="64770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0C8AD-1FEA-4738-BE9E-D8555CF7A9EE}" type="datetime1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5724525" y="5300663"/>
            <a:ext cx="2997200" cy="13684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b="1" i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Меженный Владимир Сергеевич,</a:t>
            </a:r>
          </a:p>
          <a:p>
            <a:pPr>
              <a:defRPr/>
            </a:pPr>
            <a:r>
              <a:rPr lang="ru-RU"/>
              <a:t>директор департамента образования Администрации муниципального образования «Город Архангельск», тел.: 607-107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60" y="56033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EA04E-6AF2-425F-9162-501F4F37AB70}" type="datetime1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529F70B-1214-4417-B0E1-DFCC7C289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C6127-6414-44BE-887E-BFFCE2608F0A}" type="datetime1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5548B8-C47F-4728-874D-5701513C4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C1D46-6A2A-44CE-8FE6-6EFFC374E4E6}" type="datetime1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1691D28-50C2-465C-B071-22AEC7805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867E6-C393-427B-AB4E-9D388B8C4D6A}" type="datetime1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6B3006-88FE-46AC-88CB-61F1F920E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4129F-18B6-4AC1-B24E-2D5DCDD2B70E}" type="datetime1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8F1E0E-EC26-4854-9AEC-46F14A12A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A2140-219E-42AF-9634-3688F9E57950}" type="datetime1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7D06C45-6AA0-4CD4-85FC-8B2650ADD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D438-F322-4682-B287-006E5FF4B66D}" type="datetime1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8B10CEC-A3F2-4CE3-9A40-EABFB1690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F692A-9FA1-442E-86A6-3C2623ADCDC6}" type="datetime1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7CA37E-01D0-438B-9C06-C14A24A2C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D1AF1-7602-4CA4-8204-CFCF357A2A75}" type="datetime1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4AF01DE-B8FF-4987-99E7-7AE1505FD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B980F-8E1E-4E52-B393-507E996F50DB}" type="datetime1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E858934-E898-46CA-9D6E-028602DB0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60" y="56033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4D3EE-2934-43A6-AD1C-2EFCFB8BC9B2}" type="datetime1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47A73EF-F74D-4586-A064-E1F89B87E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B4C86-D60C-46C4-8641-4552577287C1}" type="datetime1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82B2072-0740-4572-993B-FE63DC91C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16E6F-7134-40D8-A6DE-D1E2D149575F}" type="datetime1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0E4A59-66A0-497B-B6A5-5CC420BC2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50473-3E44-4871-AFC5-397181571629}" type="datetime1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047749-FF13-4CE9-BB0A-82EA90A98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71CBE-33C9-413D-B722-D2D2128224F2}" type="datetime1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FCD69D-7C4E-4DD6-910A-CA9F4F220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60" y="56033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0FD7A-5BE9-481E-9F2D-787B2C98B56B}" type="datetime1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46C076-AEB2-4DD9-935F-8A1472CFB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60" y="560333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83B17-1AA3-4F09-9A31-EC2489186ED7}" type="datetime1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57FB693-60E4-4819-B191-FB7837905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60" y="56033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2D169-C0A5-4E7B-9F22-F72C62EF27AC}" type="datetime1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9C7B71-A2B8-4039-A136-A523FA2BE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28959-F43A-46A2-8513-EBFDC879ECF1}" type="datetime1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52EE72-CC12-4D38-A31B-674BBD185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A70E9-93BC-43E5-B377-E7E22065F841}" type="datetime1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9E62BFF-80C9-421B-A8B6-4E8187293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5242E-8FCA-4290-92C7-491D1B5F1AB8}" type="datetime1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3B34C1-9EFA-43E9-8C06-02D7788A0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Группа 18"/>
          <p:cNvGrpSpPr>
            <a:grpSpLocks/>
          </p:cNvGrpSpPr>
          <p:nvPr userDrawn="1"/>
        </p:nvGrpSpPr>
        <p:grpSpPr bwMode="auto">
          <a:xfrm>
            <a:off x="0" y="0"/>
            <a:ext cx="9109075" cy="6813550"/>
            <a:chOff x="0" y="0"/>
            <a:chExt cx="9108504" cy="6813376"/>
          </a:xfrm>
        </p:grpSpPr>
        <p:sp>
          <p:nvSpPr>
            <p:cNvPr id="20" name="Половина рамки 19"/>
            <p:cNvSpPr/>
            <p:nvPr userDrawn="1"/>
          </p:nvSpPr>
          <p:spPr>
            <a:xfrm>
              <a:off x="0" y="0"/>
              <a:ext cx="9108504" cy="6813376"/>
            </a:xfrm>
            <a:prstGeom prst="halfFrame">
              <a:avLst>
                <a:gd name="adj1" fmla="val 7997"/>
                <a:gd name="adj2" fmla="val 15996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Половина рамки 20"/>
            <p:cNvSpPr/>
            <p:nvPr userDrawn="1"/>
          </p:nvSpPr>
          <p:spPr>
            <a:xfrm>
              <a:off x="152401" y="189570"/>
              <a:ext cx="8512356" cy="6623806"/>
            </a:xfrm>
            <a:prstGeom prst="halfFrame">
              <a:avLst>
                <a:gd name="adj1" fmla="val 7997"/>
                <a:gd name="adj2" fmla="val 11222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Половина рамки 21"/>
            <p:cNvSpPr/>
            <p:nvPr userDrawn="1"/>
          </p:nvSpPr>
          <p:spPr>
            <a:xfrm>
              <a:off x="304801" y="341970"/>
              <a:ext cx="7075511" cy="6471406"/>
            </a:xfrm>
            <a:prstGeom prst="halfFrame">
              <a:avLst>
                <a:gd name="adj1" fmla="val 7997"/>
                <a:gd name="adj2" fmla="val 12298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6" name="Половина рамки 25"/>
          <p:cNvSpPr/>
          <p:nvPr userDrawn="1"/>
        </p:nvSpPr>
        <p:spPr>
          <a:xfrm rot="10800000">
            <a:off x="755574" y="341970"/>
            <a:ext cx="8363271" cy="6471406"/>
          </a:xfrm>
          <a:prstGeom prst="halfFrame">
            <a:avLst>
              <a:gd name="adj1" fmla="val 5157"/>
              <a:gd name="adj2" fmla="val 5447"/>
            </a:avLst>
          </a:prstGeom>
          <a:gradFill>
            <a:gsLst>
              <a:gs pos="31000">
                <a:srgbClr val="0070C0"/>
              </a:gs>
              <a:gs pos="79000">
                <a:schemeClr val="accent1">
                  <a:lumMod val="20000"/>
                  <a:lumOff val="80000"/>
                </a:schemeClr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88900" cap="rnd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Дата 3"/>
          <p:cNvSpPr>
            <a:spLocks noGrp="1"/>
          </p:cNvSpPr>
          <p:nvPr>
            <p:ph type="dt" sz="half" idx="2"/>
          </p:nvPr>
        </p:nvSpPr>
        <p:spPr>
          <a:xfrm>
            <a:off x="1187450" y="6448425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E21AA2-4509-45DE-8C9F-C7B5933D8E83}" type="datetime1">
              <a:rPr lang="ru-RU"/>
              <a:pPr>
                <a:defRPr/>
              </a:pPr>
              <a:t>18.04.2018</a:t>
            </a:fld>
            <a:endParaRPr lang="ru-RU" dirty="0"/>
          </a:p>
        </p:txBody>
      </p:sp>
      <p:pic>
        <p:nvPicPr>
          <p:cNvPr id="3" name="Picture 2" descr="C:\Users\IlatovskayaAS2\Desktop\panorama-long-2015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7938" y="0"/>
            <a:ext cx="9151938" cy="1027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2" name="Picture 2" descr="H:\Совещания\сочинение 30.11 инструктаж\Илатовская А.С\gerb_Arhangelska_Abali.ru_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77788"/>
            <a:ext cx="704850" cy="90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TextBox 1"/>
          <p:cNvSpPr txBox="1"/>
          <p:nvPr userDrawn="1"/>
        </p:nvSpPr>
        <p:spPr>
          <a:xfrm>
            <a:off x="865188" y="-1588"/>
            <a:ext cx="8351837" cy="3238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FFFFFF"/>
                </a:solidFill>
                <a:latin typeface="Garamond" pitchFamily="18" charset="0"/>
                <a:cs typeface="+mn-cs"/>
              </a:rPr>
              <a:t>Департамент образования Администрации муниципального образования «Город Архангельск»</a:t>
            </a:r>
            <a:endParaRPr lang="ru-RU" sz="15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558ED5"/>
          </a:solidFill>
          <a:latin typeface="Garamond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7375E"/>
          </a:solidFill>
          <a:latin typeface="Garamond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–"/>
        <a:defRPr sz="2800" kern="1200">
          <a:solidFill>
            <a:srgbClr val="17375E"/>
          </a:solidFill>
          <a:latin typeface="Garamond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•"/>
        <a:defRPr sz="2400" kern="1200">
          <a:solidFill>
            <a:srgbClr val="17375E"/>
          </a:solidFill>
          <a:latin typeface="Garamond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–"/>
        <a:defRPr sz="2000" kern="1200">
          <a:solidFill>
            <a:srgbClr val="17375E"/>
          </a:solidFill>
          <a:latin typeface="Garamond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»"/>
        <a:defRPr sz="2000" kern="1200">
          <a:solidFill>
            <a:srgbClr val="17375E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704850" y="5603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5496" y="44624"/>
            <a:ext cx="8712968" cy="6671809"/>
            <a:chOff x="-115465" y="-54363"/>
            <a:chExt cx="8021162" cy="6759255"/>
          </a:xfrm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8" name="Половина рамки 7"/>
            <p:cNvSpPr/>
            <p:nvPr/>
          </p:nvSpPr>
          <p:spPr>
            <a:xfrm>
              <a:off x="-115465" y="-54363"/>
              <a:ext cx="8021162" cy="6759255"/>
            </a:xfrm>
            <a:prstGeom prst="halfFrame">
              <a:avLst>
                <a:gd name="adj1" fmla="val 8263"/>
                <a:gd name="adj2" fmla="val 8808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6378" y="-33850"/>
              <a:ext cx="5400600" cy="52322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B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Garamond" pitchFamily="18" charset="0"/>
                  <a:ea typeface="+mj-ea"/>
                  <a:cs typeface="+mj-cs"/>
                </a:rPr>
                <a:t>Департамент образования Администрации муниципального образования «Город Архангельск»</a:t>
              </a:r>
            </a:p>
          </p:txBody>
        </p:sp>
        <p:pic>
          <p:nvPicPr>
            <p:cNvPr id="10" name="Picture 2" descr="http://abali.ru/wp-content/uploads/2011/04/gerb_Arhangelska_Abali.ru_.png"/>
            <p:cNvPicPr>
              <a:picLocks noChangeAspect="1" noChangeArrowheads="1"/>
            </p:cNvPicPr>
            <p:nvPr/>
          </p:nvPicPr>
          <p:blipFill>
            <a:blip r:embed="rId13" cstate="print">
              <a:extLst/>
            </a:blip>
            <a:srcRect/>
            <a:stretch>
              <a:fillRect/>
            </a:stretch>
          </p:blipFill>
          <p:spPr bwMode="auto">
            <a:xfrm>
              <a:off x="-62223" y="-4934"/>
              <a:ext cx="436474" cy="6459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/>
          </p:spPr>
        </p:pic>
      </p:grpSp>
      <p:sp>
        <p:nvSpPr>
          <p:cNvPr id="15" name="Половина рамки 14"/>
          <p:cNvSpPr/>
          <p:nvPr userDrawn="1"/>
        </p:nvSpPr>
        <p:spPr>
          <a:xfrm rot="10800000">
            <a:off x="827583" y="553792"/>
            <a:ext cx="8291258" cy="6259584"/>
          </a:xfrm>
          <a:prstGeom prst="halfFrame">
            <a:avLst>
              <a:gd name="adj1" fmla="val 3928"/>
              <a:gd name="adj2" fmla="val 3945"/>
            </a:avLst>
          </a:prstGeom>
          <a:gradFill>
            <a:gsLst>
              <a:gs pos="31000">
                <a:srgbClr val="0070C0"/>
              </a:gs>
              <a:gs pos="79000">
                <a:schemeClr val="accent1">
                  <a:lumMod val="20000"/>
                  <a:lumOff val="80000"/>
                </a:schemeClr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88900" cap="rnd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Дата 3"/>
          <p:cNvSpPr>
            <a:spLocks noGrp="1"/>
          </p:cNvSpPr>
          <p:nvPr>
            <p:ph type="dt" sz="half" idx="2"/>
          </p:nvPr>
        </p:nvSpPr>
        <p:spPr>
          <a:xfrm>
            <a:off x="1187450" y="651986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AE4DCE-A5DD-44CA-B8AA-B4A357CC60B1}" type="datetime1">
              <a:rPr lang="ru-RU"/>
              <a:pPr>
                <a:defRPr/>
              </a:pPr>
              <a:t>18.04.2018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558ED5"/>
          </a:solidFill>
          <a:latin typeface="Garamond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7375E"/>
          </a:solidFill>
          <a:latin typeface="Garamond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–"/>
        <a:defRPr sz="2800" kern="1200">
          <a:solidFill>
            <a:srgbClr val="17375E"/>
          </a:solidFill>
          <a:latin typeface="Garamond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•"/>
        <a:defRPr sz="2400" kern="1200">
          <a:solidFill>
            <a:srgbClr val="17375E"/>
          </a:solidFill>
          <a:latin typeface="Garamond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–"/>
        <a:defRPr sz="2000" kern="1200">
          <a:solidFill>
            <a:srgbClr val="17375E"/>
          </a:solidFill>
          <a:latin typeface="Garamond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»"/>
        <a:defRPr sz="2000" kern="1200">
          <a:solidFill>
            <a:srgbClr val="17375E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50913" y="476250"/>
            <a:ext cx="7772400" cy="42481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rgbClr val="000066"/>
                </a:solidFill>
                <a:latin typeface="Times New Roman" pitchFamily="18" charset="0"/>
              </a:rPr>
              <a:t>О готовности к проведению в период </a:t>
            </a:r>
            <a:br>
              <a:rPr lang="ru-RU" sz="320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</a:rPr>
              <a:t>с 25.05.2018 по 02.07.2018</a:t>
            </a:r>
            <a:r>
              <a:rPr lang="ru-RU" sz="320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br>
              <a:rPr lang="ru-RU" sz="320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3200" smtClean="0">
                <a:solidFill>
                  <a:srgbClr val="000066"/>
                </a:solidFill>
                <a:latin typeface="Times New Roman" pitchFamily="18" charset="0"/>
              </a:rPr>
              <a:t>основного этапа государственной итоговой аттестации </a:t>
            </a:r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</a:rPr>
              <a:t>(ГИА)</a:t>
            </a:r>
            <a:r>
              <a:rPr lang="ru-RU" sz="320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br>
              <a:rPr lang="ru-RU" sz="320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3200" smtClean="0">
                <a:solidFill>
                  <a:srgbClr val="000066"/>
                </a:solidFill>
                <a:latin typeface="Times New Roman" pitchFamily="18" charset="0"/>
              </a:rPr>
              <a:t>на территории </a:t>
            </a:r>
            <a:br>
              <a:rPr lang="ru-RU" sz="320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3200" smtClean="0">
                <a:solidFill>
                  <a:srgbClr val="000066"/>
                </a:solidFill>
                <a:latin typeface="Times New Roman" pitchFamily="18" charset="0"/>
              </a:rPr>
              <a:t> муниципального образования                "Город Архангельск"</a:t>
            </a:r>
            <a:r>
              <a:rPr lang="ru-RU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6626" name="Дата 4"/>
          <p:cNvSpPr>
            <a:spLocks noGrp="1"/>
          </p:cNvSpPr>
          <p:nvPr>
            <p:ph type="dt" sz="quarter" idx="10"/>
          </p:nvPr>
        </p:nvSpPr>
        <p:spPr bwMode="auto">
          <a:xfrm>
            <a:off x="3995738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latin typeface="Garamond" pitchFamily="18" charset="0"/>
                <a:cs typeface="Arial" charset="0"/>
              </a:rPr>
              <a:t>18.04.2018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684213" y="981075"/>
            <a:ext cx="8229600" cy="576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Динамика наполняемости ППЭ ГИА 11</a:t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(наибольшее количество выпускников, </a:t>
            </a:r>
            <a:br>
              <a:rPr lang="ru-RU" sz="1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которое принимает ППЭ в 1 день)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62061677"/>
              </p:ext>
            </p:extLst>
          </p:nvPr>
        </p:nvGraphicFramePr>
        <p:xfrm>
          <a:off x="1187624" y="2060848"/>
          <a:ext cx="763284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3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684213" y="981075"/>
            <a:ext cx="8229600" cy="576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Динамика наполняемости ППЭ ГИА 9 </a:t>
            </a:r>
            <a:r>
              <a:rPr lang="ru-RU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(наибольшее количество выпускников, </a:t>
            </a:r>
            <a:br>
              <a:rPr lang="ru-RU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которое принимает ППЭ в 1 день)</a:t>
            </a:r>
          </a:p>
        </p:txBody>
      </p:sp>
      <p:graphicFrame>
        <p:nvGraphicFramePr>
          <p:cNvPr id="34832" name="Object 16"/>
          <p:cNvGraphicFramePr>
            <a:graphicFrameLocks noChangeAspect="1"/>
          </p:cNvGraphicFramePr>
          <p:nvPr/>
        </p:nvGraphicFramePr>
        <p:xfrm>
          <a:off x="539750" y="2060575"/>
          <a:ext cx="8424863" cy="400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name="Диаграмма" r:id="rId3" imgW="7109460" imgH="3139592" progId="Excel.Chart.8">
                  <p:embed/>
                </p:oleObj>
              </mc:Choice>
              <mc:Fallback>
                <p:oleObj name="Диаграмма" r:id="rId3" imgW="7109460" imgH="3139592" progId="Excel.Chart.8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060575"/>
                        <a:ext cx="8424863" cy="400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684213" y="1052513"/>
            <a:ext cx="8229600" cy="576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ГИА-11 </a:t>
            </a:r>
            <a:b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i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911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315075"/>
              </p:ext>
            </p:extLst>
          </p:nvPr>
        </p:nvGraphicFramePr>
        <p:xfrm>
          <a:off x="468313" y="1628775"/>
          <a:ext cx="8675687" cy="5445126"/>
        </p:xfrm>
        <a:graphic>
          <a:graphicData uri="http://schemas.openxmlformats.org/drawingml/2006/table">
            <a:tbl>
              <a:tblPr/>
              <a:tblGrid>
                <a:gridCol w="3921125"/>
                <a:gridCol w="4754562"/>
              </a:tblGrid>
              <a:tr h="2354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Видеонаблюдение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ОСУЩЕСТВЛЯЕТСЯ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(70 % аудиторий в режиме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on-line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30 % аудиторий в режиме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of-line)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09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Металлоискатели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используются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СТАЦИОНАРНЫЕ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– на входе в ППЭ (отсутствует в МБОУ Гимназия № 6)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ПЕРЕНОСНЫЕ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у сотрудника УМВД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</a:tbl>
          </a:graphicData>
        </a:graphic>
      </p:graphicFrame>
      <p:pic>
        <p:nvPicPr>
          <p:cNvPr id="37901" name="Объект 4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844675"/>
            <a:ext cx="1711325" cy="171132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37902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4292600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684213" y="981075"/>
            <a:ext cx="8229600" cy="576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Решение ГЭК ГИА-9 </a:t>
            </a:r>
            <a:b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(протокол № 7 от 02.04.2018) </a:t>
            </a:r>
            <a:br>
              <a:rPr lang="ru-RU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i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934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798819"/>
              </p:ext>
            </p:extLst>
          </p:nvPr>
        </p:nvGraphicFramePr>
        <p:xfrm>
          <a:off x="1116013" y="1916113"/>
          <a:ext cx="7488237" cy="4392613"/>
        </p:xfrm>
        <a:graphic>
          <a:graphicData uri="http://schemas.openxmlformats.org/drawingml/2006/table">
            <a:tbl>
              <a:tblPr/>
              <a:tblGrid>
                <a:gridCol w="2951162"/>
                <a:gridCol w="4537075"/>
              </a:tblGrid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Видеонаблюдение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осуществляется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2103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Металлоискатели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используются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Запрос министерства образования и науки АО в УМВД о сопровождении ГИА-9 сотрудниками полиции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</a:tbl>
          </a:graphicData>
        </a:graphic>
      </p:graphicFrame>
      <p:pic>
        <p:nvPicPr>
          <p:cNvPr id="38925" name="Объект 4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916113"/>
            <a:ext cx="2287587" cy="221138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38926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4221163"/>
            <a:ext cx="2376488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684213" y="836613"/>
            <a:ext cx="8250237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Подвоз учащихся на ГИА-2018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i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045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91034"/>
              </p:ext>
            </p:extLst>
          </p:nvPr>
        </p:nvGraphicFramePr>
        <p:xfrm>
          <a:off x="971550" y="1484313"/>
          <a:ext cx="7850188" cy="5068570"/>
        </p:xfrm>
        <a:graphic>
          <a:graphicData uri="http://schemas.openxmlformats.org/drawingml/2006/table">
            <a:tbl>
              <a:tblPr/>
              <a:tblGrid>
                <a:gridCol w="504825"/>
                <a:gridCol w="1295400"/>
                <a:gridCol w="1873250"/>
                <a:gridCol w="1268413"/>
                <a:gridCol w="2908300"/>
              </a:tblGrid>
              <a:tr h="2159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 класс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 класс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Даты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Даты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29.05.2018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МБОУ СШ № 34, 37, 60, 77, 82, ОШ № 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30.05.2018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МБОУ СШ  № 28, 34, 35, 43, 55, 59, 60, 68, 73, 77, 82, 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31.05.2018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МБОУ СШ № 34, 37, 60, 77, 82, ОШ № 12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01.06.2018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МБОУ СШ  № 28, 34, 35, 43, 55, 59, 68, 73, 77, 82, 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02.06.2018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МБОУ СШ № 34, 37, 77, 82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06.06.2018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МБОУ СШ  № 28, 34, 35, 43, 55, 59, 60, 68, 73, 77, 82, 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05.06.2018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МБОУ СШ № 34, 37, 60, 77, 82, ОШ № 12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07.06.2018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МБОУ СШ № 34, 37, 60, 77, 82, ОШ № 12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09.06.2018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МБОУ СШ № 34, 37, 77, 82, ОШ № 12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ИТОГО дней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/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вып-ов 2018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/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/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ИТОГО дней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/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вып-ов 2017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/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/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 bwMode="auto">
          <a:xfrm>
            <a:off x="704850" y="908050"/>
            <a:ext cx="8229600" cy="7953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Выбор предметов ГИА 11</a:t>
            </a:r>
            <a:endParaRPr lang="ru-RU" smtClean="0"/>
          </a:p>
        </p:txBody>
      </p:sp>
      <p:graphicFrame>
        <p:nvGraphicFramePr>
          <p:cNvPr id="44160" name="Group 128"/>
          <p:cNvGraphicFramePr>
            <a:graphicFrameLocks noGrp="1"/>
          </p:cNvGraphicFramePr>
          <p:nvPr>
            <p:ph idx="1"/>
          </p:nvPr>
        </p:nvGraphicFramePr>
        <p:xfrm>
          <a:off x="1258888" y="1557338"/>
          <a:ext cx="7416800" cy="4907915"/>
        </p:xfrm>
        <a:graphic>
          <a:graphicData uri="http://schemas.openxmlformats.org/drawingml/2006/table">
            <a:tbl>
              <a:tblPr/>
              <a:tblGrid>
                <a:gridCol w="576262"/>
                <a:gridCol w="2921000"/>
                <a:gridCol w="1131888"/>
                <a:gridCol w="1133475"/>
                <a:gridCol w="1654175"/>
              </a:tblGrid>
              <a:tr h="4953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предмет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участников ГИА-11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базовая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+ 90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профильная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+ 56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+ 95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+ 55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и ИКТ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+ 35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+ 47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+ 43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англ.яз.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+ 46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англ. яз. (у)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немецкий яз.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немецкий яз. (у)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французский яз.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французский яз. (у)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+ 27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AE9C5F3-CB28-49E5-85C5-3E599AB2CB71}" type="datetime1">
              <a:rPr lang="ru-RU" smtClean="0"/>
              <a:pPr>
                <a:defRPr/>
              </a:pPr>
              <a:t>18.04.2018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704850" y="981075"/>
            <a:ext cx="8229600" cy="360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Выбор предметов ГИА 9 (на 17.04.2018)</a:t>
            </a:r>
            <a:endParaRPr lang="ru-RU" sz="2400" i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141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177223"/>
              </p:ext>
            </p:extLst>
          </p:nvPr>
        </p:nvGraphicFramePr>
        <p:xfrm>
          <a:off x="1187450" y="1484313"/>
          <a:ext cx="7345363" cy="4709796"/>
        </p:xfrm>
        <a:graphic>
          <a:graphicData uri="http://schemas.openxmlformats.org/drawingml/2006/table">
            <a:tbl>
              <a:tblPr/>
              <a:tblGrid>
                <a:gridCol w="2304430"/>
                <a:gridCol w="1648445"/>
                <a:gridCol w="1231875"/>
                <a:gridCol w="2160613"/>
              </a:tblGrid>
              <a:tr h="3603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предмет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участников ГИА-9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количества участников в 2018 г. в сравнении с 2017 г.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3338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+94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3342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+213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и ИКТ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+326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 язык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+147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немецкий яз.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французский яз.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704850" y="765175"/>
            <a:ext cx="8229600" cy="576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Увеличение количества аудиторий с 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on-line 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видеонаблюдением при ГИА 11</a:t>
            </a:r>
            <a:endParaRPr lang="ru-RU" sz="3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320493"/>
              </p:ext>
            </p:extLst>
          </p:nvPr>
        </p:nvGraphicFramePr>
        <p:xfrm>
          <a:off x="1691679" y="2204864"/>
          <a:ext cx="6768753" cy="345638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81606"/>
                <a:gridCol w="2405546"/>
                <a:gridCol w="164520"/>
                <a:gridCol w="3117081"/>
              </a:tblGrid>
              <a:tr h="148130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123 аудитории,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67,6%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</a:rPr>
                        <a:t>6 </a:t>
                      </a: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аудиторий,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3,3%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129 </a:t>
                      </a: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</a:rPr>
                        <a:t>аудиторий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753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Times New Roman"/>
                        </a:rPr>
                        <a:t>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146 аудиторий,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83,9%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28 аудиторий,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16,1%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174 аудитории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B3BFAB-47CA-4C50-B739-EF658309C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1" y="58738"/>
            <a:ext cx="6423422" cy="11303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sz="31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sz="3200" b="1" kern="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kern="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B4EEB14-A2D3-4873-9332-C7E1CEA20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60" y="1189038"/>
            <a:ext cx="8291513" cy="507841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A7D3784C-9261-4AEC-8508-3AC271B1FBC0}"/>
              </a:ext>
            </a:extLst>
          </p:cNvPr>
          <p:cNvGraphicFramePr/>
          <p:nvPr/>
        </p:nvGraphicFramePr>
        <p:xfrm>
          <a:off x="132499" y="1382486"/>
          <a:ext cx="7705451" cy="5079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07A4B4EB-CC28-40F6-95A5-1A16BE0173D9}"/>
              </a:ext>
            </a:extLst>
          </p:cNvPr>
          <p:cNvSpPr/>
          <p:nvPr/>
        </p:nvSpPr>
        <p:spPr>
          <a:xfrm>
            <a:off x="790179" y="2359028"/>
            <a:ext cx="7849790" cy="12368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Печать полного комплекта черно-белых ЭМ в ППЭ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="" xmlns:a16="http://schemas.microsoft.com/office/drawing/2014/main" id="{2B97CB2A-45C0-4A91-84CB-31DDED59CF08}"/>
              </a:ext>
            </a:extLst>
          </p:cNvPr>
          <p:cNvSpPr/>
          <p:nvPr/>
        </p:nvSpPr>
        <p:spPr>
          <a:xfrm>
            <a:off x="304205" y="2667897"/>
            <a:ext cx="481013" cy="619125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F1EE3AC9-87FF-4AB5-BEDF-52FCC19F82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708920"/>
            <a:ext cx="411957" cy="57810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9" name="Прямоугольник: скругленные углы 28">
            <a:extLst>
              <a:ext uri="{FF2B5EF4-FFF2-40B4-BE49-F238E27FC236}">
                <a16:creationId xmlns="" xmlns:a16="http://schemas.microsoft.com/office/drawing/2014/main" id="{E5CFAC05-A195-4505-B34A-B77EF94E2148}"/>
              </a:ext>
            </a:extLst>
          </p:cNvPr>
          <p:cNvSpPr/>
          <p:nvPr/>
        </p:nvSpPr>
        <p:spPr>
          <a:xfrm>
            <a:off x="790179" y="4013200"/>
            <a:ext cx="7750199" cy="725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5B9BD5">
                  <a:lumMod val="50000"/>
                </a:srgbClr>
              </a:solidFill>
              <a:latin typeface="Arial Black" panose="020B0A040201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Печать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дополнительных бланков ответов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2 в Штабе ППЭ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5B9BD5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="" xmlns:a16="http://schemas.microsoft.com/office/drawing/2014/main" id="{EEC73F4D-EE66-4B9D-9973-4056C7F65E73}"/>
              </a:ext>
            </a:extLst>
          </p:cNvPr>
          <p:cNvSpPr/>
          <p:nvPr/>
        </p:nvSpPr>
        <p:spPr>
          <a:xfrm>
            <a:off x="284560" y="4073526"/>
            <a:ext cx="481013" cy="620713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7189" name="Рисунок 4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7" y="4110039"/>
            <a:ext cx="42029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5F3947D4-352B-426E-8E57-9A51C0B6C87E}"/>
              </a:ext>
            </a:extLst>
          </p:cNvPr>
          <p:cNvSpPr/>
          <p:nvPr/>
        </p:nvSpPr>
        <p:spPr>
          <a:xfrm>
            <a:off x="2339752" y="908720"/>
            <a:ext cx="6236320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7. </a:t>
            </a:r>
            <a:r>
              <a:rPr lang="ru-RU" sz="24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Нововведения </a:t>
            </a:r>
            <a:r>
              <a:rPr lang="ru-RU" sz="24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ГИА 2018 года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914400" y="1052513"/>
            <a:ext cx="8229600" cy="576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апробация </a:t>
            </a:r>
            <a:br>
              <a:rPr 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технологий ГИА</a:t>
            </a:r>
            <a:endParaRPr lang="ru-RU" sz="3200" i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118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1414"/>
              </p:ext>
            </p:extLst>
          </p:nvPr>
        </p:nvGraphicFramePr>
        <p:xfrm>
          <a:off x="1187624" y="2205038"/>
          <a:ext cx="7561089" cy="3316224"/>
        </p:xfrm>
        <a:graphic>
          <a:graphicData uri="http://schemas.openxmlformats.org/drawingml/2006/table">
            <a:tbl>
              <a:tblPr/>
              <a:tblGrid>
                <a:gridCol w="1296144"/>
                <a:gridCol w="2299905"/>
                <a:gridCol w="2076386"/>
                <a:gridCol w="1888654"/>
              </a:tblGrid>
              <a:tr h="57626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9 класс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(план)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11 класс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</a:rPr>
                        <a:t>Май 2018 г.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программного обеспечения на экзаменах по ин. яз., информатике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</a:rPr>
                        <a:t>24.04.2018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aramond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</a:rPr>
                        <a:t>17.05.2018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</a:rPr>
                        <a:t>18.05.2018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8" charset="0"/>
                        </a:rPr>
                        <a:t>Печать КИМ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704850" y="908050"/>
            <a:ext cx="8229600" cy="79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Материалы тиража</a:t>
            </a:r>
            <a:endParaRPr lang="ru-RU" smtClean="0"/>
          </a:p>
        </p:txBody>
      </p:sp>
      <p:sp>
        <p:nvSpPr>
          <p:cNvPr id="27650" name="Объект 2"/>
          <p:cNvSpPr>
            <a:spLocks noGrp="1"/>
          </p:cNvSpPr>
          <p:nvPr>
            <p:ph idx="4294967295"/>
          </p:nvPr>
        </p:nvSpPr>
        <p:spPr bwMode="auto">
          <a:xfrm>
            <a:off x="1042988" y="1773238"/>
            <a:ext cx="7705725" cy="4352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algn="just" eaLnBrk="1" hangingPunct="1">
              <a:buFont typeface="Arial" charset="0"/>
              <a:buAutoNum type="arabicPeriod"/>
            </a:pP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Распоряжение Администрации муниципального образования "Город Архангельск" 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</a:rPr>
              <a:t>от 04.04.2018 № 1001р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 "Об утверждении состава рабочей группы" </a:t>
            </a:r>
          </a:p>
          <a:p>
            <a:pPr marL="609600" indent="-609600" algn="just" eaLnBrk="1" hangingPunct="1">
              <a:buFont typeface="Arial" charset="0"/>
              <a:buAutoNum type="arabicPeriod"/>
            </a:pPr>
            <a:endParaRPr lang="ru-RU" sz="2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Р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аспоряжение Администрации муниципального образования "Город Архангельск" 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</a:rPr>
              <a:t>от 16.04.2018 № 1172р</a:t>
            </a:r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"Об организации видеонаблюдения, обеспечении устойчивого функционирования систем жизнеобеспечения" </a:t>
            </a:r>
            <a:endParaRPr lang="ru-RU" sz="2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</a:pPr>
            <a:endParaRPr lang="ru-RU" sz="28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Дата 3"/>
          <p:cNvSpPr txBox="1">
            <a:spLocks noGrp="1"/>
          </p:cNvSpPr>
          <p:nvPr/>
        </p:nvSpPr>
        <p:spPr bwMode="auto">
          <a:xfrm>
            <a:off x="827088" y="630872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1244751-A4EC-402F-9D2B-D71C6D177AD9}" type="datetime1">
              <a:rPr lang="ru-RU" b="1">
                <a:solidFill>
                  <a:schemeClr val="bg1"/>
                </a:solidFill>
                <a:latin typeface="+mn-lt"/>
                <a:cs typeface="+mn-cs"/>
              </a:rPr>
              <a:pPr>
                <a:defRPr/>
              </a:pPr>
              <a:t>18.04.2018</a:t>
            </a:fld>
            <a:endParaRPr lang="ru-RU" b="1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3779838" y="981075"/>
            <a:ext cx="5184775" cy="793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35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35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Общественное наблюдение</a:t>
            </a:r>
          </a:p>
        </p:txBody>
      </p:sp>
      <p:pic>
        <p:nvPicPr>
          <p:cNvPr id="50178" name="Объект 4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52513"/>
            <a:ext cx="3600450" cy="180022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graphicFrame>
        <p:nvGraphicFramePr>
          <p:cNvPr id="50195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492199"/>
              </p:ext>
            </p:extLst>
          </p:nvPr>
        </p:nvGraphicFramePr>
        <p:xfrm>
          <a:off x="179388" y="2852738"/>
          <a:ext cx="8712200" cy="3755073"/>
        </p:xfrm>
        <a:graphic>
          <a:graphicData uri="http://schemas.openxmlformats.org/drawingml/2006/table">
            <a:tbl>
              <a:tblPr/>
              <a:tblGrid>
                <a:gridCol w="2879725"/>
                <a:gridCol w="5832475"/>
              </a:tblGrid>
              <a:tr h="157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подачи заявления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352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 общественных наблюдателей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удостоверения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департаменте образования (Казакова А.В.(607-310),                     Головко О.С.(607-304), Коптева О.А.(607-305)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50192" name="Рисунок 7"/>
          <p:cNvPicPr>
            <a:picLocks noChangeAspect="1" noChangeArrowheads="1"/>
          </p:cNvPicPr>
          <p:nvPr/>
        </p:nvPicPr>
        <p:blipFill>
          <a:blip r:embed="rId3"/>
          <a:srcRect l="-961" t="7440" r="12454" b="18164"/>
          <a:stretch>
            <a:fillRect/>
          </a:stretch>
        </p:blipFill>
        <p:spPr bwMode="auto">
          <a:xfrm>
            <a:off x="3059113" y="2924175"/>
            <a:ext cx="56896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3203575" y="4365625"/>
            <a:ext cx="4392613" cy="1008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704850" y="56038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02" name="Объект 2"/>
          <p:cNvSpPr>
            <a:spLocks noGrp="1"/>
          </p:cNvSpPr>
          <p:nvPr>
            <p:ph idx="4294967295"/>
          </p:nvPr>
        </p:nvSpPr>
        <p:spPr bwMode="auto">
          <a:xfrm>
            <a:off x="1187450" y="1600200"/>
            <a:ext cx="749935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Особенности подготовки ППЭ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к ГИА в 2018 году</a:t>
            </a:r>
          </a:p>
        </p:txBody>
      </p:sp>
      <p:sp>
        <p:nvSpPr>
          <p:cNvPr id="40963" name="Дата 3"/>
          <p:cNvSpPr txBox="1">
            <a:spLocks noGrp="1"/>
          </p:cNvSpPr>
          <p:nvPr/>
        </p:nvSpPr>
        <p:spPr bwMode="auto">
          <a:xfrm>
            <a:off x="827088" y="630872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37FBD4D-AC3C-4F32-9E5C-EFAE746AE695}" type="datetime1">
              <a:rPr lang="ru-RU" b="1">
                <a:solidFill>
                  <a:schemeClr val="bg1"/>
                </a:solidFill>
                <a:latin typeface="+mn-lt"/>
                <a:cs typeface="+mn-cs"/>
              </a:rPr>
              <a:pPr>
                <a:defRPr/>
              </a:pPr>
              <a:t>18.04.2018</a:t>
            </a:fld>
            <a:endParaRPr lang="ru-RU" b="1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 bwMode="auto">
          <a:xfrm>
            <a:off x="704850" y="836613"/>
            <a:ext cx="8229600" cy="866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жизнеобеспечения </a:t>
            </a:r>
            <a:endParaRPr lang="ru-RU" sz="3200" smtClean="0"/>
          </a:p>
        </p:txBody>
      </p:sp>
      <p:sp>
        <p:nvSpPr>
          <p:cNvPr id="52226" name="Объект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4035" name="Дата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321E45-AAFF-4394-9664-834B2EE40B7D}" type="datetime1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18.04.2018</a:t>
            </a:fld>
            <a:endParaRPr lang="ru-RU"/>
          </a:p>
        </p:txBody>
      </p:sp>
      <p:graphicFrame>
        <p:nvGraphicFramePr>
          <p:cNvPr id="52243" name="Group 19"/>
          <p:cNvGraphicFramePr>
            <a:graphicFrameLocks noGrp="1"/>
          </p:cNvGraphicFramePr>
          <p:nvPr/>
        </p:nvGraphicFramePr>
        <p:xfrm>
          <a:off x="179388" y="1412875"/>
          <a:ext cx="8755062" cy="5585460"/>
        </p:xfrm>
        <a:graphic>
          <a:graphicData uri="http://schemas.openxmlformats.org/drawingml/2006/table">
            <a:tbl>
              <a:tblPr/>
              <a:tblGrid>
                <a:gridCol w="1079500"/>
                <a:gridCol w="6192837"/>
                <a:gridCol w="1482725"/>
              </a:tblGrid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Документы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выполнения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52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 обеспечении устойчивого функционирования систем жизнеобеспечения в здании в период проведения ГИА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комиссионные обследования систем жизнеобеспечения, средств экстренной связи и оповещения в здании ППЭ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размещение телефонов экстренной связи в доступном для обозрения месте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 работе ОО в режиме ППЭ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перечень кабинетов, задействованных в проведении ГИА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изолирование кабинетов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ограничение допуска в школу в дни работы в режиме ППЭ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круг лиц, имеющих право находиться  в школе в день экзамена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мая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 bwMode="auto">
          <a:xfrm>
            <a:off x="704850" y="836613"/>
            <a:ext cx="8229600" cy="866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жизнеобеспечения </a:t>
            </a:r>
            <a:endParaRPr lang="ru-RU" smtClean="0"/>
          </a:p>
        </p:txBody>
      </p:sp>
      <p:sp>
        <p:nvSpPr>
          <p:cNvPr id="53250" name="Объект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3011" name="Дата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8436CF-856C-46E4-9403-1DFF312DCCDB}" type="datetime1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18.04.2018</a:t>
            </a:fld>
            <a:endParaRPr lang="ru-RU"/>
          </a:p>
        </p:txBody>
      </p:sp>
      <p:graphicFrame>
        <p:nvGraphicFramePr>
          <p:cNvPr id="53268" name="Group 20"/>
          <p:cNvGraphicFramePr>
            <a:graphicFrameLocks noGrp="1"/>
          </p:cNvGraphicFramePr>
          <p:nvPr/>
        </p:nvGraphicFramePr>
        <p:xfrm>
          <a:off x="323850" y="1508125"/>
          <a:ext cx="8589963" cy="4632960"/>
        </p:xfrm>
        <a:graphic>
          <a:graphicData uri="http://schemas.openxmlformats.org/drawingml/2006/table">
            <a:tbl>
              <a:tblPr/>
              <a:tblGrid>
                <a:gridCol w="1152525"/>
                <a:gridCol w="5616575"/>
                <a:gridCol w="1820863"/>
              </a:tblGrid>
              <a:tr h="623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Документы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выполнения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1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Письма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территориальной округ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 соблюдении тишины в период ГИА)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ГИБДД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(о безопасном подходе большой группы учащихся к ОО, безопасный подвоз уч-ся)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30 апреля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12 мая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 bwMode="auto">
          <a:xfrm>
            <a:off x="704850" y="1052513"/>
            <a:ext cx="6529388" cy="7524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электриков в период проведения ГИА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6013" y="1989138"/>
            <a:ext cx="7848600" cy="4137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Присутствие в ППЭ до окончания экзамена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электриков  - до входа в ППЭ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паспорта у электрика в день экзамена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607-310 – Казакова Анастасия Валентиновна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20-12-97 – Курилова Ирина Анатольевна (министерство образования и науки АО)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59" name="Дата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06A6E2-6B65-4029-9680-ECCC59D4FF8F}" type="datetime1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18.04.2018</a:t>
            </a:fld>
            <a:endParaRPr lang="ru-RU"/>
          </a:p>
        </p:txBody>
      </p:sp>
      <p:pic>
        <p:nvPicPr>
          <p:cNvPr id="5427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2963" y="71438"/>
            <a:ext cx="19510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 bwMode="auto">
          <a:xfrm>
            <a:off x="1116013" y="1196975"/>
            <a:ext cx="4892675" cy="650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с медицинским учреждением</a:t>
            </a:r>
          </a:p>
        </p:txBody>
      </p:sp>
      <p:graphicFrame>
        <p:nvGraphicFramePr>
          <p:cNvPr id="55321" name="Group 25"/>
          <p:cNvGraphicFramePr>
            <a:graphicFrameLocks noGrp="1"/>
          </p:cNvGraphicFramePr>
          <p:nvPr>
            <p:ph idx="1"/>
          </p:nvPr>
        </p:nvGraphicFramePr>
        <p:xfrm>
          <a:off x="323850" y="2636838"/>
          <a:ext cx="8640763" cy="3529013"/>
        </p:xfrm>
        <a:graphic>
          <a:graphicData uri="http://schemas.openxmlformats.org/drawingml/2006/table">
            <a:tbl>
              <a:tblPr/>
              <a:tblGrid>
                <a:gridCol w="4321175"/>
                <a:gridCol w="4319588"/>
              </a:tblGrid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обращения в медицинские учреждения по территориальной принадлежности за информацией о персональных данных медицинских работников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20 апреля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внесение сведений в РИС ГИА-9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20 апреля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приём в департаменте РИС ГИА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23-24 апреля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6099" name="Дата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F7189A-AA80-4D38-A877-CAB27A34220E}" type="datetime1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18.04.2018</a:t>
            </a:fld>
            <a:endParaRPr lang="ru-RU"/>
          </a:p>
        </p:txBody>
      </p:sp>
      <p:pic>
        <p:nvPicPr>
          <p:cNvPr id="5531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8688" y="430213"/>
            <a:ext cx="3122612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 bwMode="auto">
          <a:xfrm>
            <a:off x="1258888" y="1123950"/>
            <a:ext cx="4608512" cy="8651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деятельности медработника</a:t>
            </a:r>
            <a:b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smtClean="0"/>
          </a:p>
        </p:txBody>
      </p:sp>
      <p:sp>
        <p:nvSpPr>
          <p:cNvPr id="47106" name="Дата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A2A41-A409-4230-8FD9-1B29C185870A}" type="datetime1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18.04.2018</a:t>
            </a:fld>
            <a:endParaRPr lang="ru-RU"/>
          </a:p>
        </p:txBody>
      </p:sp>
      <p:pic>
        <p:nvPicPr>
          <p:cNvPr id="5632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8688" y="422275"/>
            <a:ext cx="31353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 bwMode="auto">
          <a:xfrm>
            <a:off x="827088" y="2205038"/>
            <a:ext cx="7859712" cy="3921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charset="0"/>
              <a:buNone/>
            </a:pPr>
            <a:endParaRPr lang="ru-RU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5" name="Рисунок 9"/>
          <p:cNvPicPr>
            <a:picLocks noChangeAspect="1" noChangeArrowheads="1"/>
          </p:cNvPicPr>
          <p:nvPr/>
        </p:nvPicPr>
        <p:blipFill>
          <a:blip r:embed="rId3"/>
          <a:srcRect l="12007" t="18727" r="20378" b="31761"/>
          <a:stretch>
            <a:fillRect/>
          </a:stretch>
        </p:blipFill>
        <p:spPr bwMode="auto">
          <a:xfrm>
            <a:off x="395288" y="2420938"/>
            <a:ext cx="835342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372225" y="2133600"/>
            <a:ext cx="2484438" cy="66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12 мая</a:t>
            </a:r>
          </a:p>
        </p:txBody>
      </p:sp>
      <p:sp>
        <p:nvSpPr>
          <p:cNvPr id="56327" name="Прямоугольник 11"/>
          <p:cNvSpPr>
            <a:spLocks noChangeArrowheads="1"/>
          </p:cNvSpPr>
          <p:nvPr/>
        </p:nvSpPr>
        <p:spPr bwMode="auto">
          <a:xfrm>
            <a:off x="3708400" y="5732463"/>
            <a:ext cx="50498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Приложение 12 (приложение 3) к письму </a:t>
            </a:r>
          </a:p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Рособрнадзора от 27.12.2017 № 10-870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 bwMode="auto">
          <a:xfrm>
            <a:off x="684213" y="1052513"/>
            <a:ext cx="8229600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лиц с ОВЗ </a:t>
            </a:r>
            <a:r>
              <a:rPr 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ГИА 11</a:t>
            </a:r>
          </a:p>
        </p:txBody>
      </p:sp>
      <p:graphicFrame>
        <p:nvGraphicFramePr>
          <p:cNvPr id="57374" name="Group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673646"/>
              </p:ext>
            </p:extLst>
          </p:nvPr>
        </p:nvGraphicFramePr>
        <p:xfrm>
          <a:off x="1043608" y="1752601"/>
          <a:ext cx="7848872" cy="5034005"/>
        </p:xfrm>
        <a:graphic>
          <a:graphicData uri="http://schemas.openxmlformats.org/drawingml/2006/table">
            <a:tbl>
              <a:tblPr/>
              <a:tblGrid>
                <a:gridCol w="1962219"/>
                <a:gridCol w="5886653"/>
              </a:tblGrid>
              <a:tr h="9313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 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-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932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ППЭ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ЕГЭ: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МБОУ СШ № 1, 8, 9, 10, 17, 28, 35,  45, 50, 62, 77, Гимназия № 6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ГВЭ: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МБОУ СШ № 23, 34,70, ОСШ, ГБОУ АО ОЭРЦ, ГБОУ АО ОЭРЦ (дом)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6408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12 мая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уточнение  информации -  какие  условия требуется создать для выпускника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особых условий, заявленных в заявлении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166" name="Дата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A1B0A1-5553-4943-9094-F9250648CA8A}" type="datetime1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18.04.2018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 bwMode="auto">
          <a:xfrm>
            <a:off x="704850" y="1052513"/>
            <a:ext cx="8229600" cy="650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лиц с ОВЗ </a:t>
            </a:r>
            <a:r>
              <a:rPr 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ГИА 9</a:t>
            </a:r>
          </a:p>
        </p:txBody>
      </p:sp>
      <p:graphicFrame>
        <p:nvGraphicFramePr>
          <p:cNvPr id="58398" name="Group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988487"/>
              </p:ext>
            </p:extLst>
          </p:nvPr>
        </p:nvGraphicFramePr>
        <p:xfrm>
          <a:off x="755577" y="1703389"/>
          <a:ext cx="8064895" cy="4990363"/>
        </p:xfrm>
        <a:graphic>
          <a:graphicData uri="http://schemas.openxmlformats.org/drawingml/2006/table">
            <a:tbl>
              <a:tblPr/>
              <a:tblGrid>
                <a:gridCol w="2071643"/>
                <a:gridCol w="5993252"/>
              </a:tblGrid>
              <a:tr h="12718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 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 ч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ел.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-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51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ППЭ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СШ № 2, 5, 5 (дом), 20, 22, 26, 30, ЭБЛ,   35 (2 ППЭ на дому), 36, 37, 49, 52, 55, 59, 73, Гимназия № 3, 21, ГБОУ АО ОЭРЦ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704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12 мая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уточнение  информации -  какие  условия требуется создать для выпускника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особых условий, заявленных в заявлении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отдельных кабинетов для изложения и сочинения (ГВЭ)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166" name="Дата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A1B0A1-5553-4943-9094-F9250648CA8A}" type="datetime1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18.04.2018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 bwMode="auto">
          <a:xfrm>
            <a:off x="704850" y="908050"/>
            <a:ext cx="8229600" cy="7953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Размещение столовых</a:t>
            </a:r>
          </a:p>
        </p:txBody>
      </p:sp>
      <p:graphicFrame>
        <p:nvGraphicFramePr>
          <p:cNvPr id="53266" name="Group 1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77250" cy="3291840"/>
        </p:xfrm>
        <a:graphic>
          <a:graphicData uri="http://schemas.openxmlformats.org/drawingml/2006/table">
            <a:tbl>
              <a:tblPr/>
              <a:tblGrid>
                <a:gridCol w="84772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входа ППЭ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ППЭ при наличии отдельного входа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Согласование работы столовых  с министерством образования и науки АО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требуется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8146" name="Дата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9E4532-1A5F-44F4-B9DE-BBC8C454E7EB}" type="datetime1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18.04.2018</a:t>
            </a:fld>
            <a:endParaRPr lang="ru-RU"/>
          </a:p>
        </p:txBody>
      </p:sp>
      <p:sp>
        <p:nvSpPr>
          <p:cNvPr id="2" name="Стрелка вниз 1"/>
          <p:cNvSpPr/>
          <p:nvPr/>
        </p:nvSpPr>
        <p:spPr>
          <a:xfrm>
            <a:off x="4500563" y="2852738"/>
            <a:ext cx="504825" cy="57626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Прямоугольник 4"/>
          <p:cNvSpPr>
            <a:spLocks noChangeArrowheads="1"/>
          </p:cNvSpPr>
          <p:nvPr/>
        </p:nvSpPr>
        <p:spPr bwMode="auto">
          <a:xfrm>
            <a:off x="1547813" y="1125538"/>
            <a:ext cx="698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Распределение полномочий  </a:t>
            </a:r>
          </a:p>
        </p:txBody>
      </p:sp>
      <p:graphicFrame>
        <p:nvGraphicFramePr>
          <p:cNvPr id="92216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354869"/>
              </p:ext>
            </p:extLst>
          </p:nvPr>
        </p:nvGraphicFramePr>
        <p:xfrm>
          <a:off x="1187450" y="1827212"/>
          <a:ext cx="7633022" cy="4800179"/>
        </p:xfrm>
        <a:graphic>
          <a:graphicData uri="http://schemas.openxmlformats.org/drawingml/2006/table">
            <a:tbl>
              <a:tblPr/>
              <a:tblGrid>
                <a:gridCol w="2418444"/>
                <a:gridCol w="5214578"/>
              </a:tblGrid>
              <a:tr h="102380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Министерство образования и науки АО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проведения, 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14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ГАУ АО ЦОКО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61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образования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условий:</a:t>
                      </a:r>
                    </a:p>
                    <a:p>
                      <a:pPr marL="533400" marR="0" lvl="0" indent="-5334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Безопасность.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Бесперебойное функционирование систем жизнеобеспечения</a:t>
                      </a:r>
                    </a:p>
                    <a:p>
                      <a:pPr marL="533400" marR="0" lvl="0" indent="-5334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ЭЛЕКТРОСНАБЖЕНИЕ</a:t>
                      </a:r>
                    </a:p>
                    <a:p>
                      <a:pPr marL="533400" marR="0" lvl="0" indent="-5334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ВОДОСНАБЖЕНИЕ</a:t>
                      </a:r>
                    </a:p>
                    <a:p>
                      <a:pPr marL="533400" marR="0" lvl="0" indent="-5334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Исключение шума вблизи ППЭ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 bwMode="auto">
          <a:xfrm>
            <a:off x="704850" y="981075"/>
            <a:ext cx="8229600" cy="722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 ППЭ к экзамену</a:t>
            </a:r>
          </a:p>
        </p:txBody>
      </p:sp>
      <p:graphicFrame>
        <p:nvGraphicFramePr>
          <p:cNvPr id="60457" name="Group 4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680504"/>
              </p:ext>
            </p:extLst>
          </p:nvPr>
        </p:nvGraphicFramePr>
        <p:xfrm>
          <a:off x="914400" y="1989138"/>
          <a:ext cx="8229600" cy="3383280"/>
        </p:xfrm>
        <a:graphic>
          <a:graphicData uri="http://schemas.openxmlformats.org/drawingml/2006/table">
            <a:tbl>
              <a:tblPr/>
              <a:tblGrid>
                <a:gridCol w="3908425"/>
                <a:gridCol w="4321175"/>
              </a:tblGrid>
              <a:tr h="3714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ПРЕДВАРИТЕЛЬНО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класс: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16.04.2018  по 08.05.2018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класс: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 проводится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НАКАНУНЕ ЭКЗАМЕНОВ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1 день до 1 экзамена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Представитель департамента 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 каждым экзаменом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Уполномоченный представитель ГЭК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ъект 2"/>
          <p:cNvSpPr>
            <a:spLocks noGrp="1"/>
          </p:cNvSpPr>
          <p:nvPr>
            <p:ph idx="4294967295"/>
          </p:nvPr>
        </p:nvSpPr>
        <p:spPr bwMode="auto">
          <a:xfrm>
            <a:off x="1331913" y="1600200"/>
            <a:ext cx="7354887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Организация работы ППЭ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в день экзамена </a:t>
            </a:r>
          </a:p>
        </p:txBody>
      </p:sp>
      <p:sp>
        <p:nvSpPr>
          <p:cNvPr id="69634" name="Дата 3"/>
          <p:cNvSpPr txBox="1">
            <a:spLocks noGrp="1"/>
          </p:cNvSpPr>
          <p:nvPr/>
        </p:nvSpPr>
        <p:spPr bwMode="auto">
          <a:xfrm>
            <a:off x="827088" y="630872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F79CA78-D028-4482-B5FD-85ECDE4C4B7C}" type="datetime1">
              <a:rPr lang="ru-RU" b="1">
                <a:solidFill>
                  <a:schemeClr val="bg1"/>
                </a:solidFill>
                <a:latin typeface="+mn-lt"/>
                <a:cs typeface="+mn-cs"/>
              </a:rPr>
              <a:pPr>
                <a:defRPr/>
              </a:pPr>
              <a:t>18.04.2018</a:t>
            </a:fld>
            <a:endParaRPr lang="ru-RU" b="1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 bwMode="auto">
          <a:xfrm>
            <a:off x="755650" y="836613"/>
            <a:ext cx="8229600" cy="431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день экзамена</a:t>
            </a:r>
          </a:p>
        </p:txBody>
      </p:sp>
      <p:graphicFrame>
        <p:nvGraphicFramePr>
          <p:cNvPr id="62528" name="Group 6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204681"/>
              </p:ext>
            </p:extLst>
          </p:nvPr>
        </p:nvGraphicFramePr>
        <p:xfrm>
          <a:off x="179388" y="1484313"/>
          <a:ext cx="8964612" cy="5730240"/>
        </p:xfrm>
        <a:graphic>
          <a:graphicData uri="http://schemas.openxmlformats.org/drawingml/2006/table">
            <a:tbl>
              <a:tblPr/>
              <a:tblGrid>
                <a:gridCol w="1397000"/>
                <a:gridCol w="182562"/>
                <a:gridCol w="3543300"/>
                <a:gridCol w="1646238"/>
                <a:gridCol w="2195512"/>
              </a:tblGrid>
              <a:tr h="215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класс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класс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21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Доставка экзаменационных материалов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Спецсвязь (передача уполномоченному ГЭК)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07.00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59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Распечатка протоколов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Авторизация на сайте ГАУ АО ЦОКО (получение кода расшифровки ЭМ, форм и файлов рассадки в день экзамена)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 09.30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21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Выдача экзаменационных материалов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штабе ППЭ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 09.45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09.45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94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 экзамена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 экзамена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язык, математика, литература -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часа 55 мин.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Физика, обществознание, история, биология –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часа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и ИКТ –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часа 30 мин.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География, химия -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часа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иностранные языки (письменная часть – 2 часа, раздел «Говорение» -15 мин.)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kern="12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Max </a:t>
                      </a:r>
                      <a:r>
                        <a:rPr lang="ru-RU" sz="1600" b="0" i="0" kern="12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 экзамен) </a:t>
                      </a:r>
                      <a:r>
                        <a:rPr lang="en-US" sz="1600" b="0" i="0" kern="12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lang="en-US" sz="1600" b="1" i="0" kern="120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14</a:t>
                      </a:r>
                      <a:r>
                        <a:rPr lang="ru-RU" sz="1600" b="1" i="0" kern="120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.30 </a:t>
                      </a:r>
                      <a:endParaRPr lang="ru-RU" sz="1600" dirty="0" smtClean="0">
                        <a:effectLst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/>
                          <a:cs typeface="Times New Roman"/>
                        </a:rPr>
                        <a:t>без учёта детей с ОВЗ</a:t>
                      </a:r>
                      <a:endParaRPr lang="ru-RU" sz="1600" dirty="0" smtClean="0">
                        <a:effectLst/>
                      </a:endParaRPr>
                    </a:p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kern="12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Max </a:t>
                      </a:r>
                      <a:r>
                        <a:rPr lang="ru-RU" sz="1600" b="0" i="0" kern="12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 с обработкой и упаковкой) </a:t>
                      </a:r>
                      <a:r>
                        <a:rPr lang="en-US" sz="1600" b="0" i="0" kern="12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lang="ru-RU" sz="1600" b="0" i="0" kern="120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23.59</a:t>
                      </a:r>
                      <a:endParaRPr lang="ru-RU" sz="1600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экзамен)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.30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с обработкой и упаковкой)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 учёта детей с ОВЗ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2D44F4F-7F72-48CB-86CB-7E138D9B1AF6}" type="datetime1">
              <a:rPr lang="ru-RU" smtClean="0"/>
              <a:pPr>
                <a:defRPr/>
              </a:pPr>
              <a:t>18.04.2018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3"/>
          <p:cNvSpPr>
            <a:spLocks noGrp="1"/>
          </p:cNvSpPr>
          <p:nvPr>
            <p:ph type="title"/>
          </p:nvPr>
        </p:nvSpPr>
        <p:spPr bwMode="auto">
          <a:xfrm>
            <a:off x="2987675" y="274638"/>
            <a:ext cx="597693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средств связи в ППЭ </a:t>
            </a:r>
            <a:br>
              <a:rPr lang="ru-RU" alt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Письмо Рособрнадзора от 24.03.2016 №  02-133</a:t>
            </a:r>
            <a:br>
              <a:rPr lang="ru-RU" altLang="ru-RU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000" i="1" smtClean="0">
              <a:solidFill>
                <a:srgbClr val="C00000"/>
              </a:solidFill>
            </a:endParaRPr>
          </a:p>
        </p:txBody>
      </p:sp>
      <p:graphicFrame>
        <p:nvGraphicFramePr>
          <p:cNvPr id="60438" name="Group 22"/>
          <p:cNvGraphicFramePr>
            <a:graphicFrameLocks noGrp="1"/>
          </p:cNvGraphicFramePr>
          <p:nvPr>
            <p:ph idx="1"/>
          </p:nvPr>
        </p:nvGraphicFramePr>
        <p:xfrm>
          <a:off x="107950" y="1916113"/>
          <a:ext cx="8928100" cy="4635501"/>
        </p:xfrm>
        <a:graphic>
          <a:graphicData uri="http://schemas.openxmlformats.org/drawingml/2006/table">
            <a:tbl>
              <a:tblPr/>
              <a:tblGrid>
                <a:gridCol w="8928100"/>
              </a:tblGrid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Запрещено иметь средства связи в ППЭ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обучающимся, выпускникам прошлых лет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организаторам в аудитории и вне аудиторий ППЭ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ассистентам, оказывающим необходимую техническую помощь лицам, указанным в п. 34 Порядка ГИА-9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техническим специалистам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медицинским работникам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специалистам по проведению инструктажа и обеспечению лабораторных работ при проведении ГИА-9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63508" name="Picture 2" descr="http://shyryp.ru/prefix/mp3-player-vseh-formatov-android-skachat-besplatno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0"/>
            <a:ext cx="270033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3"/>
          <p:cNvSpPr>
            <a:spLocks noGrp="1"/>
          </p:cNvSpPr>
          <p:nvPr>
            <p:ph type="title"/>
          </p:nvPr>
        </p:nvSpPr>
        <p:spPr bwMode="auto">
          <a:xfrm>
            <a:off x="179388" y="274638"/>
            <a:ext cx="8785225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средств связи в ППЭ </a:t>
            </a:r>
            <a:br>
              <a:rPr lang="ru-RU" alt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Письмо Рособрнадзора от 24.03.2016 №  02-133</a:t>
            </a:r>
            <a:br>
              <a:rPr lang="ru-RU" altLang="ru-RU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000" i="1" smtClean="0">
              <a:solidFill>
                <a:srgbClr val="C00000"/>
              </a:solidFill>
            </a:endParaRPr>
          </a:p>
        </p:txBody>
      </p:sp>
      <p:graphicFrame>
        <p:nvGraphicFramePr>
          <p:cNvPr id="61464" name="Group 24"/>
          <p:cNvGraphicFramePr>
            <a:graphicFrameLocks noGrp="1"/>
          </p:cNvGraphicFramePr>
          <p:nvPr>
            <p:ph idx="1"/>
          </p:nvPr>
        </p:nvGraphicFramePr>
        <p:xfrm>
          <a:off x="168275" y="1268413"/>
          <a:ext cx="8748713" cy="5701355"/>
        </p:xfrm>
        <a:graphic>
          <a:graphicData uri="http://schemas.openxmlformats.org/drawingml/2006/table">
            <a:tbl>
              <a:tblPr/>
              <a:tblGrid>
                <a:gridCol w="8748713"/>
              </a:tblGrid>
              <a:tr h="1198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Могут иметь при себе средства связи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ТОЛЬКО В ШТАБЕ ППЭ</a:t>
                      </a:r>
                      <a:r>
                        <a:rPr kumimoji="0" lang="ru-RU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связи СО СЛУЖЕБНОЙ НЕОБХОДИМОСТЬЮ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ППЭ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уполномоченные представители ГЭК при проведении ГИА-9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организации, в помещениях которой организован ППЭ, или уполномоченное им лицо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сотрудники, осуществляющие охрану правопорядка, и (или) сотрудники органов внутренних дел (полиции)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представители средств массовой информации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общественные наблюдатели, аккредитованные в установленном порядке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должностные лица Рособрнадзора и органа исполнительной власти субъекта Российской Федерации, осуществляющего переданные полномочия Российской Федерации в сфере образования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755650" y="836613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Ключевые даты - образование</a:t>
            </a:r>
          </a:p>
        </p:txBody>
      </p:sp>
      <p:graphicFrame>
        <p:nvGraphicFramePr>
          <p:cNvPr id="65578" name="Group 42"/>
          <p:cNvGraphicFramePr>
            <a:graphicFrameLocks noGrp="1"/>
          </p:cNvGraphicFramePr>
          <p:nvPr>
            <p:ph idx="4294967295"/>
          </p:nvPr>
        </p:nvGraphicFramePr>
        <p:xfrm>
          <a:off x="1042988" y="1484313"/>
          <a:ext cx="7812087" cy="5273040"/>
        </p:xfrm>
        <a:graphic>
          <a:graphicData uri="http://schemas.openxmlformats.org/drawingml/2006/table">
            <a:tbl>
              <a:tblPr/>
              <a:tblGrid>
                <a:gridCol w="1368425"/>
                <a:gridCol w="1366837"/>
                <a:gridCol w="5076825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13.04.2018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СШ № 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Совещание руководителей ППЭ ГИА 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19.04.2018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СШ №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Совещание руководителей ППЭ ГИА 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25.04.2018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СШ № 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Совещание заместителей руководителей образовательных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26.04.2018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СШ № 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Совещание руководителей образовательных учреждений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23.04.2018-28.04.2018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ППЭ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 организаторов ГИА 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17.04.2018-24.04.2018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ППЭ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 организаторов ГИА 11: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федеральный уровень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региональный уровень (практическая часть)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уровень ОО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17.04.2018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ППЭ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 технических специалистов ГИА 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федеральный уровень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региональный уровень (практическая часть)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755650" y="981075"/>
            <a:ext cx="8229600" cy="64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Ключевые даты  в части взаимодействия                                                          с представителями рабочей группы</a:t>
            </a:r>
          </a:p>
        </p:txBody>
      </p:sp>
      <p:graphicFrame>
        <p:nvGraphicFramePr>
          <p:cNvPr id="66618" name="Group 5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40482442"/>
              </p:ext>
            </p:extLst>
          </p:nvPr>
        </p:nvGraphicFramePr>
        <p:xfrm>
          <a:off x="1116013" y="1989138"/>
          <a:ext cx="7632700" cy="4751389"/>
        </p:xfrm>
        <a:graphic>
          <a:graphicData uri="http://schemas.openxmlformats.org/drawingml/2006/table">
            <a:tbl>
              <a:tblPr/>
              <a:tblGrid>
                <a:gridCol w="2178050"/>
                <a:gridCol w="5454650"/>
              </a:tblGrid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20.04.2018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Запрос в УМВД                                                  о представителях в ППЭ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71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20.04.2018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Письмо в пресс-службу                                     о возможности аккредитации                       СМИ в ППЭ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77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21.04.2018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Договор школ с МУП «АПАП-3»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77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15.05.2018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Письмо в ДГХ о кандидатурах                          и контактах  электриков в ППЭ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Дата 3"/>
          <p:cNvSpPr txBox="1">
            <a:spLocks noGrp="1"/>
          </p:cNvSpPr>
          <p:nvPr/>
        </p:nvSpPr>
        <p:spPr>
          <a:xfrm>
            <a:off x="827088" y="6308725"/>
            <a:ext cx="2133600" cy="3651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2D44F4F-7F72-48CB-86CB-7E138D9B1AF6}" type="datetime1">
              <a:rPr lang="ru-RU" b="1">
                <a:solidFill>
                  <a:schemeClr val="bg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18.04.2018</a:t>
            </a:fld>
            <a:endParaRPr lang="ru-RU" b="1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908720"/>
            <a:ext cx="8229600" cy="52174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008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t="9619" r="1128" b="53176"/>
          <a:stretch/>
        </p:blipFill>
        <p:spPr bwMode="auto">
          <a:xfrm>
            <a:off x="1187624" y="1484784"/>
            <a:ext cx="7344815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вал 2"/>
          <p:cNvSpPr/>
          <p:nvPr/>
        </p:nvSpPr>
        <p:spPr>
          <a:xfrm>
            <a:off x="3347864" y="3284984"/>
            <a:ext cx="4032448" cy="16561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1" t="8893" r="2290" b="6714"/>
          <a:stretch/>
        </p:blipFill>
        <p:spPr bwMode="auto">
          <a:xfrm>
            <a:off x="1187625" y="2978494"/>
            <a:ext cx="7344814" cy="3258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Овал 1"/>
          <p:cNvSpPr/>
          <p:nvPr/>
        </p:nvSpPr>
        <p:spPr>
          <a:xfrm>
            <a:off x="3203848" y="3356992"/>
            <a:ext cx="4680520" cy="1800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Прямоугольник 4"/>
          <p:cNvSpPr>
            <a:spLocks noChangeArrowheads="1"/>
          </p:cNvSpPr>
          <p:nvPr/>
        </p:nvSpPr>
        <p:spPr bwMode="auto">
          <a:xfrm>
            <a:off x="1115616" y="1125538"/>
            <a:ext cx="7490223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пунктах проведения экзаменов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(ППЭ)</a:t>
            </a:r>
            <a:r>
              <a:rPr lang="ru-RU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могут присутствовать:</a:t>
            </a:r>
          </a:p>
          <a:p>
            <a:pPr algn="ctr"/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buFontTx/>
              <a:buChar char="-"/>
            </a:pPr>
            <a:r>
              <a:rPr lang="ru-RU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представители ГЭК</a:t>
            </a:r>
          </a:p>
          <a:p>
            <a:pPr algn="just">
              <a:buFontTx/>
              <a:buChar char="-"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лица, внесённые в ФИС, РИС </a:t>
            </a:r>
            <a:r>
              <a:rPr lang="ru-RU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(паспорт)</a:t>
            </a:r>
          </a:p>
          <a:p>
            <a:pPr algn="just">
              <a:buFontTx/>
              <a:buChar char="-"/>
            </a:pPr>
            <a:r>
              <a:rPr lang="ru-RU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аккредитованные общественные наблюдатели</a:t>
            </a:r>
          </a:p>
          <a:p>
            <a:pPr algn="just">
              <a:buFontTx/>
              <a:buChar char="-"/>
            </a:pPr>
            <a:r>
              <a:rPr lang="ru-RU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аккредитованные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недели до проведения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экзамена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СМИ</a:t>
            </a:r>
          </a:p>
          <a:p>
            <a:pPr algn="just">
              <a:buFontTx/>
              <a:buChar char="-"/>
            </a:pPr>
            <a:r>
              <a:rPr lang="ru-RU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представители надзорных структур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4"/>
          <p:cNvSpPr>
            <a:spLocks noChangeArrowheads="1"/>
          </p:cNvSpPr>
          <p:nvPr/>
        </p:nvSpPr>
        <p:spPr bwMode="auto">
          <a:xfrm>
            <a:off x="1619250" y="1885950"/>
            <a:ext cx="6985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Особенности проведения ГИА</a:t>
            </a:r>
          </a:p>
          <a:p>
            <a:pPr algn="ctr"/>
            <a:r>
              <a:rPr lang="ru-RU" sz="6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 2018 году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Дата 3"/>
          <p:cNvSpPr txBox="1">
            <a:spLocks noGrp="1"/>
          </p:cNvSpPr>
          <p:nvPr/>
        </p:nvSpPr>
        <p:spPr bwMode="auto">
          <a:xfrm>
            <a:off x="3276600" y="667543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61EBB14-2D73-41F9-A9DF-980A0583596A}" type="datetime1">
              <a:rPr lang="ru-RU" b="1">
                <a:solidFill>
                  <a:schemeClr val="bg1"/>
                </a:solidFill>
                <a:latin typeface="+mn-lt"/>
                <a:cs typeface="+mn-cs"/>
              </a:rPr>
              <a:pPr>
                <a:defRPr/>
              </a:pPr>
              <a:t>18.04.2018</a:t>
            </a:fld>
            <a:endParaRPr lang="ru-RU" b="1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9698" name="Заголовок 1"/>
          <p:cNvSpPr txBox="1">
            <a:spLocks/>
          </p:cNvSpPr>
          <p:nvPr/>
        </p:nvSpPr>
        <p:spPr bwMode="auto">
          <a:xfrm>
            <a:off x="3203575" y="981075"/>
            <a:ext cx="5935663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Расписание ГИА-11</a:t>
            </a:r>
          </a:p>
          <a:p>
            <a:pPr algn="just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28 мая - география, информатика и ИКТ</a:t>
            </a:r>
          </a:p>
          <a:p>
            <a:pPr algn="just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30 мая - математика (база)</a:t>
            </a:r>
          </a:p>
          <a:p>
            <a:pPr algn="just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 июня - математика (профиль)</a:t>
            </a:r>
          </a:p>
          <a:p>
            <a:pPr algn="just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 июня - история, химия</a:t>
            </a:r>
          </a:p>
          <a:p>
            <a:pPr algn="just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 июня - русский язык </a:t>
            </a:r>
          </a:p>
          <a:p>
            <a:pPr algn="just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 июня - иностранные языки(устно)</a:t>
            </a:r>
          </a:p>
          <a:p>
            <a:pPr algn="just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14 июня - обществознание</a:t>
            </a:r>
          </a:p>
          <a:p>
            <a:pPr algn="just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 июня- биология, иностранные языки (</a:t>
            </a:r>
            <a:r>
              <a:rPr lang="ru-RU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письм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just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 июня – литература, физика</a:t>
            </a: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Резервные даты: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22 июня- география, информатика и ИКТ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25 июня - математика (база), математика (профиль)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26 июня - русский язык 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27 июня - история, химия, биология, иностранные 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языки (письменно)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28 июня-литература, физика обществознание, 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29 июня-иностранные языки (устно)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июля-все предметы</a:t>
            </a:r>
          </a:p>
          <a:p>
            <a:pPr algn="just"/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Объект 4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15355"/>
            <a:ext cx="2915816" cy="1837581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Дата 3"/>
          <p:cNvSpPr txBox="1">
            <a:spLocks noGrp="1"/>
          </p:cNvSpPr>
          <p:nvPr/>
        </p:nvSpPr>
        <p:spPr bwMode="auto">
          <a:xfrm>
            <a:off x="827088" y="630872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61EBB14-2D73-41F9-A9DF-980A0583596A}" type="datetime1">
              <a:rPr lang="ru-RU" b="1">
                <a:solidFill>
                  <a:schemeClr val="bg1"/>
                </a:solidFill>
                <a:latin typeface="+mn-lt"/>
                <a:cs typeface="+mn-cs"/>
              </a:rPr>
              <a:pPr>
                <a:defRPr/>
              </a:pPr>
              <a:t>18.04.2018</a:t>
            </a:fld>
            <a:endParaRPr lang="ru-RU" b="1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0722" name="Заголовок 1"/>
          <p:cNvSpPr txBox="1">
            <a:spLocks/>
          </p:cNvSpPr>
          <p:nvPr/>
        </p:nvSpPr>
        <p:spPr bwMode="auto">
          <a:xfrm>
            <a:off x="2960688" y="981075"/>
            <a:ext cx="597376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1.</a:t>
            </a:r>
            <a:r>
              <a:rPr lang="ru-RU" dirty="0"/>
              <a:t> 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Расписание ГИА-9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25, 26 мая - иностранные языки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29 мая- русский язык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31 мая - обществознание, биология, информатика и ИКТ, литература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июня - физика, информатика и ИКТ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июня - математика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июня - история, химия, география, физика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июня - обществознание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июня - русский яз.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 июня - математика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 июня -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обществознание, биология, информатика и ИКТ, литература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 июня  - иностранные языки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июня - история, химия, физика, география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28, 29 июня  - все предметы 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Объект 4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73" y="1052736"/>
            <a:ext cx="2749573" cy="206084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683568" y="836712"/>
            <a:ext cx="8250882" cy="28803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FF0000"/>
                </a:solidFill>
              </a:rPr>
              <a:t>2.</a:t>
            </a:r>
            <a:r>
              <a:rPr lang="ru-RU" sz="3600" dirty="0" smtClean="0"/>
              <a:t> </a:t>
            </a:r>
            <a:r>
              <a:rPr lang="ru-RU" alt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Число ППЭ  ГИА- 2018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810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167933"/>
              </p:ext>
            </p:extLst>
          </p:nvPr>
        </p:nvGraphicFramePr>
        <p:xfrm>
          <a:off x="1116013" y="1412776"/>
          <a:ext cx="7632451" cy="5520109"/>
        </p:xfrm>
        <a:graphic>
          <a:graphicData uri="http://schemas.openxmlformats.org/drawingml/2006/table">
            <a:tbl>
              <a:tblPr/>
              <a:tblGrid>
                <a:gridCol w="287635"/>
                <a:gridCol w="1944216"/>
                <a:gridCol w="2376264"/>
                <a:gridCol w="3024336"/>
              </a:tblGrid>
              <a:tr h="5570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Территориальный округ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Кол-во ППЭ ГИА-11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Кол-во ППЭ ГИА-9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0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Октябрьский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МБОУ СШ № 1, 10, 11, 23, 45, 70, Гимназия №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МБОУ СШ №2, 5, 5 (дом), 11, 23,  Гимназия № 3, 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0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Ломоносовский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МБОУ СШ № 8, 9, 17, ОСШ, ОЭРЦ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МБУ СШ № 20, 22, 36, Гимназия № 21, ОЭРЦ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5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Соломбальский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МБОУ СШ № 50, 62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МБОУ СШ № 49, 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5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Северный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МБОУ СШ № 43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МБОУ СШ № 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5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Маймаксанский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МБОУ СШ № 55, 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0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Майская Горка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МБОУ СШ № 35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МБОУ ЭБЛ, МБОУ СШ                  № 35 (2 ППЭ на дому)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0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Варавино-Фактория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МБОУ СШ № 28, 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Arial" charset="0"/>
                        </a:rPr>
                        <a:t>УКП-3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МБОУ СШ № 26, 30, УКП-3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0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Исакогорский и Цигломенский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МБОУ СШ № 34, 77,</a:t>
                      </a:r>
                      <a:r>
                        <a:rPr lang="ru-RU" sz="1600" b="1" i="0" kern="12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/>
                          <a:cs typeface="Arial"/>
                        </a:rPr>
                        <a:t> УКП-1, УКП-2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МБОУ СШ № 34, 73, 77, ОШ № 69, УКП-1, УКП-2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9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ИТОГО 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5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ИТОГО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704850" y="908050"/>
            <a:ext cx="82296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0000"/>
                </a:solidFill>
              </a:rPr>
              <a:t>2.</a:t>
            </a:r>
            <a:r>
              <a:rPr lang="ru-RU" sz="3600" smtClean="0"/>
              <a:t> </a:t>
            </a: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Число выпускников  ГИА- 2018</a:t>
            </a:r>
            <a:endParaRPr lang="ru-RU" sz="28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862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351992"/>
              </p:ext>
            </p:extLst>
          </p:nvPr>
        </p:nvGraphicFramePr>
        <p:xfrm>
          <a:off x="1116013" y="1773238"/>
          <a:ext cx="7632451" cy="4621722"/>
        </p:xfrm>
        <a:graphic>
          <a:graphicData uri="http://schemas.openxmlformats.org/drawingml/2006/table">
            <a:tbl>
              <a:tblPr/>
              <a:tblGrid>
                <a:gridCol w="524109"/>
                <a:gridCol w="1001740"/>
                <a:gridCol w="1966614"/>
                <a:gridCol w="1455327"/>
                <a:gridCol w="2684661"/>
              </a:tblGrid>
              <a:tr h="9350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выпускников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 класс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класс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4696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3193</TotalTime>
  <Words>2174</Words>
  <Application>Microsoft Office PowerPoint</Application>
  <PresentationFormat>Экран (4:3)</PresentationFormat>
  <Paragraphs>575</Paragraphs>
  <Slides>37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Специальное оформление</vt:lpstr>
      <vt:lpstr>1_Специальное оформление</vt:lpstr>
      <vt:lpstr>Диаграмма</vt:lpstr>
      <vt:lpstr>  О готовности к проведению в период  с 25.05.2018 по 02.07.2018  основного этапа государственной итоговой аттестации (ГИА)  на территории   муниципального образования                "Город Архангельск" </vt:lpstr>
      <vt:lpstr>Материалы тиража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Число ППЭ  ГИА- 2018</vt:lpstr>
      <vt:lpstr>2. Число выпускников  ГИА- 2018</vt:lpstr>
      <vt:lpstr>Динамика наполняемости ППЭ ГИА 11 (наибольшее количество выпускников,  которое принимает ППЭ в 1 день) </vt:lpstr>
      <vt:lpstr>Динамика наполняемости ППЭ ГИА 9 (наибольшее количество выпускников,  которое принимает ППЭ в 1 день)</vt:lpstr>
      <vt:lpstr>3. ГИА-11  </vt:lpstr>
      <vt:lpstr>3. Решение ГЭК ГИА-9  (протокол № 7 от 02.04.2018)  </vt:lpstr>
      <vt:lpstr>4. Подвоз учащихся на ГИА-2018  </vt:lpstr>
      <vt:lpstr>5. Выбор предметов ГИА 11</vt:lpstr>
      <vt:lpstr>5. Выбор предметов ГИА 9 (на 17.04.2018)</vt:lpstr>
      <vt:lpstr>6. Увеличение количества аудиторий с on-line видеонаблюдением при ГИА 11</vt:lpstr>
      <vt:lpstr>  </vt:lpstr>
      <vt:lpstr>8. Практическая апробация  технологий ГИА</vt:lpstr>
      <vt:lpstr>9. Общественное наблюдение</vt:lpstr>
      <vt:lpstr>Презентация PowerPoint</vt:lpstr>
      <vt:lpstr>Система жизнеобеспечения </vt:lpstr>
      <vt:lpstr>Система жизнеобеспечения </vt:lpstr>
      <vt:lpstr>Работа электриков в период проведения ГИА</vt:lpstr>
      <vt:lpstr>Взаимодействие с медицинским учреждением</vt:lpstr>
      <vt:lpstr>Организация деятельности медработника </vt:lpstr>
      <vt:lpstr>Создание условий для лиц с ОВЗ на ГИА 11</vt:lpstr>
      <vt:lpstr>Создание условий для лиц с ОВЗ на ГИА 9</vt:lpstr>
      <vt:lpstr>Размещение столовых</vt:lpstr>
      <vt:lpstr>Прием ППЭ к экзамену</vt:lpstr>
      <vt:lpstr>Презентация PowerPoint</vt:lpstr>
      <vt:lpstr>В день экзамена</vt:lpstr>
      <vt:lpstr>Использование средств связи в ППЭ  Письмо Рособрнадзора от 24.03.2016 №  02-133 </vt:lpstr>
      <vt:lpstr>Использование средств связи в ППЭ  Письмо Рособрнадзора от 24.03.2016 №  02-133 </vt:lpstr>
      <vt:lpstr>Ключевые даты - образование</vt:lpstr>
      <vt:lpstr>Ключевые даты  в части взаимодействия                                                          с представителями рабочей группы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Сергеевна Илатовская</dc:creator>
  <cp:lastModifiedBy>Kazakova</cp:lastModifiedBy>
  <cp:revision>255</cp:revision>
  <cp:lastPrinted>2018-04-18T11:04:35Z</cp:lastPrinted>
  <dcterms:created xsi:type="dcterms:W3CDTF">2016-09-16T13:01:11Z</dcterms:created>
  <dcterms:modified xsi:type="dcterms:W3CDTF">2018-04-18T11:05:18Z</dcterms:modified>
</cp:coreProperties>
</file>