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64" r:id="rId4"/>
    <p:sldId id="261" r:id="rId5"/>
    <p:sldId id="265" r:id="rId6"/>
    <p:sldId id="266" r:id="rId7"/>
    <p:sldId id="269" r:id="rId8"/>
    <p:sldId id="278" r:id="rId9"/>
    <p:sldId id="279" r:id="rId10"/>
    <p:sldId id="270" r:id="rId11"/>
    <p:sldId id="271" r:id="rId12"/>
    <p:sldId id="272" r:id="rId13"/>
    <p:sldId id="274" r:id="rId14"/>
    <p:sldId id="275" r:id="rId15"/>
    <p:sldId id="280" r:id="rId16"/>
    <p:sldId id="281" r:id="rId17"/>
    <p:sldId id="26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D4874B1-670B-445F-BC87-8077D13DF2D1}">
          <p14:sldIdLst>
            <p14:sldId id="256"/>
            <p14:sldId id="257"/>
            <p14:sldId id="264"/>
            <p14:sldId id="261"/>
            <p14:sldId id="265"/>
            <p14:sldId id="266"/>
            <p14:sldId id="269"/>
            <p14:sldId id="278"/>
            <p14:sldId id="279"/>
            <p14:sldId id="270"/>
            <p14:sldId id="271"/>
            <p14:sldId id="272"/>
            <p14:sldId id="274"/>
            <p14:sldId id="275"/>
            <p14:sldId id="280"/>
            <p14:sldId id="281"/>
            <p14:sldId id="26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3881"/>
    <a:srgbClr val="DB3229"/>
    <a:srgbClr val="E2E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74"/>
  </p:normalViewPr>
  <p:slideViewPr>
    <p:cSldViewPr snapToGrid="0" snapToObjects="1">
      <p:cViewPr>
        <p:scale>
          <a:sx n="100" d="100"/>
          <a:sy n="100" d="100"/>
        </p:scale>
        <p:origin x="-1944" y="-4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D3AE0-B53F-974A-91CF-EE6574957404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9F21B-C429-A34B-A339-E6A1433FB1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9F21B-C429-A34B-A339-E6A1433FB1C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072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AA3A-83D6-2B49-BB94-8A2EDD5496BD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68D6-34CE-9542-A7BB-DF0F283F6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AA3A-83D6-2B49-BB94-8A2EDD5496BD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68D6-34CE-9542-A7BB-DF0F283F6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AA3A-83D6-2B49-BB94-8A2EDD5496BD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68D6-34CE-9542-A7BB-DF0F283F6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AA3A-83D6-2B49-BB94-8A2EDD5496BD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68D6-34CE-9542-A7BB-DF0F283F6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AA3A-83D6-2B49-BB94-8A2EDD5496BD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68D6-34CE-9542-A7BB-DF0F283F6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AA3A-83D6-2B49-BB94-8A2EDD5496BD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68D6-34CE-9542-A7BB-DF0F283F6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AA3A-83D6-2B49-BB94-8A2EDD5496BD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68D6-34CE-9542-A7BB-DF0F283F6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AA3A-83D6-2B49-BB94-8A2EDD5496BD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68D6-34CE-9542-A7BB-DF0F283F6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AA3A-83D6-2B49-BB94-8A2EDD5496BD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68D6-34CE-9542-A7BB-DF0F283F6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AA3A-83D6-2B49-BB94-8A2EDD5496BD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68D6-34CE-9542-A7BB-DF0F283F6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AA3A-83D6-2B49-BB94-8A2EDD5496BD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68D6-34CE-9542-A7BB-DF0F283F6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DAA3A-83D6-2B49-BB94-8A2EDD5496BD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268D6-34CE-9542-A7BB-DF0F283F6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33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0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48" y="299937"/>
            <a:ext cx="2320383" cy="575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2074" y="768079"/>
            <a:ext cx="6934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u-RU" sz="1600" u="sng" dirty="0" smtClean="0"/>
              <a:t>А </a:t>
            </a:r>
            <a:r>
              <a:rPr lang="ru-RU" sz="1600" u="sng" dirty="0" smtClean="0">
                <a:solidFill>
                  <a:prstClr val="black"/>
                </a:solidFill>
              </a:rPr>
              <a:t>теперь посмотрим, что творится на улицах нашего города:</a:t>
            </a:r>
            <a:endParaRPr lang="ru-RU" sz="1600" u="sng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273835" y="6421113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Ул. Воскресенская</a:t>
            </a:r>
            <a:endParaRPr lang="ru-RU" sz="1400" dirty="0"/>
          </a:p>
        </p:txBody>
      </p:sp>
      <p:pic>
        <p:nvPicPr>
          <p:cNvPr id="2053" name="Picture 5" descr="C:\Users\EvtuhIY\Desktop\к\шхзжршзжортш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48" y="1296029"/>
            <a:ext cx="6840977" cy="168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4748" y="988252"/>
            <a:ext cx="1085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По проекту: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44748" y="2976875"/>
            <a:ext cx="3283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По состоянию на 11 декабря 2018 года:</a:t>
            </a:r>
            <a:endParaRPr lang="ru-RU" sz="1400" dirty="0"/>
          </a:p>
        </p:txBody>
      </p:sp>
      <p:pic>
        <p:nvPicPr>
          <p:cNvPr id="1026" name="Picture 2" descr="C:\Users\EvtuhIY\Desktop\к\арт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48" y="3342857"/>
            <a:ext cx="8237302" cy="297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01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48" y="299937"/>
            <a:ext cx="2320383" cy="5755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73810" y="6315744"/>
            <a:ext cx="1374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Ул. П. </a:t>
            </a:r>
            <a:r>
              <a:rPr lang="ru-RU" sz="1400" dirty="0" err="1" smtClean="0"/>
              <a:t>Галушина</a:t>
            </a:r>
            <a:endParaRPr lang="ru-RU" sz="1400" dirty="0"/>
          </a:p>
        </p:txBody>
      </p:sp>
      <p:pic>
        <p:nvPicPr>
          <p:cNvPr id="11266" name="Picture 2" descr="\\cfs2\DepGrad\Евтух И.Ю\ФОТО ДОМОВ\Пятероч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59" y="779088"/>
            <a:ext cx="7341966" cy="550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22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48" y="299937"/>
            <a:ext cx="2320383" cy="5755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36128" y="5923504"/>
            <a:ext cx="1422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/>
              <a:t>Пр-кт</a:t>
            </a:r>
            <a:r>
              <a:rPr lang="ru-RU" sz="1400" dirty="0" smtClean="0"/>
              <a:t>. Троицкий</a:t>
            </a:r>
            <a:endParaRPr lang="ru-RU" sz="1400" dirty="0"/>
          </a:p>
        </p:txBody>
      </p:sp>
      <p:pic>
        <p:nvPicPr>
          <p:cNvPr id="2050" name="Picture 2" descr="C:\Users\EvtuhIY\Desktop\к\Спорт товар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48" y="1113192"/>
            <a:ext cx="8289965" cy="481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22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48" y="299937"/>
            <a:ext cx="2320383" cy="5755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26209" y="6285346"/>
            <a:ext cx="1414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>
                <a:solidFill>
                  <a:prstClr val="black"/>
                </a:solidFill>
              </a:rPr>
              <a:t>Пр-кт</a:t>
            </a:r>
            <a:r>
              <a:rPr lang="ru-RU" sz="1400" dirty="0" smtClean="0">
                <a:solidFill>
                  <a:prstClr val="black"/>
                </a:solidFill>
              </a:rPr>
              <a:t>. Троицкий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14338" name="Picture 2" descr="\\cfs2\DepGrad\Евтух И.Ю\ФОТО ДОМОВ\Алма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37" y="875489"/>
            <a:ext cx="7762611" cy="526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22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48" y="299937"/>
            <a:ext cx="2320383" cy="575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0549" y="875489"/>
            <a:ext cx="823912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      Мы </a:t>
            </a:r>
            <a:r>
              <a:rPr lang="ru-RU" sz="1400" dirty="0"/>
              <a:t>– за визуальную и фактическую чистоту </a:t>
            </a:r>
            <a:r>
              <a:rPr lang="ru-RU" sz="1400" dirty="0" smtClean="0"/>
              <a:t>Архангельских </a:t>
            </a:r>
            <a:r>
              <a:rPr lang="ru-RU" sz="1400" dirty="0"/>
              <a:t>улиц. Мы за то, чтобы магазины находились в равных конкурентных условиях, будь то салон федеральной сети или начинающий предприниматель. Мы за то, что внутри заведений можно делать всё, что угодно, но с наружи – нет, потому что это общественное пространство. Предпринимателям важно понимать, что с каждым годом «кричащие» вывески уходят в то прошлое, в котором не было интернета, SMM и поисковиков. В наши дни все больше потребителей тем или иным образом </a:t>
            </a:r>
            <a:r>
              <a:rPr lang="ru-RU" sz="1400" dirty="0" smtClean="0"/>
              <a:t>ориентированы </a:t>
            </a:r>
            <a:r>
              <a:rPr lang="ru-RU" sz="1400" dirty="0"/>
              <a:t>на определенные покупки, и никакая вывеска не привлечет их внимание.</a:t>
            </a:r>
          </a:p>
        </p:txBody>
      </p:sp>
      <p:pic>
        <p:nvPicPr>
          <p:cNvPr id="15362" name="Picture 2" descr="C:\Users\EvtuhIY\Desktop\к\ыав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6" y="2475926"/>
            <a:ext cx="7952234" cy="407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12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48" y="299937"/>
            <a:ext cx="2320383" cy="575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2348" y="909422"/>
            <a:ext cx="6934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u-RU" sz="1600" dirty="0" smtClean="0"/>
              <a:t>К чему необходимо стремиться: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19569" y="6444294"/>
            <a:ext cx="1414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/>
              <a:t>Пр-кт</a:t>
            </a:r>
            <a:r>
              <a:rPr lang="ru-RU" sz="1400" dirty="0" smtClean="0"/>
              <a:t>. Троицкий</a:t>
            </a:r>
            <a:endParaRPr lang="ru-RU" sz="1400" dirty="0"/>
          </a:p>
        </p:txBody>
      </p:sp>
      <p:pic>
        <p:nvPicPr>
          <p:cNvPr id="3074" name="Picture 2" descr="C:\Users\EvtuhIY\Desktop\к\пирамид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1" y="1288563"/>
            <a:ext cx="7646946" cy="509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24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48" y="299937"/>
            <a:ext cx="2320383" cy="5755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99829" y="5558575"/>
            <a:ext cx="1861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>
                <a:solidFill>
                  <a:prstClr val="black"/>
                </a:solidFill>
              </a:rPr>
              <a:t>Пр-кт</a:t>
            </a:r>
            <a:r>
              <a:rPr lang="ru-RU" sz="1400" dirty="0" smtClean="0">
                <a:solidFill>
                  <a:prstClr val="black"/>
                </a:solidFill>
              </a:rPr>
              <a:t>. Ленинградский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4098" name="Picture 2" descr="C:\Users\EvtuhIY\Desktop\к\макс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72" y="1433513"/>
            <a:ext cx="8263713" cy="401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23825" y="1016571"/>
            <a:ext cx="6934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u-RU" sz="1600" dirty="0" smtClean="0"/>
              <a:t>ТЦ «Макси»</a:t>
            </a:r>
          </a:p>
        </p:txBody>
      </p:sp>
    </p:spTree>
    <p:extLst>
      <p:ext uri="{BB962C8B-B14F-4D97-AF65-F5344CB8AC3E}">
        <p14:creationId xmlns:p14="http://schemas.microsoft.com/office/powerpoint/2010/main" val="152626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847" y="1128418"/>
            <a:ext cx="2054306" cy="212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7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48" y="299937"/>
            <a:ext cx="2320383" cy="575552"/>
          </a:xfrm>
          <a:prstGeom prst="rect">
            <a:avLst/>
          </a:prstGeom>
        </p:spPr>
      </p:pic>
      <p:pic>
        <p:nvPicPr>
          <p:cNvPr id="3" name="Picture 2" descr="C:\Users\EvtuhIY\Desktop\к\а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31" y="1092820"/>
            <a:ext cx="4478644" cy="358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19601" y="1092820"/>
            <a:ext cx="37719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PT Serif"/>
              </a:rPr>
              <a:t>       Важной </a:t>
            </a:r>
            <a:r>
              <a:rPr lang="ru-RU" sz="1600" dirty="0">
                <a:latin typeface="PT Serif"/>
              </a:rPr>
              <a:t>составляющей нового облика российских городов с благоустроенными общественными пространствами является их </a:t>
            </a:r>
            <a:endParaRPr lang="ru-RU" sz="1600" dirty="0" smtClean="0">
              <a:latin typeface="PT Serif"/>
            </a:endParaRPr>
          </a:p>
          <a:p>
            <a:r>
              <a:rPr lang="ru-RU" sz="1600" b="1" dirty="0" smtClean="0">
                <a:latin typeface="PT Serif"/>
              </a:rPr>
              <a:t>дизайн-код</a:t>
            </a:r>
            <a:r>
              <a:rPr lang="ru-RU" sz="1600" b="1" dirty="0">
                <a:latin typeface="PT Serif"/>
              </a:rPr>
              <a:t>. </a:t>
            </a:r>
            <a:endParaRPr lang="ru-RU" sz="1600" b="1" dirty="0" smtClean="0">
              <a:latin typeface="PT Serif"/>
            </a:endParaRPr>
          </a:p>
          <a:p>
            <a:endParaRPr lang="ru-RU" sz="1600" dirty="0" smtClean="0">
              <a:latin typeface="PT Serif"/>
            </a:endParaRPr>
          </a:p>
          <a:p>
            <a:r>
              <a:rPr lang="ru-RU" sz="1600" dirty="0" smtClean="0">
                <a:latin typeface="PT Serif"/>
              </a:rPr>
              <a:t>        Он </a:t>
            </a:r>
            <a:r>
              <a:rPr lang="ru-RU" sz="1600" dirty="0">
                <a:latin typeface="PT Serif"/>
              </a:rPr>
              <a:t>представляет собой детализированные в одном документе правила и рекомендации по формированию единого стиля городской среды. Рекомендации обязательно учитывают типовые или исторические особенности конкретного населенного пункта</a:t>
            </a:r>
            <a:r>
              <a:rPr lang="ru-RU" sz="1600" dirty="0" smtClean="0">
                <a:latin typeface="PT Serif"/>
              </a:rPr>
              <a:t>. </a:t>
            </a:r>
            <a:endParaRPr lang="ru-RU" sz="1600" dirty="0">
              <a:latin typeface="PT Serif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881" y="4937366"/>
            <a:ext cx="8210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PT Serif"/>
              </a:rPr>
              <a:t>       На сегодняшний день </a:t>
            </a:r>
            <a:r>
              <a:rPr lang="ru-RU" sz="1600" b="1" dirty="0" smtClean="0">
                <a:latin typeface="PT Serif"/>
              </a:rPr>
              <a:t>дизайн-коды</a:t>
            </a:r>
            <a:r>
              <a:rPr lang="ru-RU" sz="1600" dirty="0" smtClean="0">
                <a:latin typeface="PT Serif"/>
              </a:rPr>
              <a:t> разработаны и утверждены в Москве, Калининграде, Саратове, Челябинске, Казани, Воронеже, Новосибирске и других крупных городах Российской Федерации. </a:t>
            </a:r>
            <a:endParaRPr lang="ru-RU" sz="1600" dirty="0"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187246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48" y="299937"/>
            <a:ext cx="2320383" cy="5755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6249" y="1322442"/>
            <a:ext cx="4533901" cy="449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latin typeface="PT Serif"/>
                <a:ea typeface="Calibri"/>
                <a:cs typeface="Times New Roman"/>
              </a:rPr>
              <a:t>         </a:t>
            </a:r>
            <a:r>
              <a:rPr lang="ru-RU" sz="1600" b="1" dirty="0" smtClean="0">
                <a:latin typeface="PT Serif"/>
                <a:ea typeface="Calibri"/>
                <a:cs typeface="Times New Roman"/>
              </a:rPr>
              <a:t>Дизайн-код</a:t>
            </a:r>
            <a:r>
              <a:rPr lang="ru-RU" sz="1600" dirty="0" smtClean="0">
                <a:latin typeface="PT Serif"/>
                <a:ea typeface="Calibri"/>
                <a:cs typeface="Times New Roman"/>
              </a:rPr>
              <a:t> </a:t>
            </a:r>
            <a:r>
              <a:rPr lang="ru-RU" sz="1600" dirty="0">
                <a:latin typeface="PT Serif"/>
                <a:ea typeface="Calibri"/>
                <a:cs typeface="Times New Roman"/>
              </a:rPr>
              <a:t>– это свод правил и рекомендаций. С их помощью формируется стилистически единая, комфортная и безопасная городская среда. </a:t>
            </a:r>
            <a:r>
              <a:rPr lang="ru-RU" sz="1600" dirty="0" smtClean="0">
                <a:latin typeface="PT Serif"/>
                <a:ea typeface="Calibri"/>
                <a:cs typeface="Times New Roman"/>
              </a:rPr>
              <a:t>Дизайн-код включать </a:t>
            </a:r>
            <a:r>
              <a:rPr lang="ru-RU" sz="1600" dirty="0">
                <a:latin typeface="PT Serif"/>
                <a:ea typeface="Calibri"/>
                <a:cs typeface="Times New Roman"/>
              </a:rPr>
              <a:t>в себя: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/>
              <a:buChar char=""/>
            </a:pPr>
            <a:r>
              <a:rPr lang="ru-RU" sz="1600" dirty="0">
                <a:latin typeface="PT Serif"/>
                <a:ea typeface="Calibri"/>
                <a:cs typeface="Times New Roman"/>
              </a:rPr>
              <a:t>Общие правила размещения и оформления информационных вывесок;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/>
              <a:buChar char=""/>
            </a:pPr>
            <a:r>
              <a:rPr lang="ru-RU" sz="1600" dirty="0">
                <a:latin typeface="PT Serif"/>
                <a:ea typeface="Calibri"/>
                <a:cs typeface="Times New Roman"/>
              </a:rPr>
              <a:t>Каталог типовой городской мебели;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/>
              <a:buChar char=""/>
            </a:pPr>
            <a:r>
              <a:rPr lang="ru-RU" sz="1600" dirty="0">
                <a:latin typeface="PT Serif"/>
                <a:ea typeface="Calibri"/>
                <a:cs typeface="Times New Roman"/>
              </a:rPr>
              <a:t>Правила размещения и оформления нестационарных торговых объектов;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/>
              <a:buChar char=""/>
            </a:pPr>
            <a:r>
              <a:rPr lang="ru-RU" sz="1600" dirty="0">
                <a:latin typeface="PT Serif"/>
                <a:ea typeface="Calibri"/>
                <a:cs typeface="Times New Roman"/>
              </a:rPr>
              <a:t>Общие правила размещения и оформления рекламных конструкций;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/>
              <a:buChar char=""/>
            </a:pPr>
            <a:r>
              <a:rPr lang="ru-RU" sz="1600" dirty="0">
                <a:latin typeface="PT Serif"/>
                <a:ea typeface="Calibri"/>
                <a:cs typeface="Times New Roman"/>
              </a:rPr>
              <a:t>Общие правила размещения и оформления городских </a:t>
            </a:r>
            <a:r>
              <a:rPr lang="ru-RU" sz="1600" dirty="0" smtClean="0">
                <a:latin typeface="PT Serif"/>
                <a:ea typeface="Calibri"/>
                <a:cs typeface="Times New Roman"/>
              </a:rPr>
              <a:t>ярмарок;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/>
              <a:buChar char=""/>
            </a:pPr>
            <a:r>
              <a:rPr lang="ru-RU" sz="1600" dirty="0" smtClean="0">
                <a:latin typeface="PT Serif"/>
                <a:ea typeface="Calibri"/>
                <a:cs typeface="Times New Roman"/>
              </a:rPr>
              <a:t>Колористическое решение фасадов зданий, строений, сооружений в городе.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1026" name="Picture 2" descr="C:\Users\EvtuhIY\Desktop\к\ооррр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40" y="1119918"/>
            <a:ext cx="3851824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6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48" y="299937"/>
            <a:ext cx="2320383" cy="575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0" y="9525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          По</a:t>
            </a:r>
            <a:r>
              <a:rPr lang="ru-RU" sz="1600" dirty="0"/>
              <a:t> заказу Комитета по архитектуре и градостроительству Москвы совместно с Главным архитектурно-планировочным управлением Москомархитектуры в </a:t>
            </a:r>
            <a:r>
              <a:rPr lang="ru-RU" sz="1600" dirty="0" smtClean="0"/>
              <a:t>студии Артемия Лебедева </a:t>
            </a:r>
            <a:r>
              <a:rPr lang="ru-RU" sz="1600" dirty="0"/>
              <a:t>разработана архитектурно-художественная концепция размещения рекламно-информационных конструкций для одиннадцати центральных улиц города и составлено соответствующее руководство. </a:t>
            </a:r>
          </a:p>
        </p:txBody>
      </p:sp>
      <p:pic>
        <p:nvPicPr>
          <p:cNvPr id="3076" name="Picture 4" descr="C:\Users\EvtuhIY\Desktop\к\капып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275939"/>
            <a:ext cx="8305800" cy="433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58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48" y="299937"/>
            <a:ext cx="2320383" cy="575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0" y="856439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         Кроме </a:t>
            </a:r>
            <a:r>
              <a:rPr lang="ru-RU" sz="1600" dirty="0"/>
              <a:t>общих рекомендаций по оформлению и установке на фасадах разнообразных конструкций, в </a:t>
            </a:r>
            <a:r>
              <a:rPr lang="ru-RU" sz="1600" dirty="0" smtClean="0"/>
              <a:t>Дизайн-код </a:t>
            </a:r>
            <a:r>
              <a:rPr lang="ru-RU" sz="1600" dirty="0"/>
              <a:t>включены варианты гармоничного размещения вывесок для всех зданий на </a:t>
            </a:r>
            <a:r>
              <a:rPr lang="ru-RU" sz="1600" dirty="0" smtClean="0"/>
              <a:t>улицах. 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EvtuhIY\Desktop\к\mka-design-code-0111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836978"/>
            <a:ext cx="809625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68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48" y="299937"/>
            <a:ext cx="2320383" cy="575552"/>
          </a:xfrm>
          <a:prstGeom prst="rect">
            <a:avLst/>
          </a:prstGeom>
        </p:spPr>
      </p:pic>
      <p:pic>
        <p:nvPicPr>
          <p:cNvPr id="2050" name="Picture 2" descr="C:\Users\EvtuhIY\Desktop\к\mka-design-code-02222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45" y="1223963"/>
            <a:ext cx="8562639" cy="449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46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EvtuhIY\Desktop\к\mka-design-code-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937"/>
            <a:ext cx="9144000" cy="656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48" y="247449"/>
            <a:ext cx="2320383" cy="57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6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48" y="299937"/>
            <a:ext cx="2320383" cy="575552"/>
          </a:xfrm>
          <a:prstGeom prst="rect">
            <a:avLst/>
          </a:prstGeom>
        </p:spPr>
      </p:pic>
      <p:pic>
        <p:nvPicPr>
          <p:cNvPr id="16386" name="Picture 2" descr="C:\Users\EvtuhIY\Desktop\к\было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6" y="2219325"/>
            <a:ext cx="4200526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EvtuhIY\Desktop\к\стало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128" y="2230437"/>
            <a:ext cx="4167189" cy="277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6726" y="1761767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Было: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47090" y="1761767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Стало: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6642" y="1060155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Практика применения дизайн-кода в Москве: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66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48" y="299937"/>
            <a:ext cx="2320383" cy="5755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398" y="1167884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Было: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47092" y="1167884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Стало: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7410" name="Picture 2" descr="C:\Users\EvtuhIY\Desktop\к\было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19" y="1708668"/>
            <a:ext cx="4130982" cy="274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EvtuhIY\Desktop\к\стало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0" y="1708666"/>
            <a:ext cx="4130983" cy="27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6726" y="4686300"/>
            <a:ext cx="841000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 smtClean="0">
                <a:solidFill>
                  <a:prstClr val="black"/>
                </a:solidFill>
              </a:rPr>
              <a:t>           Обратите </a:t>
            </a:r>
            <a:r>
              <a:rPr lang="ru-RU" sz="1700" dirty="0">
                <a:solidFill>
                  <a:prstClr val="black"/>
                </a:solidFill>
              </a:rPr>
              <a:t>внимание на вывески магазинов и кафе – насколько гармонично вписываются названия заведений в архитектуру зданий. Они не отвлекают, не раздражают, не пестрят на фотографиях, не закрывают и не «нагружают» </a:t>
            </a:r>
            <a:r>
              <a:rPr lang="ru-RU" sz="1700" dirty="0" smtClean="0">
                <a:solidFill>
                  <a:prstClr val="black"/>
                </a:solidFill>
              </a:rPr>
              <a:t>фасады</a:t>
            </a:r>
            <a:r>
              <a:rPr lang="ru-RU" sz="1700" dirty="0">
                <a:solidFill>
                  <a:prstClr val="black"/>
                </a:solidFill>
              </a:rPr>
              <a:t>, а наоборот, деликатно сообщают нам, какие товары и услуги мы можем приобрести, посетив то или иное заведение.</a:t>
            </a:r>
          </a:p>
        </p:txBody>
      </p:sp>
    </p:spTree>
    <p:extLst>
      <p:ext uri="{BB962C8B-B14F-4D97-AF65-F5344CB8AC3E}">
        <p14:creationId xmlns:p14="http://schemas.microsoft.com/office/powerpoint/2010/main" val="65198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702</TotalTime>
  <Words>390</Words>
  <Application>Microsoft Office PowerPoint</Application>
  <PresentationFormat>Экран (4:3)</PresentationFormat>
  <Paragraphs>33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 Пьянков</dc:creator>
  <cp:lastModifiedBy>Лобанова</cp:lastModifiedBy>
  <cp:revision>52</cp:revision>
  <dcterms:created xsi:type="dcterms:W3CDTF">2017-08-20T17:15:43Z</dcterms:created>
  <dcterms:modified xsi:type="dcterms:W3CDTF">2018-12-12T09:11:41Z</dcterms:modified>
</cp:coreProperties>
</file>